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96" saveSubsetFonts="1">
  <p:sldMasterIdLst>
    <p:sldMasterId id="2147483648" r:id="rId1"/>
  </p:sldMasterIdLst>
  <p:notesMasterIdLst>
    <p:notesMasterId r:id="rId314"/>
  </p:notesMasterIdLst>
  <p:handoutMasterIdLst>
    <p:handoutMasterId r:id="rId315"/>
  </p:handoutMasterIdLst>
  <p:sldIdLst>
    <p:sldId id="1792" r:id="rId2"/>
    <p:sldId id="455" r:id="rId3"/>
    <p:sldId id="486" r:id="rId4"/>
    <p:sldId id="527" r:id="rId5"/>
    <p:sldId id="488" r:id="rId6"/>
    <p:sldId id="489" r:id="rId7"/>
    <p:sldId id="490" r:id="rId8"/>
    <p:sldId id="491" r:id="rId9"/>
    <p:sldId id="492" r:id="rId10"/>
    <p:sldId id="493" r:id="rId11"/>
    <p:sldId id="1736" r:id="rId12"/>
    <p:sldId id="494" r:id="rId13"/>
    <p:sldId id="499" r:id="rId14"/>
    <p:sldId id="1451" r:id="rId15"/>
    <p:sldId id="495" r:id="rId16"/>
    <p:sldId id="500" r:id="rId17"/>
    <p:sldId id="501" r:id="rId18"/>
    <p:sldId id="502" r:id="rId19"/>
    <p:sldId id="528" r:id="rId20"/>
    <p:sldId id="1793" r:id="rId21"/>
    <p:sldId id="504" r:id="rId22"/>
    <p:sldId id="529" r:id="rId23"/>
    <p:sldId id="530" r:id="rId24"/>
    <p:sldId id="531" r:id="rId25"/>
    <p:sldId id="532" r:id="rId26"/>
    <p:sldId id="496" r:id="rId27"/>
    <p:sldId id="505" r:id="rId28"/>
    <p:sldId id="1412" r:id="rId29"/>
    <p:sldId id="511" r:id="rId30"/>
    <p:sldId id="513" r:id="rId31"/>
    <p:sldId id="559" r:id="rId32"/>
    <p:sldId id="1780" r:id="rId33"/>
    <p:sldId id="521" r:id="rId34"/>
    <p:sldId id="533" r:id="rId35"/>
    <p:sldId id="534" r:id="rId36"/>
    <p:sldId id="1782" r:id="rId37"/>
    <p:sldId id="538" r:id="rId38"/>
    <p:sldId id="539" r:id="rId39"/>
    <p:sldId id="536" r:id="rId40"/>
    <p:sldId id="540" r:id="rId41"/>
    <p:sldId id="541" r:id="rId42"/>
    <p:sldId id="542" r:id="rId43"/>
    <p:sldId id="543" r:id="rId44"/>
    <p:sldId id="544" r:id="rId45"/>
    <p:sldId id="545" r:id="rId46"/>
    <p:sldId id="546" r:id="rId47"/>
    <p:sldId id="549" r:id="rId48"/>
    <p:sldId id="548" r:id="rId49"/>
    <p:sldId id="551" r:id="rId50"/>
    <p:sldId id="552" r:id="rId51"/>
    <p:sldId id="1461" r:id="rId52"/>
    <p:sldId id="553" r:id="rId53"/>
    <p:sldId id="554" r:id="rId54"/>
    <p:sldId id="555" r:id="rId55"/>
    <p:sldId id="1416" r:id="rId56"/>
    <p:sldId id="560" r:id="rId57"/>
    <p:sldId id="562" r:id="rId58"/>
    <p:sldId id="1794" r:id="rId59"/>
    <p:sldId id="563" r:id="rId60"/>
    <p:sldId id="1417" r:id="rId61"/>
    <p:sldId id="1419" r:id="rId62"/>
    <p:sldId id="1420" r:id="rId63"/>
    <p:sldId id="1421" r:id="rId64"/>
    <p:sldId id="557" r:id="rId65"/>
    <p:sldId id="564" r:id="rId66"/>
    <p:sldId id="1791" r:id="rId67"/>
    <p:sldId id="556" r:id="rId68"/>
    <p:sldId id="566" r:id="rId69"/>
    <p:sldId id="565" r:id="rId70"/>
    <p:sldId id="605" r:id="rId71"/>
    <p:sldId id="567" r:id="rId72"/>
    <p:sldId id="1796" r:id="rId73"/>
    <p:sldId id="1795" r:id="rId74"/>
    <p:sldId id="568" r:id="rId75"/>
    <p:sldId id="569" r:id="rId76"/>
    <p:sldId id="570" r:id="rId77"/>
    <p:sldId id="1737" r:id="rId78"/>
    <p:sldId id="571" r:id="rId79"/>
    <p:sldId id="1413" r:id="rId80"/>
    <p:sldId id="572" r:id="rId81"/>
    <p:sldId id="573" r:id="rId82"/>
    <p:sldId id="575" r:id="rId83"/>
    <p:sldId id="576" r:id="rId84"/>
    <p:sldId id="577" r:id="rId85"/>
    <p:sldId id="582" r:id="rId86"/>
    <p:sldId id="578" r:id="rId87"/>
    <p:sldId id="1781" r:id="rId88"/>
    <p:sldId id="584" r:id="rId89"/>
    <p:sldId id="1785" r:id="rId90"/>
    <p:sldId id="1789" r:id="rId91"/>
    <p:sldId id="1787" r:id="rId92"/>
    <p:sldId id="1790" r:id="rId93"/>
    <p:sldId id="1788" r:id="rId94"/>
    <p:sldId id="589" r:id="rId95"/>
    <p:sldId id="591" r:id="rId96"/>
    <p:sldId id="592" r:id="rId97"/>
    <p:sldId id="593" r:id="rId98"/>
    <p:sldId id="594" r:id="rId99"/>
    <p:sldId id="1704" r:id="rId100"/>
    <p:sldId id="1738" r:id="rId101"/>
    <p:sldId id="595" r:id="rId102"/>
    <p:sldId id="596" r:id="rId103"/>
    <p:sldId id="597" r:id="rId104"/>
    <p:sldId id="1739" r:id="rId105"/>
    <p:sldId id="606" r:id="rId106"/>
    <p:sldId id="603" r:id="rId107"/>
    <p:sldId id="604" r:id="rId108"/>
    <p:sldId id="1755" r:id="rId109"/>
    <p:sldId id="1756" r:id="rId110"/>
    <p:sldId id="609" r:id="rId111"/>
    <p:sldId id="613" r:id="rId112"/>
    <p:sldId id="615" r:id="rId113"/>
    <p:sldId id="616" r:id="rId114"/>
    <p:sldId id="617" r:id="rId115"/>
    <p:sldId id="618" r:id="rId116"/>
    <p:sldId id="614" r:id="rId117"/>
    <p:sldId id="620" r:id="rId118"/>
    <p:sldId id="621" r:id="rId119"/>
    <p:sldId id="1797" r:id="rId120"/>
    <p:sldId id="1798" r:id="rId121"/>
    <p:sldId id="1799" r:id="rId122"/>
    <p:sldId id="623" r:id="rId123"/>
    <p:sldId id="1800" r:id="rId124"/>
    <p:sldId id="625" r:id="rId125"/>
    <p:sldId id="626" r:id="rId126"/>
    <p:sldId id="627" r:id="rId127"/>
    <p:sldId id="1801" r:id="rId128"/>
    <p:sldId id="631" r:id="rId129"/>
    <p:sldId id="1740" r:id="rId130"/>
    <p:sldId id="1741" r:id="rId131"/>
    <p:sldId id="612" r:id="rId132"/>
    <p:sldId id="1979" r:id="rId133"/>
    <p:sldId id="1764" r:id="rId134"/>
    <p:sldId id="1784" r:id="rId135"/>
    <p:sldId id="1802" r:id="rId136"/>
    <p:sldId id="1783" r:id="rId137"/>
    <p:sldId id="1761" r:id="rId138"/>
    <p:sldId id="1759" r:id="rId139"/>
    <p:sldId id="1765" r:id="rId140"/>
    <p:sldId id="1766" r:id="rId141"/>
    <p:sldId id="1804" r:id="rId142"/>
    <p:sldId id="1805" r:id="rId143"/>
    <p:sldId id="1806" r:id="rId144"/>
    <p:sldId id="1807" r:id="rId145"/>
    <p:sldId id="1808" r:id="rId146"/>
    <p:sldId id="1809" r:id="rId147"/>
    <p:sldId id="1810" r:id="rId148"/>
    <p:sldId id="1811" r:id="rId149"/>
    <p:sldId id="1812" r:id="rId150"/>
    <p:sldId id="1813" r:id="rId151"/>
    <p:sldId id="1814" r:id="rId152"/>
    <p:sldId id="1815" r:id="rId153"/>
    <p:sldId id="1816" r:id="rId154"/>
    <p:sldId id="1817" r:id="rId155"/>
    <p:sldId id="1818" r:id="rId156"/>
    <p:sldId id="1819" r:id="rId157"/>
    <p:sldId id="1820" r:id="rId158"/>
    <p:sldId id="1821" r:id="rId159"/>
    <p:sldId id="1822" r:id="rId160"/>
    <p:sldId id="1823" r:id="rId161"/>
    <p:sldId id="1824" r:id="rId162"/>
    <p:sldId id="1825" r:id="rId163"/>
    <p:sldId id="1826" r:id="rId164"/>
    <p:sldId id="1827" r:id="rId165"/>
    <p:sldId id="1828" r:id="rId166"/>
    <p:sldId id="1829" r:id="rId167"/>
    <p:sldId id="1830" r:id="rId168"/>
    <p:sldId id="1831" r:id="rId169"/>
    <p:sldId id="1832" r:id="rId170"/>
    <p:sldId id="1976" r:id="rId171"/>
    <p:sldId id="1834" r:id="rId172"/>
    <p:sldId id="1835" r:id="rId173"/>
    <p:sldId id="1836" r:id="rId174"/>
    <p:sldId id="1837" r:id="rId175"/>
    <p:sldId id="1838" r:id="rId176"/>
    <p:sldId id="1839" r:id="rId177"/>
    <p:sldId id="1840" r:id="rId178"/>
    <p:sldId id="1841" r:id="rId179"/>
    <p:sldId id="1842" r:id="rId180"/>
    <p:sldId id="1843" r:id="rId181"/>
    <p:sldId id="1844" r:id="rId182"/>
    <p:sldId id="1845" r:id="rId183"/>
    <p:sldId id="1977" r:id="rId184"/>
    <p:sldId id="1847" r:id="rId185"/>
    <p:sldId id="1848" r:id="rId186"/>
    <p:sldId id="1849" r:id="rId187"/>
    <p:sldId id="1850" r:id="rId188"/>
    <p:sldId id="1851" r:id="rId189"/>
    <p:sldId id="1852" r:id="rId190"/>
    <p:sldId id="1853" r:id="rId191"/>
    <p:sldId id="1854" r:id="rId192"/>
    <p:sldId id="1855" r:id="rId193"/>
    <p:sldId id="1856" r:id="rId194"/>
    <p:sldId id="1857" r:id="rId195"/>
    <p:sldId id="1858" r:id="rId196"/>
    <p:sldId id="1859" r:id="rId197"/>
    <p:sldId id="1860" r:id="rId198"/>
    <p:sldId id="1861" r:id="rId199"/>
    <p:sldId id="1862" r:id="rId200"/>
    <p:sldId id="1863" r:id="rId201"/>
    <p:sldId id="1864" r:id="rId202"/>
    <p:sldId id="1865" r:id="rId203"/>
    <p:sldId id="1866" r:id="rId204"/>
    <p:sldId id="1867" r:id="rId205"/>
    <p:sldId id="1868" r:id="rId206"/>
    <p:sldId id="1869" r:id="rId207"/>
    <p:sldId id="1870" r:id="rId208"/>
    <p:sldId id="1871" r:id="rId209"/>
    <p:sldId id="1872" r:id="rId210"/>
    <p:sldId id="1873" r:id="rId211"/>
    <p:sldId id="1874" r:id="rId212"/>
    <p:sldId id="1875" r:id="rId213"/>
    <p:sldId id="1876" r:id="rId214"/>
    <p:sldId id="1877" r:id="rId215"/>
    <p:sldId id="1878" r:id="rId216"/>
    <p:sldId id="1879" r:id="rId217"/>
    <p:sldId id="1880" r:id="rId218"/>
    <p:sldId id="1881" r:id="rId219"/>
    <p:sldId id="1882" r:id="rId220"/>
    <p:sldId id="1883" r:id="rId221"/>
    <p:sldId id="1884" r:id="rId222"/>
    <p:sldId id="1885" r:id="rId223"/>
    <p:sldId id="1886" r:id="rId224"/>
    <p:sldId id="1887" r:id="rId225"/>
    <p:sldId id="1888" r:id="rId226"/>
    <p:sldId id="1889" r:id="rId227"/>
    <p:sldId id="1890" r:id="rId228"/>
    <p:sldId id="1891" r:id="rId229"/>
    <p:sldId id="1892" r:id="rId230"/>
    <p:sldId id="1893" r:id="rId231"/>
    <p:sldId id="1894" r:id="rId232"/>
    <p:sldId id="1978" r:id="rId233"/>
    <p:sldId id="1896" r:id="rId234"/>
    <p:sldId id="1897" r:id="rId235"/>
    <p:sldId id="1898" r:id="rId236"/>
    <p:sldId id="1899" r:id="rId237"/>
    <p:sldId id="1900" r:id="rId238"/>
    <p:sldId id="1901" r:id="rId239"/>
    <p:sldId id="1902" r:id="rId240"/>
    <p:sldId id="1903" r:id="rId241"/>
    <p:sldId id="1904" r:id="rId242"/>
    <p:sldId id="1905" r:id="rId243"/>
    <p:sldId id="1906" r:id="rId244"/>
    <p:sldId id="1907" r:id="rId245"/>
    <p:sldId id="1908" r:id="rId246"/>
    <p:sldId id="1909" r:id="rId247"/>
    <p:sldId id="1910" r:id="rId248"/>
    <p:sldId id="1911" r:id="rId249"/>
    <p:sldId id="1912" r:id="rId250"/>
    <p:sldId id="1913" r:id="rId251"/>
    <p:sldId id="1914" r:id="rId252"/>
    <p:sldId id="1915" r:id="rId253"/>
    <p:sldId id="1916" r:id="rId254"/>
    <p:sldId id="1917" r:id="rId255"/>
    <p:sldId id="1918" r:id="rId256"/>
    <p:sldId id="1919" r:id="rId257"/>
    <p:sldId id="1920" r:id="rId258"/>
    <p:sldId id="1921" r:id="rId259"/>
    <p:sldId id="1922" r:id="rId260"/>
    <p:sldId id="1923" r:id="rId261"/>
    <p:sldId id="1924" r:id="rId262"/>
    <p:sldId id="1925" r:id="rId263"/>
    <p:sldId id="1926" r:id="rId264"/>
    <p:sldId id="1927" r:id="rId265"/>
    <p:sldId id="1928" r:id="rId266"/>
    <p:sldId id="1929" r:id="rId267"/>
    <p:sldId id="1930" r:id="rId268"/>
    <p:sldId id="1931" r:id="rId269"/>
    <p:sldId id="1932" r:id="rId270"/>
    <p:sldId id="1933" r:id="rId271"/>
    <p:sldId id="1934" r:id="rId272"/>
    <p:sldId id="1935" r:id="rId273"/>
    <p:sldId id="1936" r:id="rId274"/>
    <p:sldId id="1937" r:id="rId275"/>
    <p:sldId id="1938" r:id="rId276"/>
    <p:sldId id="1939" r:id="rId277"/>
    <p:sldId id="1940" r:id="rId278"/>
    <p:sldId id="1941" r:id="rId279"/>
    <p:sldId id="1942" r:id="rId280"/>
    <p:sldId id="1943" r:id="rId281"/>
    <p:sldId id="1944" r:id="rId282"/>
    <p:sldId id="1945" r:id="rId283"/>
    <p:sldId id="1946" r:id="rId284"/>
    <p:sldId id="1947" r:id="rId285"/>
    <p:sldId id="1948" r:id="rId286"/>
    <p:sldId id="1949" r:id="rId287"/>
    <p:sldId id="1950" r:id="rId288"/>
    <p:sldId id="1951" r:id="rId289"/>
    <p:sldId id="1952" r:id="rId290"/>
    <p:sldId id="1953" r:id="rId291"/>
    <p:sldId id="1954" r:id="rId292"/>
    <p:sldId id="1955" r:id="rId293"/>
    <p:sldId id="1956" r:id="rId294"/>
    <p:sldId id="1957" r:id="rId295"/>
    <p:sldId id="1958" r:id="rId296"/>
    <p:sldId id="1959" r:id="rId297"/>
    <p:sldId id="1960" r:id="rId298"/>
    <p:sldId id="1961" r:id="rId299"/>
    <p:sldId id="1962" r:id="rId300"/>
    <p:sldId id="1963" r:id="rId301"/>
    <p:sldId id="1964" r:id="rId302"/>
    <p:sldId id="1965" r:id="rId303"/>
    <p:sldId id="1966" r:id="rId304"/>
    <p:sldId id="1967" r:id="rId305"/>
    <p:sldId id="1968" r:id="rId306"/>
    <p:sldId id="1969" r:id="rId307"/>
    <p:sldId id="1970" r:id="rId308"/>
    <p:sldId id="1971" r:id="rId309"/>
    <p:sldId id="1972" r:id="rId310"/>
    <p:sldId id="1973" r:id="rId311"/>
    <p:sldId id="1974" r:id="rId312"/>
    <p:sldId id="1975" r:id="rId313"/>
  </p:sldIdLst>
  <p:sldSz cx="9144000" cy="6858000" type="screen4x3"/>
  <p:notesSz cx="7315200" cy="9601200"/>
  <p:custDataLst>
    <p:tags r:id="rId31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CCFF"/>
    <a:srgbClr val="009900"/>
    <a:srgbClr val="FFFF99"/>
    <a:srgbClr val="66FFFF"/>
    <a:srgbClr val="FF33CC"/>
    <a:srgbClr val="FF99FF"/>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autoAdjust="0"/>
    <p:restoredTop sz="85263" autoAdjust="0"/>
  </p:normalViewPr>
  <p:slideViewPr>
    <p:cSldViewPr>
      <p:cViewPr varScale="1">
        <p:scale>
          <a:sx n="97" d="100"/>
          <a:sy n="97" d="100"/>
        </p:scale>
        <p:origin x="186" y="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04022"/>
    </p:cViewPr>
  </p:sorterViewPr>
  <p:notesViewPr>
    <p:cSldViewPr>
      <p:cViewPr varScale="1">
        <p:scale>
          <a:sx n="47" d="100"/>
          <a:sy n="47" d="100"/>
        </p:scale>
        <p:origin x="2709" y="1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handoutMaster" Target="handoutMasters/handout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gs" Target="tags/tag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54.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7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5" Type="http://schemas.openxmlformats.org/officeDocument/2006/relationships/image" Target="../media/image196.wmf"/><Relationship Id="rId4" Type="http://schemas.openxmlformats.org/officeDocument/2006/relationships/image" Target="../media/image19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defRPr sz="1400">
                <a:latin typeface="Arial" pitchFamily="34" charset="0"/>
              </a:defRPr>
            </a:lvl1pPr>
          </a:lstStyle>
          <a:p>
            <a:pPr>
              <a:defRPr/>
            </a:pPr>
            <a:endParaRPr lang="en-US"/>
          </a:p>
        </p:txBody>
      </p:sp>
      <p:sp>
        <p:nvSpPr>
          <p:cNvPr id="7475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lgn="r">
              <a:defRPr sz="1400">
                <a:latin typeface="Arial" pitchFamily="34" charset="0"/>
              </a:defRPr>
            </a:lvl1pPr>
          </a:lstStyle>
          <a:p>
            <a:pPr>
              <a:defRPr/>
            </a:pPr>
            <a:endParaRPr lang="en-US"/>
          </a:p>
        </p:txBody>
      </p:sp>
      <p:sp>
        <p:nvSpPr>
          <p:cNvPr id="74756"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defRPr sz="1400">
                <a:latin typeface="Arial" pitchFamily="34" charset="0"/>
              </a:defRPr>
            </a:lvl1pPr>
          </a:lstStyle>
          <a:p>
            <a:pPr>
              <a:defRPr/>
            </a:pPr>
            <a:endParaRPr lang="en-US"/>
          </a:p>
        </p:txBody>
      </p:sp>
      <p:sp>
        <p:nvSpPr>
          <p:cNvPr id="74757"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lgn="r">
              <a:defRPr sz="1400">
                <a:latin typeface="Arial" pitchFamily="34" charset="0"/>
              </a:defRPr>
            </a:lvl1pPr>
          </a:lstStyle>
          <a:p>
            <a:pPr>
              <a:defRPr/>
            </a:pPr>
            <a:fld id="{26626B89-F81D-4A96-8C7F-AE7EC2927A3C}" type="slidenum">
              <a:rPr lang="en-US"/>
              <a:pPr>
                <a:defRPr/>
              </a:pPr>
              <a:t>‹#›</a:t>
            </a:fld>
            <a:endParaRPr lang="en-US"/>
          </a:p>
        </p:txBody>
      </p:sp>
    </p:spTree>
    <p:extLst>
      <p:ext uri="{BB962C8B-B14F-4D97-AF65-F5344CB8AC3E}">
        <p14:creationId xmlns:p14="http://schemas.microsoft.com/office/powerpoint/2010/main" val="1241922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defRPr sz="1400">
                <a:latin typeface="Arial" pitchFamily="34" charset="0"/>
              </a:defRPr>
            </a:lvl1pPr>
          </a:lstStyle>
          <a:p>
            <a:pPr>
              <a:defRPr/>
            </a:pPr>
            <a:endParaRPr lang="en-U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lgn="r">
              <a:defRPr sz="1400">
                <a:latin typeface="Arial" pitchFamily="34" charset="0"/>
              </a:defRPr>
            </a:lvl1pPr>
          </a:lstStyle>
          <a:p>
            <a:pPr>
              <a:defRPr/>
            </a:pPr>
            <a:endParaRPr lang="en-US"/>
          </a:p>
        </p:txBody>
      </p:sp>
      <p:sp>
        <p:nvSpPr>
          <p:cNvPr id="148484" name="Rectangle 4"/>
          <p:cNvSpPr>
            <a:spLocks noGrp="1" noRot="1" noChangeAspect="1" noChangeArrowheads="1" noTextEdit="1"/>
          </p:cNvSpPr>
          <p:nvPr>
            <p:ph type="sldImg" idx="2"/>
          </p:nvPr>
        </p:nvSpPr>
        <p:spPr bwMode="auto">
          <a:xfrm>
            <a:off x="1258888" y="720725"/>
            <a:ext cx="4799012"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defRPr sz="1400">
                <a:latin typeface="Arial" pitchFamily="34" charset="0"/>
              </a:defRPr>
            </a:lvl1pPr>
          </a:lstStyle>
          <a:p>
            <a:pPr>
              <a:defRPr/>
            </a:pPr>
            <a:endParaRPr lang="en-US"/>
          </a:p>
        </p:txBody>
      </p:sp>
      <p:sp>
        <p:nvSpPr>
          <p:cNvPr id="4103"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lgn="r">
              <a:defRPr sz="1400">
                <a:latin typeface="Arial" pitchFamily="34" charset="0"/>
              </a:defRPr>
            </a:lvl1pPr>
          </a:lstStyle>
          <a:p>
            <a:pPr>
              <a:defRPr/>
            </a:pPr>
            <a:fld id="{54348B36-3693-47D9-9D93-03A3A6B87A32}" type="slidenum">
              <a:rPr lang="en-US"/>
              <a:pPr>
                <a:defRPr/>
              </a:pPr>
              <a:t>‹#›</a:t>
            </a:fld>
            <a:endParaRPr lang="en-US"/>
          </a:p>
        </p:txBody>
      </p:sp>
    </p:spTree>
    <p:extLst>
      <p:ext uri="{BB962C8B-B14F-4D97-AF65-F5344CB8AC3E}">
        <p14:creationId xmlns:p14="http://schemas.microsoft.com/office/powerpoint/2010/main" val="3462677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en-US" smtClean="0"/>
          </a:p>
        </p:txBody>
      </p:sp>
      <p:sp>
        <p:nvSpPr>
          <p:cNvPr id="147460" name="Slide Number Placeholder 3"/>
          <p:cNvSpPr>
            <a:spLocks noGrp="1"/>
          </p:cNvSpPr>
          <p:nvPr>
            <p:ph type="sldNum" sz="quarter" idx="5"/>
          </p:nvPr>
        </p:nvSpPr>
        <p:spPr>
          <a:noFill/>
        </p:spPr>
        <p:txBody>
          <a:bodyPr/>
          <a:lstStyle/>
          <a:p>
            <a:fld id="{85337579-C1DA-436A-9D37-91F962BC3E6A}" type="slidenum">
              <a:rPr lang="en-US" smtClean="0"/>
              <a:pPr/>
              <a:t>296</a:t>
            </a:fld>
            <a:endParaRPr lang="en-US" smtClean="0"/>
          </a:p>
        </p:txBody>
      </p:sp>
    </p:spTree>
    <p:extLst>
      <p:ext uri="{BB962C8B-B14F-4D97-AF65-F5344CB8AC3E}">
        <p14:creationId xmlns:p14="http://schemas.microsoft.com/office/powerpoint/2010/main" val="24776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362</a:t>
            </a:fld>
            <a:endParaRPr lang="en-US"/>
          </a:p>
        </p:txBody>
      </p:sp>
    </p:spTree>
    <p:extLst>
      <p:ext uri="{BB962C8B-B14F-4D97-AF65-F5344CB8AC3E}">
        <p14:creationId xmlns:p14="http://schemas.microsoft.com/office/powerpoint/2010/main" val="177439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376</a:t>
            </a:fld>
            <a:endParaRPr lang="en-US"/>
          </a:p>
        </p:txBody>
      </p:sp>
    </p:spTree>
    <p:extLst>
      <p:ext uri="{BB962C8B-B14F-4D97-AF65-F5344CB8AC3E}">
        <p14:creationId xmlns:p14="http://schemas.microsoft.com/office/powerpoint/2010/main" val="347934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393</a:t>
            </a:fld>
            <a:endParaRPr lang="en-US"/>
          </a:p>
        </p:txBody>
      </p:sp>
    </p:spTree>
    <p:extLst>
      <p:ext uri="{BB962C8B-B14F-4D97-AF65-F5344CB8AC3E}">
        <p14:creationId xmlns:p14="http://schemas.microsoft.com/office/powerpoint/2010/main" val="154594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400</a:t>
            </a:fld>
            <a:endParaRPr lang="en-US"/>
          </a:p>
        </p:txBody>
      </p:sp>
    </p:spTree>
    <p:extLst>
      <p:ext uri="{BB962C8B-B14F-4D97-AF65-F5344CB8AC3E}">
        <p14:creationId xmlns:p14="http://schemas.microsoft.com/office/powerpoint/2010/main" val="174344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401</a:t>
            </a:fld>
            <a:endParaRPr lang="en-US"/>
          </a:p>
        </p:txBody>
      </p:sp>
    </p:spTree>
    <p:extLst>
      <p:ext uri="{BB962C8B-B14F-4D97-AF65-F5344CB8AC3E}">
        <p14:creationId xmlns:p14="http://schemas.microsoft.com/office/powerpoint/2010/main" val="2059517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415</a:t>
            </a:fld>
            <a:endParaRPr lang="en-US"/>
          </a:p>
        </p:txBody>
      </p:sp>
    </p:spTree>
    <p:extLst>
      <p:ext uri="{BB962C8B-B14F-4D97-AF65-F5344CB8AC3E}">
        <p14:creationId xmlns:p14="http://schemas.microsoft.com/office/powerpoint/2010/main" val="3478887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424</a:t>
            </a:fld>
            <a:endParaRPr lang="en-US"/>
          </a:p>
        </p:txBody>
      </p:sp>
    </p:spTree>
    <p:extLst>
      <p:ext uri="{BB962C8B-B14F-4D97-AF65-F5344CB8AC3E}">
        <p14:creationId xmlns:p14="http://schemas.microsoft.com/office/powerpoint/2010/main" val="295213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449</a:t>
            </a:fld>
            <a:endParaRPr lang="en-US"/>
          </a:p>
        </p:txBody>
      </p:sp>
    </p:spTree>
    <p:extLst>
      <p:ext uri="{BB962C8B-B14F-4D97-AF65-F5344CB8AC3E}">
        <p14:creationId xmlns:p14="http://schemas.microsoft.com/office/powerpoint/2010/main" val="354286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453</a:t>
            </a:fld>
            <a:endParaRPr lang="en-US"/>
          </a:p>
        </p:txBody>
      </p:sp>
    </p:spTree>
    <p:extLst>
      <p:ext uri="{BB962C8B-B14F-4D97-AF65-F5344CB8AC3E}">
        <p14:creationId xmlns:p14="http://schemas.microsoft.com/office/powerpoint/2010/main" val="293320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454</a:t>
            </a:fld>
            <a:endParaRPr lang="en-US"/>
          </a:p>
        </p:txBody>
      </p:sp>
    </p:spTree>
    <p:extLst>
      <p:ext uri="{BB962C8B-B14F-4D97-AF65-F5344CB8AC3E}">
        <p14:creationId xmlns:p14="http://schemas.microsoft.com/office/powerpoint/2010/main" val="1454189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300</a:t>
            </a:fld>
            <a:endParaRPr lang="en-US"/>
          </a:p>
        </p:txBody>
      </p:sp>
    </p:spTree>
    <p:extLst>
      <p:ext uri="{BB962C8B-B14F-4D97-AF65-F5344CB8AC3E}">
        <p14:creationId xmlns:p14="http://schemas.microsoft.com/office/powerpoint/2010/main" val="3181785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456</a:t>
            </a:fld>
            <a:endParaRPr lang="en-US"/>
          </a:p>
        </p:txBody>
      </p:sp>
    </p:spTree>
    <p:extLst>
      <p:ext uri="{BB962C8B-B14F-4D97-AF65-F5344CB8AC3E}">
        <p14:creationId xmlns:p14="http://schemas.microsoft.com/office/powerpoint/2010/main" val="1388744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477</a:t>
            </a:fld>
            <a:endParaRPr lang="en-US"/>
          </a:p>
        </p:txBody>
      </p:sp>
    </p:spTree>
    <p:extLst>
      <p:ext uri="{BB962C8B-B14F-4D97-AF65-F5344CB8AC3E}">
        <p14:creationId xmlns:p14="http://schemas.microsoft.com/office/powerpoint/2010/main" val="151985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487</a:t>
            </a:fld>
            <a:endParaRPr lang="en-US"/>
          </a:p>
        </p:txBody>
      </p:sp>
    </p:spTree>
    <p:extLst>
      <p:ext uri="{BB962C8B-B14F-4D97-AF65-F5344CB8AC3E}">
        <p14:creationId xmlns:p14="http://schemas.microsoft.com/office/powerpoint/2010/main" val="289978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488</a:t>
            </a:fld>
            <a:endParaRPr lang="en-US"/>
          </a:p>
        </p:txBody>
      </p:sp>
    </p:spTree>
    <p:extLst>
      <p:ext uri="{BB962C8B-B14F-4D97-AF65-F5344CB8AC3E}">
        <p14:creationId xmlns:p14="http://schemas.microsoft.com/office/powerpoint/2010/main" val="426533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498</a:t>
            </a:fld>
            <a:endParaRPr lang="en-US"/>
          </a:p>
        </p:txBody>
      </p:sp>
    </p:spTree>
    <p:extLst>
      <p:ext uri="{BB962C8B-B14F-4D97-AF65-F5344CB8AC3E}">
        <p14:creationId xmlns:p14="http://schemas.microsoft.com/office/powerpoint/2010/main" val="2041054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517</a:t>
            </a:fld>
            <a:endParaRPr lang="en-US"/>
          </a:p>
        </p:txBody>
      </p:sp>
    </p:spTree>
    <p:extLst>
      <p:ext uri="{BB962C8B-B14F-4D97-AF65-F5344CB8AC3E}">
        <p14:creationId xmlns:p14="http://schemas.microsoft.com/office/powerpoint/2010/main" val="575653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526</a:t>
            </a:fld>
            <a:endParaRPr lang="en-US"/>
          </a:p>
        </p:txBody>
      </p:sp>
    </p:spTree>
    <p:extLst>
      <p:ext uri="{BB962C8B-B14F-4D97-AF65-F5344CB8AC3E}">
        <p14:creationId xmlns:p14="http://schemas.microsoft.com/office/powerpoint/2010/main" val="718447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527</a:t>
            </a:fld>
            <a:endParaRPr lang="en-US"/>
          </a:p>
        </p:txBody>
      </p:sp>
    </p:spTree>
    <p:extLst>
      <p:ext uri="{BB962C8B-B14F-4D97-AF65-F5344CB8AC3E}">
        <p14:creationId xmlns:p14="http://schemas.microsoft.com/office/powerpoint/2010/main" val="4013806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558</a:t>
            </a:fld>
            <a:endParaRPr lang="en-US"/>
          </a:p>
        </p:txBody>
      </p:sp>
    </p:spTree>
    <p:extLst>
      <p:ext uri="{BB962C8B-B14F-4D97-AF65-F5344CB8AC3E}">
        <p14:creationId xmlns:p14="http://schemas.microsoft.com/office/powerpoint/2010/main" val="2780205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26EE4B-7B61-4C91-8626-1A7387206218}" type="slidenum">
              <a:rPr lang="en-US" smtClean="0"/>
              <a:pPr>
                <a:defRPr/>
              </a:pPr>
              <a:t>597</a:t>
            </a:fld>
            <a:endParaRPr lang="en-US"/>
          </a:p>
        </p:txBody>
      </p:sp>
    </p:spTree>
    <p:extLst>
      <p:ext uri="{BB962C8B-B14F-4D97-AF65-F5344CB8AC3E}">
        <p14:creationId xmlns:p14="http://schemas.microsoft.com/office/powerpoint/2010/main" val="21797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301</a:t>
            </a:fld>
            <a:endParaRPr lang="en-US"/>
          </a:p>
        </p:txBody>
      </p:sp>
    </p:spTree>
    <p:extLst>
      <p:ext uri="{BB962C8B-B14F-4D97-AF65-F5344CB8AC3E}">
        <p14:creationId xmlns:p14="http://schemas.microsoft.com/office/powerpoint/2010/main" val="98481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302</a:t>
            </a:fld>
            <a:endParaRPr lang="en-US"/>
          </a:p>
        </p:txBody>
      </p:sp>
    </p:spTree>
    <p:extLst>
      <p:ext uri="{BB962C8B-B14F-4D97-AF65-F5344CB8AC3E}">
        <p14:creationId xmlns:p14="http://schemas.microsoft.com/office/powerpoint/2010/main" val="408314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310</a:t>
            </a:fld>
            <a:endParaRPr lang="en-US"/>
          </a:p>
        </p:txBody>
      </p:sp>
    </p:spTree>
    <p:extLst>
      <p:ext uri="{BB962C8B-B14F-4D97-AF65-F5344CB8AC3E}">
        <p14:creationId xmlns:p14="http://schemas.microsoft.com/office/powerpoint/2010/main" val="307390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315</a:t>
            </a:fld>
            <a:endParaRPr lang="en-US"/>
          </a:p>
        </p:txBody>
      </p:sp>
    </p:spTree>
    <p:extLst>
      <p:ext uri="{BB962C8B-B14F-4D97-AF65-F5344CB8AC3E}">
        <p14:creationId xmlns:p14="http://schemas.microsoft.com/office/powerpoint/2010/main" val="294875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316</a:t>
            </a:fld>
            <a:endParaRPr lang="en-US"/>
          </a:p>
        </p:txBody>
      </p:sp>
    </p:spTree>
    <p:extLst>
      <p:ext uri="{BB962C8B-B14F-4D97-AF65-F5344CB8AC3E}">
        <p14:creationId xmlns:p14="http://schemas.microsoft.com/office/powerpoint/2010/main" val="17642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325</a:t>
            </a:fld>
            <a:endParaRPr lang="en-US"/>
          </a:p>
        </p:txBody>
      </p:sp>
    </p:spTree>
    <p:extLst>
      <p:ext uri="{BB962C8B-B14F-4D97-AF65-F5344CB8AC3E}">
        <p14:creationId xmlns:p14="http://schemas.microsoft.com/office/powerpoint/2010/main" val="323192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348B36-3693-47D9-9D93-03A3A6B87A32}" type="slidenum">
              <a:rPr lang="en-US" smtClean="0"/>
              <a:pPr>
                <a:defRPr/>
              </a:pPr>
              <a:t>347</a:t>
            </a:fld>
            <a:endParaRPr lang="en-US"/>
          </a:p>
        </p:txBody>
      </p:sp>
    </p:spTree>
    <p:extLst>
      <p:ext uri="{BB962C8B-B14F-4D97-AF65-F5344CB8AC3E}">
        <p14:creationId xmlns:p14="http://schemas.microsoft.com/office/powerpoint/2010/main" val="57400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2F7198-EABF-4E77-A074-D1BA0C65F5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D8E3DA-5A55-4082-AF38-0768F0ACB5D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91E931-138B-4681-9056-E2889851341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A21B418C-1C06-4B6A-A088-84BEA784DD0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6F8683-A34B-457D-8662-21970641D7F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xfrm>
            <a:off x="6858000" y="0"/>
            <a:ext cx="2133600" cy="476250"/>
          </a:xfrm>
        </p:spPr>
        <p:txBody>
          <a:bodyPr/>
          <a:lstStyle>
            <a:lvl1pPr>
              <a:defRPr/>
            </a:lvl1pPr>
          </a:lstStyle>
          <a:p>
            <a:pPr>
              <a:defRPr/>
            </a:pPr>
            <a:fld id="{F02E09F1-DA9D-4C3F-9C51-5475480EB5C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65C40E-19EF-4ED8-ADB0-78A897770E8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E48F35-313F-4518-9D0F-E70DA602651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1D5BA1D-4367-4680-8D2C-599F5BFB23A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26E5D7-5111-4A50-A92C-195354F0416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2E76C0A-DA00-41FE-A717-B192B484600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D0DB7A-E356-4571-885C-82A1C023847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2E2FDA-F108-4F39-99DE-FEE0AEA878F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0" y="0"/>
            <a:ext cx="3810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r>
              <a:rPr lang="de-DE" smtClean="0"/>
              <a:t>IE 563 Dr. Erin Gerber, P.E., UofL</a:t>
            </a: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C9B8FE2A-CEA3-4406-91EE-B4627F6E2DD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75"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hf hdr="0" dt="0"/>
  <p:txStyles>
    <p:titleStyle>
      <a:lvl1pPr algn="ctr" rtl="0" eaLnBrk="0" fontAlgn="base" hangingPunct="0">
        <a:spcBef>
          <a:spcPct val="0"/>
        </a:spcBef>
        <a:spcAft>
          <a:spcPct val="0"/>
        </a:spcAft>
        <a:defRPr sz="4400" b="0" i="0" u="none">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0" i="0" u="none">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s>
</file>

<file path=ppt/slides/_rels/slide130.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0.bin"/><Relationship Id="rId4" Type="http://schemas.openxmlformats.org/officeDocument/2006/relationships/image" Target="../media/image12.wmf"/></Relationships>
</file>

<file path=ppt/slides/_rels/slide14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slideLayout" Target="../slideLayouts/slideLayout2.xml"/><Relationship Id="rId4" Type="http://schemas.openxmlformats.org/officeDocument/2006/relationships/image" Target="../media/image139.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14.wmf"/></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image" Target="../media/image18.wmf"/></Relationships>
</file>

<file path=ppt/slides/_rels/slide16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2" Type="http://schemas.openxmlformats.org/officeDocument/2006/relationships/image" Target="../media/image160.wmf"/><Relationship Id="rId1" Type="http://schemas.openxmlformats.org/officeDocument/2006/relationships/slideLayout" Target="../slideLayouts/slideLayout2.xml"/><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s>
</file>

<file path=ppt/slides/_rels/slide189.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75.wmf"/><Relationship Id="rId5" Type="http://schemas.openxmlformats.org/officeDocument/2006/relationships/oleObject" Target="../embeddings/oleObject47.bin"/><Relationship Id="rId4" Type="http://schemas.openxmlformats.org/officeDocument/2006/relationships/image" Target="../media/image174.wmf"/></Relationships>
</file>

<file path=ppt/slides/_rels/slide207.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77.wmf"/><Relationship Id="rId5" Type="http://schemas.openxmlformats.org/officeDocument/2006/relationships/oleObject" Target="../embeddings/oleObject49.bin"/><Relationship Id="rId10" Type="http://schemas.openxmlformats.org/officeDocument/2006/relationships/image" Target="../media/image179.wmf"/><Relationship Id="rId4" Type="http://schemas.openxmlformats.org/officeDocument/2006/relationships/image" Target="../media/image176.wmf"/><Relationship Id="rId9" Type="http://schemas.openxmlformats.org/officeDocument/2006/relationships/oleObject" Target="../embeddings/oleObject51.bin"/></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188.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87.wmf"/><Relationship Id="rId5" Type="http://schemas.openxmlformats.org/officeDocument/2006/relationships/oleObject" Target="../embeddings/oleObject53.bin"/><Relationship Id="rId4" Type="http://schemas.openxmlformats.org/officeDocument/2006/relationships/image" Target="../media/image186.wmf"/></Relationships>
</file>

<file path=ppt/slides/_rels/slide216.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196.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93.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195.wmf"/><Relationship Id="rId4" Type="http://schemas.openxmlformats.org/officeDocument/2006/relationships/image" Target="../media/image192.wmf"/><Relationship Id="rId9" Type="http://schemas.openxmlformats.org/officeDocument/2006/relationships/oleObject" Target="../embeddings/oleObject57.bin"/></Relationships>
</file>

<file path=ppt/slides/_rels/slide2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230.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12.bin"/><Relationship Id="rId4" Type="http://schemas.openxmlformats.org/officeDocument/2006/relationships/image" Target="../media/image31.wmf"/></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9.wmf"/><Relationship Id="rId4" Type="http://schemas.openxmlformats.org/officeDocument/2006/relationships/oleObject" Target="../embeddings/oleObject14.bin"/></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40.wmf"/><Relationship Id="rId4"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image" Target="../media/image43.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11.xml"/><Relationship Id="rId1" Type="http://schemas.openxmlformats.org/officeDocument/2006/relationships/vmlDrawing" Target="../drawings/vmlDrawing9.vml"/><Relationship Id="rId6" Type="http://schemas.openxmlformats.org/officeDocument/2006/relationships/image" Target="../media/image46.emf"/><Relationship Id="rId5" Type="http://schemas.openxmlformats.org/officeDocument/2006/relationships/oleObject" Target="../embeddings/Microsoft_Excel_97-2003_Worksheet2.xls"/><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11.xml"/><Relationship Id="rId1" Type="http://schemas.openxmlformats.org/officeDocument/2006/relationships/vmlDrawing" Target="../drawings/vmlDrawing10.vml"/><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8.wmf"/></Relationships>
</file>

<file path=ppt/slides/_rels/slide49.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0.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5.wmf"/><Relationship Id="rId5" Type="http://schemas.openxmlformats.org/officeDocument/2006/relationships/oleObject" Target="../embeddings/oleObject24.bin"/><Relationship Id="rId4" Type="http://schemas.openxmlformats.org/officeDocument/2006/relationships/image" Target="../media/image5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image" Target="../media/image5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79.wmf"/><Relationship Id="rId5" Type="http://schemas.openxmlformats.org/officeDocument/2006/relationships/oleObject" Target="../embeddings/oleObject27.bin"/><Relationship Id="rId4" Type="http://schemas.openxmlformats.org/officeDocument/2006/relationships/image" Target="../media/image78.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3.wmf"/></Relationships>
</file>

<file path=ppt/slides/_rels/slide9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5.wmf"/><Relationship Id="rId5" Type="http://schemas.openxmlformats.org/officeDocument/2006/relationships/oleObject" Target="../embeddings/oleObject3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33.bin"/></Relationships>
</file>

<file path=ppt/slides/_rels/slide92.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9.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37.bin"/></Relationships>
</file>

<file path=ppt/slides/_rels/slide93.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96.wmf"/><Relationship Id="rId2" Type="http://schemas.openxmlformats.org/officeDocument/2006/relationships/slideLayout" Target="../slideLayouts/slideLayout2.xml"/><Relationship Id="rId16" Type="http://schemas.openxmlformats.org/officeDocument/2006/relationships/image" Target="../media/image98.wmf"/><Relationship Id="rId1" Type="http://schemas.openxmlformats.org/officeDocument/2006/relationships/vmlDrawing" Target="../drawings/vmlDrawing18.vml"/><Relationship Id="rId6" Type="http://schemas.openxmlformats.org/officeDocument/2006/relationships/image" Target="../media/image93.w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95.wmf"/><Relationship Id="rId4" Type="http://schemas.openxmlformats.org/officeDocument/2006/relationships/image" Target="../media/image54.wmf"/><Relationship Id="rId9" Type="http://schemas.openxmlformats.org/officeDocument/2006/relationships/oleObject" Target="../embeddings/oleObject42.bin"/><Relationship Id="rId14" Type="http://schemas.openxmlformats.org/officeDocument/2006/relationships/image" Target="../media/image97.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slideLayout" Target="../slideLayouts/slideLayout2.xml"/><Relationship Id="rId5" Type="http://schemas.openxmlformats.org/officeDocument/2006/relationships/image" Target="../media/image104.wmf"/><Relationship Id="rId4" Type="http://schemas.openxmlformats.org/officeDocument/2006/relationships/image" Target="../media/image103.wmf"/></Relationships>
</file>

<file path=ppt/slides/_rels/slide97.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slideLayout" Target="../slideLayouts/slideLayout2.xml"/><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slides/_rels/slide98.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685800" y="1066800"/>
            <a:ext cx="7772400" cy="1470025"/>
          </a:xfrm>
        </p:spPr>
        <p:txBody>
          <a:bodyPr/>
          <a:lstStyle/>
          <a:p>
            <a:pPr eaLnBrk="1" hangingPunct="1"/>
            <a:r>
              <a:rPr lang="en-US" sz="4800" dirty="0" smtClean="0"/>
              <a:t>IE 563</a:t>
            </a:r>
            <a:br>
              <a:rPr lang="en-US" sz="4800" dirty="0" smtClean="0"/>
            </a:br>
            <a:r>
              <a:rPr lang="en-US" sz="4800" dirty="0" smtClean="0"/>
              <a:t>Experimental Design in Engineering</a:t>
            </a:r>
          </a:p>
        </p:txBody>
      </p:sp>
      <p:sp>
        <p:nvSpPr>
          <p:cNvPr id="26627" name="Rectangle 3"/>
          <p:cNvSpPr>
            <a:spLocks noGrp="1" noChangeArrowheads="1"/>
          </p:cNvSpPr>
          <p:nvPr>
            <p:ph type="subTitle" idx="1"/>
          </p:nvPr>
        </p:nvSpPr>
        <p:spPr/>
        <p:txBody>
          <a:bodyPr/>
          <a:lstStyle/>
          <a:p>
            <a:pPr eaLnBrk="1" hangingPunct="1"/>
            <a:r>
              <a:rPr lang="en-US" sz="2800" dirty="0" smtClean="0"/>
              <a:t>Dr. Erin </a:t>
            </a:r>
            <a:r>
              <a:rPr lang="en-US" sz="2800" dirty="0" smtClean="0"/>
              <a:t>Gerber, P.E.</a:t>
            </a:r>
            <a:endParaRPr lang="en-US" sz="2800" dirty="0" smtClean="0"/>
          </a:p>
          <a:p>
            <a:pPr eaLnBrk="1" hangingPunct="1"/>
            <a:r>
              <a:rPr lang="en-US" sz="2800" dirty="0" smtClean="0"/>
              <a:t>Department of Industrial Engineering</a:t>
            </a:r>
          </a:p>
          <a:p>
            <a:pPr eaLnBrk="1" hangingPunct="1"/>
            <a:r>
              <a:rPr lang="en-US" sz="2800" dirty="0" smtClean="0"/>
              <a:t>University of Louisville</a:t>
            </a:r>
          </a:p>
        </p:txBody>
      </p:sp>
      <p:sp>
        <p:nvSpPr>
          <p:cNvPr id="26628" name="Slide Number Placeholder 3"/>
          <p:cNvSpPr>
            <a:spLocks noGrp="1"/>
          </p:cNvSpPr>
          <p:nvPr>
            <p:ph type="sldNum" sz="quarter" idx="12"/>
          </p:nvPr>
        </p:nvSpPr>
        <p:spPr>
          <a:xfrm>
            <a:off x="6781800" y="228600"/>
            <a:ext cx="2133600" cy="476250"/>
          </a:xfrm>
          <a:noFill/>
        </p:spPr>
        <p:txBody>
          <a:bodyPr/>
          <a:lstStyle/>
          <a:p>
            <a:fld id="{B396E593-7047-4217-9CBA-724B4E1A46AE}" type="slidenum">
              <a:rPr lang="en-US" smtClean="0"/>
              <a:pPr/>
              <a:t>296</a:t>
            </a:fld>
            <a:endParaRPr lang="en-US" dirty="0" smtClean="0"/>
          </a:p>
        </p:txBody>
      </p:sp>
      <p:sp>
        <p:nvSpPr>
          <p:cNvPr id="2662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1747" name="Slide Number Placeholder 5"/>
          <p:cNvSpPr>
            <a:spLocks noGrp="1"/>
          </p:cNvSpPr>
          <p:nvPr>
            <p:ph type="sldNum" sz="quarter" idx="12"/>
          </p:nvPr>
        </p:nvSpPr>
        <p:spPr>
          <a:noFill/>
        </p:spPr>
        <p:txBody>
          <a:bodyPr/>
          <a:lstStyle/>
          <a:p>
            <a:fld id="{9C2C2556-6ADC-418F-A05C-7DA75914B272}" type="slidenum">
              <a:rPr lang="en-US" smtClean="0">
                <a:latin typeface="Arial" charset="0"/>
              </a:rPr>
              <a:pPr/>
              <a:t>305</a:t>
            </a:fld>
            <a:endParaRPr lang="en-US" smtClean="0">
              <a:latin typeface="Arial" charset="0"/>
            </a:endParaRPr>
          </a:p>
        </p:txBody>
      </p:sp>
      <p:sp>
        <p:nvSpPr>
          <p:cNvPr id="31748" name="Rectangle 2"/>
          <p:cNvSpPr>
            <a:spLocks noGrp="1" noChangeArrowheads="1"/>
          </p:cNvSpPr>
          <p:nvPr>
            <p:ph type="title"/>
          </p:nvPr>
        </p:nvSpPr>
        <p:spPr>
          <a:xfrm>
            <a:off x="457200" y="0"/>
            <a:ext cx="8534400" cy="1143000"/>
          </a:xfrm>
        </p:spPr>
        <p:txBody>
          <a:bodyPr/>
          <a:lstStyle/>
          <a:p>
            <a:pPr eaLnBrk="1" hangingPunct="1"/>
            <a:r>
              <a:rPr lang="en-US" sz="4000" smtClean="0"/>
              <a:t>Randomized Complete Block Design </a:t>
            </a:r>
          </a:p>
        </p:txBody>
      </p:sp>
      <p:sp>
        <p:nvSpPr>
          <p:cNvPr id="31749" name="Rectangle 3"/>
          <p:cNvSpPr>
            <a:spLocks noGrp="1" noChangeArrowheads="1"/>
          </p:cNvSpPr>
          <p:nvPr>
            <p:ph type="body" idx="1"/>
          </p:nvPr>
        </p:nvSpPr>
        <p:spPr>
          <a:xfrm>
            <a:off x="457200" y="1447800"/>
            <a:ext cx="8229600" cy="4525963"/>
          </a:xfrm>
        </p:spPr>
        <p:txBody>
          <a:bodyPr/>
          <a:lstStyle/>
          <a:p>
            <a:pPr algn="ctr" eaLnBrk="1" hangingPunct="1">
              <a:buFontTx/>
              <a:buNone/>
            </a:pPr>
            <a:r>
              <a:rPr lang="en-US" sz="2800" i="1" smtClean="0"/>
              <a:t>a</a:t>
            </a:r>
            <a:r>
              <a:rPr lang="en-US" sz="2800" smtClean="0"/>
              <a:t> factor levels	</a:t>
            </a:r>
            <a:r>
              <a:rPr lang="en-US" sz="2800" i="1" smtClean="0"/>
              <a:t>b</a:t>
            </a:r>
            <a:r>
              <a:rPr lang="en-US" sz="2800" smtClean="0"/>
              <a:t> blocks</a:t>
            </a:r>
          </a:p>
        </p:txBody>
      </p:sp>
      <p:pic>
        <p:nvPicPr>
          <p:cNvPr id="31750" name="Picture 5"/>
          <p:cNvPicPr>
            <a:picLocks noChangeAspect="1" noChangeArrowheads="1"/>
          </p:cNvPicPr>
          <p:nvPr/>
        </p:nvPicPr>
        <p:blipFill rotWithShape="1">
          <a:blip r:embed="rId2" cstate="print"/>
          <a:srcRect r="16101"/>
          <a:stretch/>
        </p:blipFill>
        <p:spPr bwMode="auto">
          <a:xfrm>
            <a:off x="269851" y="2605088"/>
            <a:ext cx="8950349" cy="3186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39" t="11553" r="57711" b="16805"/>
          <a:stretch/>
        </p:blipFill>
        <p:spPr>
          <a:xfrm>
            <a:off x="1752600" y="1116874"/>
            <a:ext cx="5376803" cy="5410199"/>
          </a:xfrm>
          <a:prstGeom prst="rect">
            <a:avLst/>
          </a:prstGeom>
        </p:spPr>
      </p:pic>
      <p:sp>
        <p:nvSpPr>
          <p:cNvPr id="109571" name="Title 1"/>
          <p:cNvSpPr>
            <a:spLocks noGrp="1"/>
          </p:cNvSpPr>
          <p:nvPr>
            <p:ph type="title"/>
          </p:nvPr>
        </p:nvSpPr>
        <p:spPr/>
        <p:txBody>
          <a:bodyPr/>
          <a:lstStyle/>
          <a:p>
            <a:r>
              <a:rPr lang="en-US" smtClean="0"/>
              <a:t>Gas Mileage Example</a:t>
            </a:r>
          </a:p>
        </p:txBody>
      </p:sp>
      <p:sp>
        <p:nvSpPr>
          <p:cNvPr id="109572"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9573" name="Slide Number Placeholder 4"/>
          <p:cNvSpPr>
            <a:spLocks noGrp="1"/>
          </p:cNvSpPr>
          <p:nvPr>
            <p:ph type="sldNum" sz="quarter" idx="12"/>
          </p:nvPr>
        </p:nvSpPr>
        <p:spPr>
          <a:noFill/>
        </p:spPr>
        <p:txBody>
          <a:bodyPr/>
          <a:lstStyle/>
          <a:p>
            <a:fld id="{3B6E0FF3-4FAE-48B1-ACC6-4EF2668638E5}" type="slidenum">
              <a:rPr lang="en-US" smtClean="0">
                <a:latin typeface="Arial" charset="0"/>
              </a:rPr>
              <a:pPr/>
              <a:t>395</a:t>
            </a:fld>
            <a:endParaRPr lang="en-US" smtClean="0">
              <a:latin typeface="Arial" charset="0"/>
            </a:endParaRPr>
          </a:p>
        </p:txBody>
      </p:sp>
      <p:sp>
        <p:nvSpPr>
          <p:cNvPr id="7" name="Oval 6"/>
          <p:cNvSpPr/>
          <p:nvPr/>
        </p:nvSpPr>
        <p:spPr>
          <a:xfrm>
            <a:off x="1600200" y="1638844"/>
            <a:ext cx="17526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352799" y="1691638"/>
            <a:ext cx="3929003" cy="5834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1143000" y="3832859"/>
            <a:ext cx="6307903" cy="10912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0595" name="Slide Number Placeholder 5"/>
          <p:cNvSpPr>
            <a:spLocks noGrp="1"/>
          </p:cNvSpPr>
          <p:nvPr>
            <p:ph type="sldNum" sz="quarter" idx="12"/>
          </p:nvPr>
        </p:nvSpPr>
        <p:spPr>
          <a:noFill/>
        </p:spPr>
        <p:txBody>
          <a:bodyPr/>
          <a:lstStyle/>
          <a:p>
            <a:fld id="{D94AC613-9F17-475D-807A-68E7271659A1}" type="slidenum">
              <a:rPr lang="en-US" smtClean="0">
                <a:latin typeface="Arial" charset="0"/>
              </a:rPr>
              <a:pPr/>
              <a:t>396</a:t>
            </a:fld>
            <a:endParaRPr lang="en-US" smtClean="0">
              <a:latin typeface="Arial" charset="0"/>
            </a:endParaRPr>
          </a:p>
        </p:txBody>
      </p:sp>
      <p:sp>
        <p:nvSpPr>
          <p:cNvPr id="110596" name="Rectangle 2"/>
          <p:cNvSpPr>
            <a:spLocks noGrp="1" noChangeArrowheads="1"/>
          </p:cNvSpPr>
          <p:nvPr>
            <p:ph type="title"/>
          </p:nvPr>
        </p:nvSpPr>
        <p:spPr/>
        <p:txBody>
          <a:bodyPr/>
          <a:lstStyle/>
          <a:p>
            <a:pPr eaLnBrk="1" hangingPunct="1"/>
            <a:r>
              <a:rPr lang="en-US" smtClean="0"/>
              <a:t>Gas Mileage Example</a:t>
            </a:r>
          </a:p>
        </p:txBody>
      </p:sp>
      <p:sp>
        <p:nvSpPr>
          <p:cNvPr id="110597" name="Rectangle 3"/>
          <p:cNvSpPr>
            <a:spLocks noGrp="1" noChangeArrowheads="1"/>
          </p:cNvSpPr>
          <p:nvPr>
            <p:ph type="body" idx="1"/>
          </p:nvPr>
        </p:nvSpPr>
        <p:spPr>
          <a:xfrm>
            <a:off x="152400" y="1600200"/>
            <a:ext cx="8915400" cy="4525963"/>
          </a:xfrm>
        </p:spPr>
        <p:txBody>
          <a:bodyPr/>
          <a:lstStyle/>
          <a:p>
            <a:pPr eaLnBrk="1" hangingPunct="1">
              <a:lnSpc>
                <a:spcPct val="80000"/>
              </a:lnSpc>
              <a:buFontTx/>
              <a:buNone/>
            </a:pPr>
            <a:r>
              <a:rPr lang="en-US" sz="3600" dirty="0" smtClean="0"/>
              <a:t>Minitab output</a:t>
            </a:r>
          </a:p>
          <a:p>
            <a:pPr eaLnBrk="1" hangingPunct="1">
              <a:lnSpc>
                <a:spcPct val="80000"/>
              </a:lnSpc>
              <a:buFontTx/>
              <a:buNone/>
            </a:pPr>
            <a:endParaRPr lang="en-US" sz="1800" dirty="0" smtClean="0">
              <a:latin typeface="Courier New" pitchFamily="49" charset="0"/>
            </a:endParaRPr>
          </a:p>
          <a:p>
            <a:pPr eaLnBrk="1" hangingPunct="1">
              <a:lnSpc>
                <a:spcPct val="80000"/>
              </a:lnSpc>
              <a:buFontTx/>
              <a:buNone/>
            </a:pPr>
            <a:endParaRPr lang="en-US" sz="1600" dirty="0" smtClean="0">
              <a:latin typeface="Courier New" pitchFamily="49" charset="0"/>
            </a:endParaRPr>
          </a:p>
          <a:p>
            <a:pPr eaLnBrk="1" hangingPunct="1">
              <a:lnSpc>
                <a:spcPct val="80000"/>
              </a:lnSpc>
              <a:buFontTx/>
              <a:buNone/>
            </a:pPr>
            <a:r>
              <a:rPr lang="en-US" sz="1600" dirty="0">
                <a:latin typeface="Courier New" pitchFamily="49" charset="0"/>
              </a:rPr>
              <a:t>Analysis of Variance</a:t>
            </a:r>
          </a:p>
          <a:p>
            <a:pPr eaLnBrk="1" hangingPunct="1">
              <a:lnSpc>
                <a:spcPct val="80000"/>
              </a:lnSpc>
              <a:buFontTx/>
              <a:buNone/>
            </a:pPr>
            <a:endParaRPr lang="en-US" sz="1600" dirty="0">
              <a:latin typeface="Courier New" pitchFamily="49" charset="0"/>
            </a:endParaRPr>
          </a:p>
          <a:p>
            <a:pPr eaLnBrk="1" hangingPunct="1">
              <a:lnSpc>
                <a:spcPct val="80000"/>
              </a:lnSpc>
              <a:buFontTx/>
              <a:buNone/>
            </a:pPr>
            <a:r>
              <a:rPr lang="en-US" sz="1600" dirty="0">
                <a:latin typeface="Courier New" pitchFamily="49" charset="0"/>
              </a:rPr>
              <a:t>Source                      DF  </a:t>
            </a:r>
            <a:r>
              <a:rPr lang="en-US" sz="1600" dirty="0" err="1">
                <a:latin typeface="Courier New" pitchFamily="49" charset="0"/>
              </a:rPr>
              <a:t>Adj</a:t>
            </a:r>
            <a:r>
              <a:rPr lang="en-US" sz="1600" dirty="0">
                <a:latin typeface="Courier New" pitchFamily="49" charset="0"/>
              </a:rPr>
              <a:t> SS   </a:t>
            </a:r>
            <a:r>
              <a:rPr lang="en-US" sz="1600" dirty="0" err="1">
                <a:latin typeface="Courier New" pitchFamily="49" charset="0"/>
              </a:rPr>
              <a:t>Adj</a:t>
            </a:r>
            <a:r>
              <a:rPr lang="en-US" sz="1600" dirty="0">
                <a:latin typeface="Courier New" pitchFamily="49" charset="0"/>
              </a:rPr>
              <a:t> MS  F-Value  P-Value</a:t>
            </a:r>
          </a:p>
          <a:p>
            <a:pPr eaLnBrk="1" hangingPunct="1">
              <a:lnSpc>
                <a:spcPct val="80000"/>
              </a:lnSpc>
              <a:buFontTx/>
              <a:buNone/>
            </a:pPr>
            <a:r>
              <a:rPr lang="en-US" sz="1600" dirty="0">
                <a:latin typeface="Courier New" pitchFamily="49" charset="0"/>
              </a:rPr>
              <a:t>  conditions                 1  180.90  180.903    19.85    0.000</a:t>
            </a:r>
          </a:p>
          <a:p>
            <a:pPr eaLnBrk="1" hangingPunct="1">
              <a:lnSpc>
                <a:spcPct val="80000"/>
              </a:lnSpc>
              <a:buFontTx/>
              <a:buNone/>
            </a:pPr>
            <a:r>
              <a:rPr lang="en-US" sz="1600" dirty="0">
                <a:latin typeface="Courier New" pitchFamily="49" charset="0"/>
              </a:rPr>
              <a:t>  Add. A                     2  308.81  154.406    16.94    0.000</a:t>
            </a:r>
          </a:p>
          <a:p>
            <a:pPr eaLnBrk="1" hangingPunct="1">
              <a:lnSpc>
                <a:spcPct val="80000"/>
              </a:lnSpc>
              <a:buFontTx/>
              <a:buNone/>
            </a:pPr>
            <a:r>
              <a:rPr lang="en-US" sz="1600" dirty="0">
                <a:latin typeface="Courier New" pitchFamily="49" charset="0"/>
              </a:rPr>
              <a:t>  Add. B                     2   19.57    9.783     1.07    0.363</a:t>
            </a:r>
          </a:p>
          <a:p>
            <a:pPr eaLnBrk="1" hangingPunct="1">
              <a:lnSpc>
                <a:spcPct val="80000"/>
              </a:lnSpc>
              <a:buFontTx/>
              <a:buNone/>
            </a:pPr>
            <a:r>
              <a:rPr lang="en-US" sz="1600" dirty="0">
                <a:latin typeface="Courier New" pitchFamily="49" charset="0"/>
              </a:rPr>
              <a:t>  conditions*Add. A          2   88.83   44.416     4.87    0.020</a:t>
            </a:r>
          </a:p>
          <a:p>
            <a:pPr eaLnBrk="1" hangingPunct="1">
              <a:lnSpc>
                <a:spcPct val="80000"/>
              </a:lnSpc>
              <a:buFontTx/>
              <a:buNone/>
            </a:pPr>
            <a:r>
              <a:rPr lang="en-US" sz="1600" dirty="0">
                <a:latin typeface="Courier New" pitchFamily="49" charset="0"/>
              </a:rPr>
              <a:t>  conditions*Add. B          2   15.13    7.566     0.83    0.452</a:t>
            </a:r>
          </a:p>
          <a:p>
            <a:pPr eaLnBrk="1" hangingPunct="1">
              <a:lnSpc>
                <a:spcPct val="80000"/>
              </a:lnSpc>
              <a:buFontTx/>
              <a:buNone/>
            </a:pPr>
            <a:r>
              <a:rPr lang="en-US" sz="1600" dirty="0">
                <a:latin typeface="Courier New" pitchFamily="49" charset="0"/>
              </a:rPr>
              <a:t>  Add. A*Add. B              4   98.95   24.737     2.71    0.063</a:t>
            </a:r>
          </a:p>
          <a:p>
            <a:pPr eaLnBrk="1" hangingPunct="1">
              <a:lnSpc>
                <a:spcPct val="80000"/>
              </a:lnSpc>
              <a:buFontTx/>
              <a:buNone/>
            </a:pPr>
            <a:r>
              <a:rPr lang="en-US" sz="1600" dirty="0">
                <a:latin typeface="Courier New" pitchFamily="49" charset="0"/>
              </a:rPr>
              <a:t>  conditions*Add. A*Add. B   4   62.95   15.738     1.73    0.188</a:t>
            </a:r>
          </a:p>
          <a:p>
            <a:pPr eaLnBrk="1" hangingPunct="1">
              <a:lnSpc>
                <a:spcPct val="80000"/>
              </a:lnSpc>
              <a:buFontTx/>
              <a:buNone/>
            </a:pPr>
            <a:r>
              <a:rPr lang="en-US" sz="1600" dirty="0">
                <a:latin typeface="Courier New" pitchFamily="49" charset="0"/>
              </a:rPr>
              <a:t>Error                       18  164.04    9.114</a:t>
            </a:r>
          </a:p>
          <a:p>
            <a:pPr eaLnBrk="1" hangingPunct="1">
              <a:lnSpc>
                <a:spcPct val="80000"/>
              </a:lnSpc>
              <a:buFontTx/>
              <a:buNone/>
            </a:pPr>
            <a:r>
              <a:rPr lang="en-US" sz="1600" dirty="0">
                <a:latin typeface="Courier New" pitchFamily="49" charset="0"/>
              </a:rPr>
              <a:t>Total                       35  939.19</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117600"/>
            <a:ext cx="8166209" cy="5434149"/>
          </a:xfrm>
          <a:prstGeom prst="rect">
            <a:avLst/>
          </a:prstGeom>
        </p:spPr>
      </p:pic>
      <p:sp>
        <p:nvSpPr>
          <p:cNvPr id="11161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1619" name="Slide Number Placeholder 5"/>
          <p:cNvSpPr>
            <a:spLocks noGrp="1"/>
          </p:cNvSpPr>
          <p:nvPr>
            <p:ph type="sldNum" sz="quarter" idx="12"/>
          </p:nvPr>
        </p:nvSpPr>
        <p:spPr>
          <a:noFill/>
        </p:spPr>
        <p:txBody>
          <a:bodyPr/>
          <a:lstStyle/>
          <a:p>
            <a:fld id="{E13C2B05-D779-4DDA-BCE1-FB74C5E05435}" type="slidenum">
              <a:rPr lang="en-US" smtClean="0">
                <a:latin typeface="Arial" charset="0"/>
              </a:rPr>
              <a:pPr/>
              <a:t>397</a:t>
            </a:fld>
            <a:endParaRPr lang="en-US" smtClean="0">
              <a:latin typeface="Arial" charset="0"/>
            </a:endParaRPr>
          </a:p>
        </p:txBody>
      </p:sp>
      <p:sp>
        <p:nvSpPr>
          <p:cNvPr id="111620" name="Rectangle 2"/>
          <p:cNvSpPr>
            <a:spLocks noGrp="1" noChangeArrowheads="1"/>
          </p:cNvSpPr>
          <p:nvPr>
            <p:ph type="title"/>
          </p:nvPr>
        </p:nvSpPr>
        <p:spPr/>
        <p:txBody>
          <a:bodyPr/>
          <a:lstStyle/>
          <a:p>
            <a:pPr eaLnBrk="1" hangingPunct="1"/>
            <a:r>
              <a:rPr lang="en-US" smtClean="0"/>
              <a:t>Gas Mileage Example</a:t>
            </a:r>
          </a:p>
        </p:txBody>
      </p:sp>
      <p:sp>
        <p:nvSpPr>
          <p:cNvPr id="111623" name="Oval 5"/>
          <p:cNvSpPr>
            <a:spLocks noChangeArrowheads="1"/>
          </p:cNvSpPr>
          <p:nvPr/>
        </p:nvSpPr>
        <p:spPr bwMode="auto">
          <a:xfrm>
            <a:off x="4724400" y="4495800"/>
            <a:ext cx="3429000" cy="1600200"/>
          </a:xfrm>
          <a:prstGeom prst="ellipse">
            <a:avLst/>
          </a:prstGeom>
          <a:noFill/>
          <a:ln w="38100">
            <a:solidFill>
              <a:srgbClr val="00CCFF"/>
            </a:solidFill>
            <a:round/>
            <a:headEnd/>
            <a:tailEnd/>
          </a:ln>
        </p:spPr>
        <p:txBody>
          <a:bodyPr wrap="none" anchor="ctr"/>
          <a:lstStyle/>
          <a:p>
            <a:endParaRPr lang="en-US"/>
          </a:p>
        </p:txBody>
      </p:sp>
      <p:sp>
        <p:nvSpPr>
          <p:cNvPr id="111624" name="Line 6"/>
          <p:cNvSpPr>
            <a:spLocks noChangeShapeType="1"/>
          </p:cNvSpPr>
          <p:nvPr/>
        </p:nvSpPr>
        <p:spPr bwMode="auto">
          <a:xfrm>
            <a:off x="5334000" y="4648200"/>
            <a:ext cx="2133600" cy="12954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2643" name="Slide Number Placeholder 5"/>
          <p:cNvSpPr>
            <a:spLocks noGrp="1"/>
          </p:cNvSpPr>
          <p:nvPr>
            <p:ph type="sldNum" sz="quarter" idx="12"/>
          </p:nvPr>
        </p:nvSpPr>
        <p:spPr>
          <a:noFill/>
        </p:spPr>
        <p:txBody>
          <a:bodyPr/>
          <a:lstStyle/>
          <a:p>
            <a:fld id="{7F212EBC-84D4-4F6F-A2AF-7D25B4594804}" type="slidenum">
              <a:rPr lang="en-US" smtClean="0">
                <a:latin typeface="Arial" charset="0"/>
              </a:rPr>
              <a:pPr/>
              <a:t>398</a:t>
            </a:fld>
            <a:endParaRPr lang="en-US" smtClean="0">
              <a:latin typeface="Arial" charset="0"/>
            </a:endParaRPr>
          </a:p>
        </p:txBody>
      </p:sp>
      <p:sp>
        <p:nvSpPr>
          <p:cNvPr id="112644" name="Rectangle 2"/>
          <p:cNvSpPr>
            <a:spLocks noGrp="1" noChangeArrowheads="1"/>
          </p:cNvSpPr>
          <p:nvPr>
            <p:ph type="title"/>
          </p:nvPr>
        </p:nvSpPr>
        <p:spPr>
          <a:xfrm>
            <a:off x="457200" y="-76200"/>
            <a:ext cx="8229600" cy="1143000"/>
          </a:xfrm>
        </p:spPr>
        <p:txBody>
          <a:bodyPr/>
          <a:lstStyle/>
          <a:p>
            <a:pPr eaLnBrk="1" hangingPunct="1"/>
            <a:r>
              <a:rPr lang="en-US" smtClean="0"/>
              <a:t>Gas Mileage Example</a:t>
            </a:r>
          </a:p>
        </p:txBody>
      </p:sp>
      <p:sp>
        <p:nvSpPr>
          <p:cNvPr id="283653" name="Rectangle 3"/>
          <p:cNvSpPr>
            <a:spLocks noGrp="1" noChangeArrowheads="1"/>
          </p:cNvSpPr>
          <p:nvPr>
            <p:ph type="body" idx="1"/>
          </p:nvPr>
        </p:nvSpPr>
        <p:spPr>
          <a:xfrm>
            <a:off x="304800" y="990600"/>
            <a:ext cx="8686800" cy="4983163"/>
          </a:xfrm>
        </p:spPr>
        <p:txBody>
          <a:bodyPr/>
          <a:lstStyle/>
          <a:p>
            <a:pPr eaLnBrk="1" hangingPunct="1">
              <a:spcBef>
                <a:spcPts val="0"/>
              </a:spcBef>
              <a:spcAft>
                <a:spcPts val="0"/>
              </a:spcAft>
              <a:buFontTx/>
              <a:buNone/>
              <a:defRPr/>
            </a:pPr>
            <a:r>
              <a:rPr lang="en-US" sz="2800" dirty="0" smtClean="0">
                <a:solidFill>
                  <a:schemeClr val="accent6"/>
                </a:solidFill>
              </a:rPr>
              <a:t>Interpret results</a:t>
            </a:r>
          </a:p>
          <a:p>
            <a:pPr eaLnBrk="1" hangingPunct="1">
              <a:spcBef>
                <a:spcPts val="1200"/>
              </a:spcBef>
              <a:spcAft>
                <a:spcPts val="0"/>
              </a:spcAft>
              <a:buFont typeface="Arial" pitchFamily="34" charset="0"/>
              <a:buChar char="•"/>
              <a:defRPr/>
            </a:pPr>
            <a:r>
              <a:rPr lang="en-US" sz="2400" dirty="0" smtClean="0"/>
              <a:t>Significant terms (at  </a:t>
            </a:r>
            <a:r>
              <a:rPr lang="el-GR" sz="2400" dirty="0" smtClean="0">
                <a:cs typeface="Arial" pitchFamily="34" charset="0"/>
              </a:rPr>
              <a:t>α</a:t>
            </a:r>
            <a:r>
              <a:rPr lang="en-US" sz="2400" dirty="0" smtClean="0">
                <a:cs typeface="Arial" pitchFamily="34" charset="0"/>
              </a:rPr>
              <a:t> </a:t>
            </a:r>
            <a:r>
              <a:rPr lang="en-US" sz="2400" dirty="0" smtClean="0"/>
              <a:t>= 0.05)</a:t>
            </a:r>
          </a:p>
          <a:p>
            <a:pPr lvl="1" eaLnBrk="1" hangingPunct="1">
              <a:spcBef>
                <a:spcPts val="600"/>
              </a:spcBef>
              <a:spcAft>
                <a:spcPts val="0"/>
              </a:spcAft>
              <a:buFont typeface="Arial" pitchFamily="34" charset="0"/>
              <a:buChar char="•"/>
              <a:defRPr/>
            </a:pPr>
            <a:r>
              <a:rPr lang="en-US" sz="2000" dirty="0" smtClean="0"/>
              <a:t>Interaction: Driving condition * additive A</a:t>
            </a:r>
          </a:p>
          <a:p>
            <a:pPr lvl="1" eaLnBrk="1" hangingPunct="1">
              <a:spcBef>
                <a:spcPts val="600"/>
              </a:spcBef>
              <a:spcAft>
                <a:spcPts val="0"/>
              </a:spcAft>
              <a:buFont typeface="Arial" pitchFamily="34" charset="0"/>
              <a:buChar char="•"/>
              <a:defRPr/>
            </a:pPr>
            <a:r>
              <a:rPr lang="en-US" sz="2000" dirty="0" smtClean="0"/>
              <a:t>Main Effect: Driving condition</a:t>
            </a:r>
          </a:p>
          <a:p>
            <a:pPr lvl="1" eaLnBrk="1" hangingPunct="1">
              <a:spcBef>
                <a:spcPts val="600"/>
              </a:spcBef>
              <a:spcAft>
                <a:spcPts val="0"/>
              </a:spcAft>
              <a:buFont typeface="Arial" pitchFamily="34" charset="0"/>
              <a:buChar char="•"/>
              <a:defRPr/>
            </a:pPr>
            <a:r>
              <a:rPr lang="en-US" sz="2000" dirty="0" smtClean="0"/>
              <a:t>Main Effect: additive A</a:t>
            </a:r>
          </a:p>
          <a:p>
            <a:pPr eaLnBrk="1" hangingPunct="1">
              <a:spcBef>
                <a:spcPts val="1800"/>
              </a:spcBef>
              <a:spcAft>
                <a:spcPts val="0"/>
              </a:spcAft>
              <a:buFont typeface="Arial" pitchFamily="34" charset="0"/>
              <a:buChar char="•"/>
              <a:defRPr/>
            </a:pPr>
            <a:r>
              <a:rPr lang="en-US" sz="2400" dirty="0" smtClean="0"/>
              <a:t>How to choose factor levels?</a:t>
            </a:r>
          </a:p>
          <a:p>
            <a:pPr lvl="1" eaLnBrk="1" hangingPunct="1">
              <a:spcBef>
                <a:spcPts val="600"/>
              </a:spcBef>
              <a:spcAft>
                <a:spcPts val="0"/>
              </a:spcAft>
              <a:buFont typeface="Arial" pitchFamily="34" charset="0"/>
              <a:buChar char="•"/>
              <a:defRPr/>
            </a:pPr>
            <a:r>
              <a:rPr lang="en-US" sz="2000" dirty="0" smtClean="0"/>
              <a:t>Look at Driving condition * additive A interaction plot and </a:t>
            </a:r>
            <a:r>
              <a:rPr lang="en-US" sz="2000" dirty="0" err="1" smtClean="0"/>
              <a:t>Tukey</a:t>
            </a:r>
            <a:r>
              <a:rPr lang="en-US" sz="2000" dirty="0" smtClean="0"/>
              <a:t> test</a:t>
            </a:r>
          </a:p>
          <a:p>
            <a:pPr eaLnBrk="1" hangingPunct="1">
              <a:spcBef>
                <a:spcPts val="1200"/>
              </a:spcBef>
              <a:spcAft>
                <a:spcPts val="0"/>
              </a:spcAft>
              <a:buFont typeface="Arial" pitchFamily="34" charset="0"/>
              <a:buChar char="•"/>
              <a:defRPr/>
            </a:pPr>
            <a:r>
              <a:rPr lang="en-US" sz="2400" dirty="0" smtClean="0"/>
              <a:t>How to choose a preferred factor level when factor not significant: </a:t>
            </a:r>
          </a:p>
          <a:p>
            <a:pPr lvl="1" eaLnBrk="1" hangingPunct="1">
              <a:spcBef>
                <a:spcPts val="600"/>
              </a:spcBef>
              <a:spcAft>
                <a:spcPts val="0"/>
              </a:spcAft>
              <a:buFont typeface="Arial" pitchFamily="34" charset="0"/>
              <a:buChar char="•"/>
              <a:defRPr/>
            </a:pPr>
            <a:r>
              <a:rPr lang="en-US" sz="2000" dirty="0" smtClean="0"/>
              <a:t>plot residual </a:t>
            </a:r>
            <a:r>
              <a:rPr lang="en-US" sz="2000" dirty="0" err="1" smtClean="0"/>
              <a:t>vs</a:t>
            </a:r>
            <a:r>
              <a:rPr lang="en-US" sz="2000" dirty="0" smtClean="0"/>
              <a:t> factor to compare residual variability among factor levels</a:t>
            </a:r>
          </a:p>
          <a:p>
            <a:pPr lvl="1" eaLnBrk="1" hangingPunct="1">
              <a:spcBef>
                <a:spcPts val="600"/>
              </a:spcBef>
              <a:spcAft>
                <a:spcPts val="0"/>
              </a:spcAft>
              <a:buFont typeface="Arial" pitchFamily="34" charset="0"/>
              <a:buChar char="•"/>
              <a:defRPr/>
            </a:pPr>
            <a:r>
              <a:rPr lang="en-US" sz="2000" dirty="0" smtClean="0"/>
              <a:t>choose factor level with minimum residual variability</a:t>
            </a:r>
          </a:p>
          <a:p>
            <a:pPr lvl="1" eaLnBrk="1" hangingPunct="1">
              <a:spcBef>
                <a:spcPts val="600"/>
              </a:spcBef>
              <a:spcAft>
                <a:spcPts val="0"/>
              </a:spcAft>
              <a:buFont typeface="Arial" pitchFamily="34" charset="0"/>
              <a:buChar char="•"/>
              <a:defRPr/>
            </a:pPr>
            <a:r>
              <a:rPr lang="en-US" sz="2000" dirty="0" smtClean="0"/>
              <a:t>Look at residual variance for additive B</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2387600"/>
            <a:ext cx="6259887" cy="4165600"/>
          </a:xfrm>
          <a:prstGeom prst="rect">
            <a:avLst/>
          </a:prstGeom>
        </p:spPr>
      </p:pic>
      <p:sp>
        <p:nvSpPr>
          <p:cNvPr id="113666" name="Title 1"/>
          <p:cNvSpPr>
            <a:spLocks noGrp="1"/>
          </p:cNvSpPr>
          <p:nvPr>
            <p:ph type="title"/>
          </p:nvPr>
        </p:nvSpPr>
        <p:spPr/>
        <p:txBody>
          <a:bodyPr/>
          <a:lstStyle/>
          <a:p>
            <a:r>
              <a:rPr lang="en-US" smtClean="0"/>
              <a:t>Gas Mileage Example</a:t>
            </a:r>
          </a:p>
        </p:txBody>
      </p:sp>
      <p:sp>
        <p:nvSpPr>
          <p:cNvPr id="113667" name="Content Placeholder 2"/>
          <p:cNvSpPr>
            <a:spLocks noGrp="1"/>
          </p:cNvSpPr>
          <p:nvPr>
            <p:ph idx="1"/>
          </p:nvPr>
        </p:nvSpPr>
        <p:spPr>
          <a:xfrm>
            <a:off x="304800" y="1143000"/>
            <a:ext cx="8686800" cy="4525963"/>
          </a:xfrm>
        </p:spPr>
        <p:txBody>
          <a:bodyPr/>
          <a:lstStyle/>
          <a:p>
            <a:r>
              <a:rPr lang="en-US" sz="2800" smtClean="0"/>
              <a:t>Evaluate </a:t>
            </a:r>
            <a:r>
              <a:rPr lang="en-US" sz="2800" b="1" smtClean="0"/>
              <a:t>significant</a:t>
            </a:r>
            <a:r>
              <a:rPr lang="en-US" sz="2800" smtClean="0"/>
              <a:t> interaction(s)</a:t>
            </a:r>
          </a:p>
          <a:p>
            <a:r>
              <a:rPr lang="en-US" sz="2400" smtClean="0"/>
              <a:t>Evaluate significant condition*additive A interaction</a:t>
            </a:r>
          </a:p>
        </p:txBody>
      </p:sp>
      <p:sp>
        <p:nvSpPr>
          <p:cNvPr id="113668"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3669" name="Slide Number Placeholder 4"/>
          <p:cNvSpPr>
            <a:spLocks noGrp="1"/>
          </p:cNvSpPr>
          <p:nvPr>
            <p:ph type="sldNum" sz="quarter" idx="12"/>
          </p:nvPr>
        </p:nvSpPr>
        <p:spPr>
          <a:noFill/>
        </p:spPr>
        <p:txBody>
          <a:bodyPr/>
          <a:lstStyle/>
          <a:p>
            <a:fld id="{CA30AA18-B7E0-4F62-9648-DE74C905A46B}" type="slidenum">
              <a:rPr lang="en-US" smtClean="0">
                <a:latin typeface="Arial" charset="0"/>
              </a:rPr>
              <a:pPr/>
              <a:t>399</a:t>
            </a:fld>
            <a:endParaRPr lang="en-US" smtClean="0">
              <a:latin typeface="Arial" charset="0"/>
            </a:endParaRPr>
          </a:p>
        </p:txBody>
      </p:sp>
      <p:sp>
        <p:nvSpPr>
          <p:cNvPr id="113671" name="Text Box 5"/>
          <p:cNvSpPr txBox="1">
            <a:spLocks noChangeArrowheads="1"/>
          </p:cNvSpPr>
          <p:nvPr/>
        </p:nvSpPr>
        <p:spPr bwMode="auto">
          <a:xfrm>
            <a:off x="6705600" y="2508250"/>
            <a:ext cx="2209800" cy="2292350"/>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400"/>
              <a:t>Which level(s) of additive A and driving condition to maximize gas mileage?</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4691" name="Slide Number Placeholder 5"/>
          <p:cNvSpPr>
            <a:spLocks noGrp="1"/>
          </p:cNvSpPr>
          <p:nvPr>
            <p:ph type="sldNum" sz="quarter" idx="12"/>
          </p:nvPr>
        </p:nvSpPr>
        <p:spPr>
          <a:noFill/>
        </p:spPr>
        <p:txBody>
          <a:bodyPr/>
          <a:lstStyle/>
          <a:p>
            <a:fld id="{446422E6-0AB7-4F6C-B750-87B90BFE47A3}" type="slidenum">
              <a:rPr lang="en-US" smtClean="0">
                <a:latin typeface="Arial" charset="0"/>
              </a:rPr>
              <a:pPr/>
              <a:t>400</a:t>
            </a:fld>
            <a:endParaRPr lang="en-US" smtClean="0">
              <a:latin typeface="Arial" charset="0"/>
            </a:endParaRPr>
          </a:p>
        </p:txBody>
      </p:sp>
      <p:sp>
        <p:nvSpPr>
          <p:cNvPr id="114692" name="Rectangle 2"/>
          <p:cNvSpPr>
            <a:spLocks noGrp="1" noChangeArrowheads="1"/>
          </p:cNvSpPr>
          <p:nvPr>
            <p:ph type="title"/>
          </p:nvPr>
        </p:nvSpPr>
        <p:spPr/>
        <p:txBody>
          <a:bodyPr/>
          <a:lstStyle/>
          <a:p>
            <a:pPr eaLnBrk="1" hangingPunct="1"/>
            <a:r>
              <a:rPr lang="en-US" smtClean="0"/>
              <a:t>Gas Mileage Example</a:t>
            </a:r>
          </a:p>
        </p:txBody>
      </p:sp>
      <p:sp>
        <p:nvSpPr>
          <p:cNvPr id="114693" name="Rectangle 3"/>
          <p:cNvSpPr>
            <a:spLocks noGrp="1" noChangeArrowheads="1"/>
          </p:cNvSpPr>
          <p:nvPr>
            <p:ph type="body" idx="1"/>
          </p:nvPr>
        </p:nvSpPr>
        <p:spPr>
          <a:xfrm>
            <a:off x="304800" y="1066800"/>
            <a:ext cx="8686800" cy="4525963"/>
          </a:xfrm>
        </p:spPr>
        <p:txBody>
          <a:bodyPr/>
          <a:lstStyle/>
          <a:p>
            <a:pPr eaLnBrk="1" hangingPunct="1"/>
            <a:r>
              <a:rPr lang="en-US" sz="2800" dirty="0" smtClean="0"/>
              <a:t>Minitab </a:t>
            </a:r>
            <a:r>
              <a:rPr lang="en-US" sz="2800" dirty="0" err="1" smtClean="0"/>
              <a:t>Tukey</a:t>
            </a:r>
            <a:r>
              <a:rPr lang="en-US" sz="2800" dirty="0" smtClean="0"/>
              <a:t> Test for condition*additive A</a:t>
            </a:r>
          </a:p>
          <a:p>
            <a:pPr eaLnBrk="1" hangingPunct="1"/>
            <a:endParaRPr lang="en-US" dirty="0" smtClean="0"/>
          </a:p>
          <a:p>
            <a:pPr>
              <a:buFontTx/>
              <a:buNone/>
            </a:pPr>
            <a:r>
              <a:rPr lang="en-US" sz="1800" dirty="0">
                <a:latin typeface="Courier New" pitchFamily="49" charset="0"/>
                <a:cs typeface="Courier New" pitchFamily="49" charset="0"/>
              </a:rPr>
              <a:t>Grouping Information Using the </a:t>
            </a: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Method and 95% Confidence</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Add.</a:t>
            </a:r>
          </a:p>
          <a:p>
            <a:pPr>
              <a:buFontTx/>
              <a:buNone/>
            </a:pPr>
            <a:r>
              <a:rPr lang="en-US" sz="1800" dirty="0">
                <a:latin typeface="Courier New" pitchFamily="49" charset="0"/>
                <a:cs typeface="Courier New" pitchFamily="49" charset="0"/>
              </a:rPr>
              <a:t>A*conditions  N     Mean  Grouping</a:t>
            </a:r>
          </a:p>
          <a:p>
            <a:pPr>
              <a:buFontTx/>
              <a:buNone/>
            </a:pPr>
            <a:r>
              <a:rPr lang="en-US" sz="1800" dirty="0">
                <a:latin typeface="Courier New" pitchFamily="49" charset="0"/>
                <a:cs typeface="Courier New" pitchFamily="49" charset="0"/>
              </a:rPr>
              <a:t>3 2           6  36.1833  A</a:t>
            </a:r>
          </a:p>
          <a:p>
            <a:pPr>
              <a:buFontTx/>
              <a:buNone/>
            </a:pPr>
            <a:r>
              <a:rPr lang="en-US" sz="1800" dirty="0">
                <a:latin typeface="Courier New" pitchFamily="49" charset="0"/>
                <a:cs typeface="Courier New" pitchFamily="49" charset="0"/>
              </a:rPr>
              <a:t>2 2           6  31.7500  A   B</a:t>
            </a:r>
          </a:p>
          <a:p>
            <a:pPr>
              <a:buFontTx/>
              <a:buNone/>
            </a:pPr>
            <a:r>
              <a:rPr lang="en-US" sz="1800" dirty="0">
                <a:latin typeface="Courier New" pitchFamily="49" charset="0"/>
                <a:cs typeface="Courier New" pitchFamily="49" charset="0"/>
              </a:rPr>
              <a:t>3 1           6  31.4500  A   B</a:t>
            </a:r>
          </a:p>
          <a:p>
            <a:pPr>
              <a:buFontTx/>
              <a:buNone/>
            </a:pPr>
            <a:r>
              <a:rPr lang="en-US" sz="1800" dirty="0">
                <a:latin typeface="Courier New" pitchFamily="49" charset="0"/>
                <a:cs typeface="Courier New" pitchFamily="49" charset="0"/>
              </a:rPr>
              <a:t>1 2           6  27.8167      B  C</a:t>
            </a:r>
          </a:p>
          <a:p>
            <a:pPr>
              <a:buFontTx/>
              <a:buNone/>
            </a:pPr>
            <a:r>
              <a:rPr lang="en-US" sz="1800" dirty="0">
                <a:latin typeface="Courier New" pitchFamily="49" charset="0"/>
                <a:cs typeface="Courier New" pitchFamily="49" charset="0"/>
              </a:rPr>
              <a:t>1 1           6  27.3000      B  C</a:t>
            </a:r>
          </a:p>
          <a:p>
            <a:pPr>
              <a:buFontTx/>
              <a:buNone/>
            </a:pPr>
            <a:r>
              <a:rPr lang="en-US" sz="1800" dirty="0">
                <a:latin typeface="Courier New" pitchFamily="49" charset="0"/>
                <a:cs typeface="Courier New" pitchFamily="49" charset="0"/>
              </a:rPr>
              <a:t>2 1           6  23.5500         C</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Means that do not share a letter are significantly different.</a:t>
            </a:r>
          </a:p>
          <a:p>
            <a:pPr eaLnBrk="1" hangingPunct="1"/>
            <a:endParaRPr lang="en-US" dirty="0" smtClean="0"/>
          </a:p>
          <a:p>
            <a:pPr lvl="1" eaLnBrk="1" hangingPunct="1"/>
            <a:endParaRPr lang="en-US" sz="2400" dirty="0" smtClean="0"/>
          </a:p>
          <a:p>
            <a:pPr lvl="1" eaLnBrk="1" hangingPunct="1"/>
            <a:endParaRPr lang="en-US" sz="2400" dirty="0" smtClean="0"/>
          </a:p>
          <a:p>
            <a:pPr lvl="1" eaLnBrk="1" hangingPunct="1"/>
            <a:endParaRPr lang="en-US" sz="2400" dirty="0" smtClean="0"/>
          </a:p>
          <a:p>
            <a:pPr lvl="1" eaLnBrk="1" hangingPunct="1"/>
            <a:endParaRPr lang="en-US" sz="2400" dirty="0" smtClean="0"/>
          </a:p>
          <a:p>
            <a:pPr lvl="1" eaLnBrk="1" hangingPunct="1"/>
            <a:endParaRPr lang="en-US" sz="2400" dirty="0" smtClean="0"/>
          </a:p>
        </p:txBody>
      </p:sp>
      <p:sp>
        <p:nvSpPr>
          <p:cNvPr id="7" name="Oval 6"/>
          <p:cNvSpPr/>
          <p:nvPr/>
        </p:nvSpPr>
        <p:spPr>
          <a:xfrm>
            <a:off x="3810000" y="3429000"/>
            <a:ext cx="457200" cy="1219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8" name="Table 7"/>
          <p:cNvGraphicFramePr>
            <a:graphicFrameLocks noGrp="1"/>
          </p:cNvGraphicFramePr>
          <p:nvPr/>
        </p:nvGraphicFramePr>
        <p:xfrm>
          <a:off x="5715000" y="3673475"/>
          <a:ext cx="3108960" cy="1584960"/>
        </p:xfrm>
        <a:graphic>
          <a:graphicData uri="http://schemas.openxmlformats.org/drawingml/2006/table">
            <a:tbl>
              <a:tblPr firstRow="1" bandRow="1">
                <a:tableStyleId>{5C22544A-7EE6-4342-B048-85BDC9FD1C3A}</a:tableStyleId>
              </a:tblPr>
              <a:tblGrid>
                <a:gridCol w="1554480"/>
                <a:gridCol w="1554480"/>
              </a:tblGrid>
              <a:tr h="370840">
                <a:tc>
                  <a:txBody>
                    <a:bodyPr/>
                    <a:lstStyle/>
                    <a:p>
                      <a:pPr algn="ctr"/>
                      <a:r>
                        <a:rPr lang="en-US" sz="2000" dirty="0" smtClean="0">
                          <a:solidFill>
                            <a:schemeClr val="tx1"/>
                          </a:solidFill>
                        </a:rPr>
                        <a:t>Condition</a:t>
                      </a:r>
                      <a:endParaRPr lang="en-US" sz="2000" dirty="0">
                        <a:solidFill>
                          <a:schemeClr val="tx1"/>
                        </a:solidFill>
                      </a:endParaRPr>
                    </a:p>
                  </a:txBody>
                  <a:tcPr anchor="ctr"/>
                </a:tc>
                <a:tc>
                  <a:txBody>
                    <a:bodyPr/>
                    <a:lstStyle/>
                    <a:p>
                      <a:pPr algn="ctr"/>
                      <a:r>
                        <a:rPr lang="en-US" sz="2000" dirty="0" smtClean="0">
                          <a:solidFill>
                            <a:schemeClr val="tx1"/>
                          </a:solidFill>
                        </a:rPr>
                        <a:t>Additive A</a:t>
                      </a:r>
                      <a:endParaRPr lang="en-US" sz="2000" dirty="0">
                        <a:solidFill>
                          <a:schemeClr val="tx1"/>
                        </a:solidFill>
                      </a:endParaRPr>
                    </a:p>
                  </a:txBody>
                  <a:tcPr anchor="ctr"/>
                </a:tc>
              </a:tr>
              <a:tr h="370840">
                <a:tc>
                  <a:txBody>
                    <a:bodyPr/>
                    <a:lstStyle/>
                    <a:p>
                      <a:pPr algn="ctr"/>
                      <a:r>
                        <a:rPr lang="en-US" sz="2000" dirty="0" smtClean="0">
                          <a:solidFill>
                            <a:schemeClr val="tx1"/>
                          </a:solidFill>
                        </a:rPr>
                        <a:t>2</a:t>
                      </a:r>
                      <a:endParaRPr lang="en-US" sz="2000" dirty="0">
                        <a:solidFill>
                          <a:schemeClr val="tx1"/>
                        </a:solidFill>
                      </a:endParaRPr>
                    </a:p>
                  </a:txBody>
                  <a:tcPr anchor="ctr"/>
                </a:tc>
                <a:tc>
                  <a:txBody>
                    <a:bodyPr/>
                    <a:lstStyle/>
                    <a:p>
                      <a:pPr algn="ctr"/>
                      <a:r>
                        <a:rPr lang="en-US" sz="2000" dirty="0" smtClean="0">
                          <a:solidFill>
                            <a:schemeClr val="tx1"/>
                          </a:solidFill>
                        </a:rPr>
                        <a:t>3</a:t>
                      </a:r>
                      <a:endParaRPr lang="en-US" sz="2000" dirty="0">
                        <a:solidFill>
                          <a:schemeClr val="tx1"/>
                        </a:solidFill>
                      </a:endParaRPr>
                    </a:p>
                  </a:txBody>
                  <a:tcPr anchor="ctr"/>
                </a:tc>
              </a:tr>
              <a:tr h="370840">
                <a:tc>
                  <a:txBody>
                    <a:bodyPr/>
                    <a:lstStyle/>
                    <a:p>
                      <a:pPr algn="ctr"/>
                      <a:r>
                        <a:rPr lang="en-US" sz="2000" dirty="0" smtClean="0">
                          <a:solidFill>
                            <a:schemeClr val="tx1"/>
                          </a:solidFill>
                        </a:rPr>
                        <a:t>2</a:t>
                      </a:r>
                      <a:endParaRPr lang="en-US" sz="2000" dirty="0">
                        <a:solidFill>
                          <a:schemeClr val="tx1"/>
                        </a:solidFill>
                      </a:endParaRPr>
                    </a:p>
                  </a:txBody>
                  <a:tcPr anchor="ctr"/>
                </a:tc>
                <a:tc>
                  <a:txBody>
                    <a:bodyPr/>
                    <a:lstStyle/>
                    <a:p>
                      <a:pPr algn="ctr"/>
                      <a:r>
                        <a:rPr lang="en-US" sz="2000" dirty="0" smtClean="0">
                          <a:solidFill>
                            <a:schemeClr val="tx1"/>
                          </a:solidFill>
                        </a:rPr>
                        <a:t>2</a:t>
                      </a:r>
                      <a:endParaRPr lang="en-US" sz="2000" dirty="0">
                        <a:solidFill>
                          <a:schemeClr val="tx1"/>
                        </a:solidFill>
                      </a:endParaRPr>
                    </a:p>
                  </a:txBody>
                  <a:tcPr anchor="ctr"/>
                </a:tc>
              </a:tr>
              <a:tr h="370840">
                <a:tc>
                  <a:txBody>
                    <a:bodyPr/>
                    <a:lstStyle/>
                    <a:p>
                      <a:pPr algn="ctr"/>
                      <a:r>
                        <a:rPr lang="en-US" sz="2000" dirty="0" smtClean="0">
                          <a:solidFill>
                            <a:schemeClr val="tx1"/>
                          </a:solidFill>
                        </a:rPr>
                        <a:t>1</a:t>
                      </a:r>
                      <a:endParaRPr lang="en-US" sz="2000" dirty="0">
                        <a:solidFill>
                          <a:schemeClr val="tx1"/>
                        </a:solidFill>
                      </a:endParaRPr>
                    </a:p>
                  </a:txBody>
                  <a:tcPr anchor="ctr"/>
                </a:tc>
                <a:tc>
                  <a:txBody>
                    <a:bodyPr/>
                    <a:lstStyle/>
                    <a:p>
                      <a:pPr algn="ctr"/>
                      <a:r>
                        <a:rPr lang="en-US" sz="2000" dirty="0" smtClean="0">
                          <a:solidFill>
                            <a:schemeClr val="tx1"/>
                          </a:solidFill>
                        </a:rPr>
                        <a:t>3</a:t>
                      </a:r>
                      <a:endParaRPr lang="en-US" sz="2000" dirty="0">
                        <a:solidFill>
                          <a:schemeClr val="tx1"/>
                        </a:solidFill>
                      </a:endParaRPr>
                    </a:p>
                  </a:txBody>
                  <a:tcPr anchor="ctr"/>
                </a:tc>
              </a:tr>
            </a:tbl>
          </a:graphicData>
        </a:graphic>
      </p:graphicFrame>
      <p:sp>
        <p:nvSpPr>
          <p:cNvPr id="114712" name="TextBox 8"/>
          <p:cNvSpPr txBox="1">
            <a:spLocks noChangeArrowheads="1"/>
          </p:cNvSpPr>
          <p:nvPr/>
        </p:nvSpPr>
        <p:spPr bwMode="auto">
          <a:xfrm>
            <a:off x="5334000" y="2606675"/>
            <a:ext cx="3505200" cy="1016000"/>
          </a:xfrm>
          <a:prstGeom prst="rect">
            <a:avLst/>
          </a:prstGeom>
          <a:solidFill>
            <a:srgbClr val="FFFF99"/>
          </a:solidFill>
          <a:ln w="9525">
            <a:noFill/>
            <a:miter lim="800000"/>
            <a:headEnd/>
            <a:tailEnd/>
          </a:ln>
        </p:spPr>
        <p:txBody>
          <a:bodyPr>
            <a:spAutoFit/>
          </a:bodyPr>
          <a:lstStyle/>
          <a:p>
            <a:r>
              <a:rPr lang="en-US" sz="2000"/>
              <a:t>To maximize gas mileage use any one of the following combinations:</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45058" y="2133600"/>
            <a:ext cx="5038446" cy="3352800"/>
          </a:xfrm>
          <a:prstGeom prst="rect">
            <a:avLst/>
          </a:prstGeom>
        </p:spPr>
      </p:pic>
      <p:sp>
        <p:nvSpPr>
          <p:cNvPr id="11571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5715" name="Slide Number Placeholder 5"/>
          <p:cNvSpPr>
            <a:spLocks noGrp="1"/>
          </p:cNvSpPr>
          <p:nvPr>
            <p:ph type="sldNum" sz="quarter" idx="12"/>
          </p:nvPr>
        </p:nvSpPr>
        <p:spPr>
          <a:noFill/>
        </p:spPr>
        <p:txBody>
          <a:bodyPr/>
          <a:lstStyle/>
          <a:p>
            <a:fld id="{D7AF10F6-95D8-4DC1-A424-89C5B472BC61}" type="slidenum">
              <a:rPr lang="en-US" smtClean="0">
                <a:latin typeface="Arial" charset="0"/>
              </a:rPr>
              <a:pPr/>
              <a:t>401</a:t>
            </a:fld>
            <a:endParaRPr lang="en-US" smtClean="0">
              <a:latin typeface="Arial" charset="0"/>
            </a:endParaRPr>
          </a:p>
        </p:txBody>
      </p:sp>
      <p:sp>
        <p:nvSpPr>
          <p:cNvPr id="115716" name="Rectangle 2"/>
          <p:cNvSpPr>
            <a:spLocks noGrp="1" noChangeArrowheads="1"/>
          </p:cNvSpPr>
          <p:nvPr>
            <p:ph type="title"/>
          </p:nvPr>
        </p:nvSpPr>
        <p:spPr/>
        <p:txBody>
          <a:bodyPr/>
          <a:lstStyle/>
          <a:p>
            <a:pPr eaLnBrk="1" hangingPunct="1"/>
            <a:r>
              <a:rPr lang="en-US" smtClean="0"/>
              <a:t>Gas Mileage Example</a:t>
            </a:r>
          </a:p>
        </p:txBody>
      </p:sp>
      <p:sp>
        <p:nvSpPr>
          <p:cNvPr id="115717" name="Rectangle 3"/>
          <p:cNvSpPr>
            <a:spLocks noGrp="1" noChangeArrowheads="1"/>
          </p:cNvSpPr>
          <p:nvPr>
            <p:ph type="body" idx="1"/>
          </p:nvPr>
        </p:nvSpPr>
        <p:spPr>
          <a:xfrm>
            <a:off x="457200" y="1066800"/>
            <a:ext cx="8229600" cy="5410200"/>
          </a:xfrm>
        </p:spPr>
        <p:txBody>
          <a:bodyPr/>
          <a:lstStyle/>
          <a:p>
            <a:pPr eaLnBrk="1" hangingPunct="1"/>
            <a:r>
              <a:rPr lang="en-US" sz="2800" smtClean="0"/>
              <a:t>What level of additive B to use?</a:t>
            </a:r>
          </a:p>
          <a:p>
            <a:pPr lvl="1" eaLnBrk="1" hangingPunct="1"/>
            <a:r>
              <a:rPr lang="en-US" sz="2400" smtClean="0"/>
              <a:t>Look at residual variance for additive B</a:t>
            </a:r>
          </a:p>
          <a:p>
            <a:pPr lvl="1" eaLnBrk="1" hangingPunct="1"/>
            <a:endParaRPr lang="en-US" sz="2400" smtClean="0"/>
          </a:p>
          <a:p>
            <a:pPr lvl="1" eaLnBrk="1" hangingPunct="1"/>
            <a:endParaRPr lang="en-US" sz="2400" smtClean="0"/>
          </a:p>
          <a:p>
            <a:pPr lvl="1" eaLnBrk="1" hangingPunct="1"/>
            <a:endParaRPr lang="en-US" sz="2400" smtClean="0"/>
          </a:p>
          <a:p>
            <a:pPr lvl="1" eaLnBrk="1" hangingPunct="1"/>
            <a:endParaRPr lang="en-US" sz="2400" smtClean="0"/>
          </a:p>
          <a:p>
            <a:pPr lvl="1" eaLnBrk="1" hangingPunct="1"/>
            <a:endParaRPr lang="en-US" sz="2400" smtClean="0"/>
          </a:p>
          <a:p>
            <a:pPr lvl="1" eaLnBrk="1" hangingPunct="1"/>
            <a:endParaRPr lang="en-US" sz="2400" smtClean="0"/>
          </a:p>
          <a:p>
            <a:pPr lvl="1" eaLnBrk="1" hangingPunct="1"/>
            <a:endParaRPr lang="en-US" sz="2400" smtClean="0"/>
          </a:p>
          <a:p>
            <a:pPr lvl="1" eaLnBrk="1" hangingPunct="1"/>
            <a:endParaRPr lang="en-US" sz="2400" smtClean="0"/>
          </a:p>
          <a:p>
            <a:pPr eaLnBrk="1" hangingPunct="1"/>
            <a:r>
              <a:rPr lang="en-US" sz="2800" smtClean="0"/>
              <a:t>What about not using additive B at all? It is not a significant factor.</a:t>
            </a:r>
          </a:p>
          <a:p>
            <a:pPr eaLnBrk="1" hangingPunct="1"/>
            <a:endParaRPr lang="en-US" sz="28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6739" name="Slide Number Placeholder 5"/>
          <p:cNvSpPr>
            <a:spLocks noGrp="1"/>
          </p:cNvSpPr>
          <p:nvPr>
            <p:ph type="sldNum" sz="quarter" idx="12"/>
          </p:nvPr>
        </p:nvSpPr>
        <p:spPr>
          <a:noFill/>
        </p:spPr>
        <p:txBody>
          <a:bodyPr/>
          <a:lstStyle/>
          <a:p>
            <a:fld id="{D3BF669E-B72E-417C-ACDE-24E0181F46DD}" type="slidenum">
              <a:rPr lang="en-US" smtClean="0">
                <a:latin typeface="Arial" charset="0"/>
              </a:rPr>
              <a:pPr/>
              <a:t>402</a:t>
            </a:fld>
            <a:endParaRPr lang="en-US" smtClean="0">
              <a:latin typeface="Arial" charset="0"/>
            </a:endParaRPr>
          </a:p>
        </p:txBody>
      </p:sp>
      <p:sp>
        <p:nvSpPr>
          <p:cNvPr id="116740" name="Rectangle 2"/>
          <p:cNvSpPr>
            <a:spLocks noGrp="1" noChangeArrowheads="1"/>
          </p:cNvSpPr>
          <p:nvPr>
            <p:ph type="title"/>
          </p:nvPr>
        </p:nvSpPr>
        <p:spPr>
          <a:xfrm>
            <a:off x="457200" y="304800"/>
            <a:ext cx="8229600" cy="1143000"/>
          </a:xfrm>
        </p:spPr>
        <p:txBody>
          <a:bodyPr/>
          <a:lstStyle/>
          <a:p>
            <a:pPr eaLnBrk="1" hangingPunct="1"/>
            <a:r>
              <a:rPr lang="en-US" sz="3600" dirty="0" smtClean="0"/>
              <a:t>Review: Analysis Procedure for Factorial Design with 2+ Replicates</a:t>
            </a:r>
          </a:p>
        </p:txBody>
      </p:sp>
      <p:sp>
        <p:nvSpPr>
          <p:cNvPr id="116741" name="Rectangle 3"/>
          <p:cNvSpPr>
            <a:spLocks noGrp="1" noChangeArrowheads="1"/>
          </p:cNvSpPr>
          <p:nvPr>
            <p:ph type="body" idx="1"/>
          </p:nvPr>
        </p:nvSpPr>
        <p:spPr>
          <a:xfrm>
            <a:off x="304800" y="1600200"/>
            <a:ext cx="8534400" cy="5029200"/>
          </a:xfrm>
        </p:spPr>
        <p:txBody>
          <a:bodyPr/>
          <a:lstStyle/>
          <a:p>
            <a:pPr marL="533400" indent="-533400" eaLnBrk="1" hangingPunct="1">
              <a:spcBef>
                <a:spcPts val="600"/>
              </a:spcBef>
              <a:spcAft>
                <a:spcPts val="600"/>
              </a:spcAft>
              <a:buFontTx/>
              <a:buAutoNum type="arabicPeriod"/>
            </a:pPr>
            <a:r>
              <a:rPr lang="en-US" sz="2400" smtClean="0"/>
              <a:t>Do ANOVA (include all main effects and interactions)</a:t>
            </a:r>
          </a:p>
          <a:p>
            <a:pPr marL="533400" indent="-533400" eaLnBrk="1" hangingPunct="1">
              <a:spcBef>
                <a:spcPts val="600"/>
              </a:spcBef>
              <a:spcAft>
                <a:spcPts val="600"/>
              </a:spcAft>
              <a:buFontTx/>
              <a:buAutoNum type="arabicPeriod"/>
            </a:pPr>
            <a:r>
              <a:rPr lang="en-US" sz="2400" smtClean="0"/>
              <a:t>Do Residual Analysis to check ANOVA assumptions</a:t>
            </a:r>
          </a:p>
          <a:p>
            <a:pPr marL="533400" indent="-533400" eaLnBrk="1" hangingPunct="1">
              <a:spcBef>
                <a:spcPts val="600"/>
              </a:spcBef>
              <a:spcAft>
                <a:spcPts val="600"/>
              </a:spcAft>
              <a:buFontTx/>
              <a:buAutoNum type="arabicPeriod"/>
            </a:pPr>
            <a:r>
              <a:rPr lang="en-US" sz="2400" smtClean="0"/>
              <a:t>Interpret results</a:t>
            </a:r>
          </a:p>
          <a:p>
            <a:pPr marL="1104900" lvl="1" indent="-647700" eaLnBrk="1" hangingPunct="1">
              <a:spcBef>
                <a:spcPts val="600"/>
              </a:spcBef>
              <a:spcAft>
                <a:spcPts val="600"/>
              </a:spcAft>
              <a:buFontTx/>
              <a:buNone/>
            </a:pPr>
            <a:r>
              <a:rPr lang="en-US" sz="2000" smtClean="0"/>
              <a:t>3a. Interpret </a:t>
            </a:r>
            <a:r>
              <a:rPr lang="en-US" sz="2000" u="sng" smtClean="0"/>
              <a:t>significant</a:t>
            </a:r>
            <a:r>
              <a:rPr lang="en-US" sz="2000" smtClean="0"/>
              <a:t> interactions </a:t>
            </a:r>
          </a:p>
          <a:p>
            <a:pPr marL="1355725" lvl="2" indent="-266700" eaLnBrk="1" hangingPunct="1">
              <a:spcBef>
                <a:spcPts val="600"/>
              </a:spcBef>
              <a:spcAft>
                <a:spcPts val="600"/>
              </a:spcAft>
            </a:pPr>
            <a:r>
              <a:rPr lang="en-US" sz="2000" smtClean="0"/>
              <a:t>use interaction plot and Tukey Test</a:t>
            </a:r>
          </a:p>
          <a:p>
            <a:pPr marL="1104900" lvl="1" indent="-647700" eaLnBrk="1" hangingPunct="1">
              <a:spcBef>
                <a:spcPts val="600"/>
              </a:spcBef>
              <a:spcAft>
                <a:spcPts val="600"/>
              </a:spcAft>
              <a:buFontTx/>
              <a:buNone/>
            </a:pPr>
            <a:r>
              <a:rPr lang="en-US" sz="2000" smtClean="0"/>
              <a:t>3b. Interpret </a:t>
            </a:r>
            <a:r>
              <a:rPr lang="en-US" sz="2000" u="sng" smtClean="0"/>
              <a:t>significant</a:t>
            </a:r>
            <a:r>
              <a:rPr lang="en-US" sz="2000" smtClean="0"/>
              <a:t> main effects NOT involved in a significant interaction </a:t>
            </a:r>
          </a:p>
          <a:p>
            <a:pPr marL="1355725" lvl="2" indent="-266700" eaLnBrk="1" hangingPunct="1">
              <a:spcBef>
                <a:spcPts val="600"/>
              </a:spcBef>
              <a:spcAft>
                <a:spcPts val="600"/>
              </a:spcAft>
            </a:pPr>
            <a:r>
              <a:rPr lang="en-US" sz="2000" smtClean="0"/>
              <a:t>use main effects plot and Tukey Test</a:t>
            </a:r>
          </a:p>
          <a:p>
            <a:pPr marL="1104900" lvl="1" indent="-647700" eaLnBrk="1" hangingPunct="1">
              <a:spcBef>
                <a:spcPts val="600"/>
              </a:spcBef>
              <a:spcAft>
                <a:spcPts val="600"/>
              </a:spcAft>
              <a:buFontTx/>
              <a:buNone/>
            </a:pPr>
            <a:r>
              <a:rPr lang="en-US" sz="2000" smtClean="0"/>
              <a:t>3c. Interpret all completely non-significant factors </a:t>
            </a:r>
          </a:p>
          <a:p>
            <a:pPr marL="1355725" lvl="2" indent="-266700" eaLnBrk="1" hangingPunct="1">
              <a:spcBef>
                <a:spcPts val="600"/>
              </a:spcBef>
              <a:spcAft>
                <a:spcPts val="600"/>
              </a:spcAft>
            </a:pPr>
            <a:r>
              <a:rPr lang="en-US" sz="2000" smtClean="0"/>
              <a:t>use residual variance plot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cstate="print"/>
          <a:srcRect/>
          <a:stretch>
            <a:fillRect/>
          </a:stretch>
        </p:blipFill>
        <p:spPr bwMode="auto">
          <a:xfrm>
            <a:off x="4114800" y="3105150"/>
            <a:ext cx="5029200" cy="3752850"/>
          </a:xfrm>
          <a:prstGeom prst="rect">
            <a:avLst/>
          </a:prstGeom>
          <a:noFill/>
          <a:ln w="9525">
            <a:noFill/>
            <a:miter lim="800000"/>
            <a:headEnd/>
            <a:tailEnd/>
          </a:ln>
        </p:spPr>
      </p:pic>
      <p:sp>
        <p:nvSpPr>
          <p:cNvPr id="117763"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7764" name="Rectangle 2"/>
          <p:cNvSpPr>
            <a:spLocks noGrp="1" noChangeArrowheads="1"/>
          </p:cNvSpPr>
          <p:nvPr>
            <p:ph type="title"/>
          </p:nvPr>
        </p:nvSpPr>
        <p:spPr>
          <a:xfrm>
            <a:off x="228600" y="-76200"/>
            <a:ext cx="8686800" cy="1143000"/>
          </a:xfrm>
        </p:spPr>
        <p:txBody>
          <a:bodyPr/>
          <a:lstStyle/>
          <a:p>
            <a:pPr eaLnBrk="1" hangingPunct="1"/>
            <a:r>
              <a:rPr lang="en-US" sz="4000" smtClean="0"/>
              <a:t>Sample Size for Factorial Design</a:t>
            </a:r>
          </a:p>
        </p:txBody>
      </p:sp>
      <p:sp>
        <p:nvSpPr>
          <p:cNvPr id="117765" name="Rectangle 3"/>
          <p:cNvSpPr>
            <a:spLocks noGrp="1" noChangeArrowheads="1"/>
          </p:cNvSpPr>
          <p:nvPr>
            <p:ph type="body" idx="1"/>
          </p:nvPr>
        </p:nvSpPr>
        <p:spPr>
          <a:xfrm>
            <a:off x="304800" y="1066800"/>
            <a:ext cx="8229600" cy="2209800"/>
          </a:xfrm>
        </p:spPr>
        <p:txBody>
          <a:bodyPr/>
          <a:lstStyle/>
          <a:p>
            <a:pPr eaLnBrk="1" hangingPunct="1">
              <a:buFontTx/>
              <a:buNone/>
            </a:pPr>
            <a:r>
              <a:rPr lang="en-US" sz="2400" smtClean="0"/>
              <a:t>In Minitab</a:t>
            </a:r>
          </a:p>
          <a:p>
            <a:pPr eaLnBrk="1" hangingPunct="1">
              <a:buFont typeface="Wingdings" pitchFamily="2" charset="2"/>
              <a:buChar char="Ø"/>
            </a:pPr>
            <a:r>
              <a:rPr lang="en-US" sz="2400" smtClean="0"/>
              <a:t>Stat</a:t>
            </a:r>
          </a:p>
          <a:p>
            <a:pPr lvl="1" eaLnBrk="1" hangingPunct="1">
              <a:buFont typeface="Wingdings" pitchFamily="2" charset="2"/>
              <a:buChar char="Ø"/>
            </a:pPr>
            <a:r>
              <a:rPr lang="en-US" sz="2400" smtClean="0"/>
              <a:t>Power and Sample Size</a:t>
            </a:r>
          </a:p>
          <a:p>
            <a:pPr lvl="2" eaLnBrk="1" hangingPunct="1">
              <a:buFont typeface="Wingdings" pitchFamily="2" charset="2"/>
              <a:buChar char="Ø"/>
            </a:pPr>
            <a:r>
              <a:rPr lang="en-US" smtClean="0"/>
              <a:t>General Full Factorial Design</a:t>
            </a:r>
          </a:p>
        </p:txBody>
      </p:sp>
      <p:sp>
        <p:nvSpPr>
          <p:cNvPr id="117766" name="Line 7"/>
          <p:cNvSpPr>
            <a:spLocks noChangeShapeType="1"/>
          </p:cNvSpPr>
          <p:nvPr/>
        </p:nvSpPr>
        <p:spPr bwMode="auto">
          <a:xfrm>
            <a:off x="3200400" y="3810000"/>
            <a:ext cx="762000" cy="0"/>
          </a:xfrm>
          <a:prstGeom prst="line">
            <a:avLst/>
          </a:prstGeom>
          <a:noFill/>
          <a:ln w="57150">
            <a:solidFill>
              <a:srgbClr val="FF00FF"/>
            </a:solidFill>
            <a:round/>
            <a:headEnd/>
            <a:tailEnd type="triangle" w="med" len="med"/>
          </a:ln>
        </p:spPr>
        <p:txBody>
          <a:bodyPr/>
          <a:lstStyle/>
          <a:p>
            <a:endParaRPr lang="en-US"/>
          </a:p>
        </p:txBody>
      </p:sp>
      <p:sp>
        <p:nvSpPr>
          <p:cNvPr id="117767" name="Line 11"/>
          <p:cNvSpPr>
            <a:spLocks noChangeShapeType="1"/>
          </p:cNvSpPr>
          <p:nvPr/>
        </p:nvSpPr>
        <p:spPr bwMode="auto">
          <a:xfrm flipV="1">
            <a:off x="3124200" y="5638800"/>
            <a:ext cx="2209800" cy="457200"/>
          </a:xfrm>
          <a:prstGeom prst="line">
            <a:avLst/>
          </a:prstGeom>
          <a:noFill/>
          <a:ln w="38100">
            <a:solidFill>
              <a:srgbClr val="FF00FF"/>
            </a:solidFill>
            <a:round/>
            <a:headEnd/>
            <a:tailEnd type="triangle" w="med" len="med"/>
          </a:ln>
        </p:spPr>
        <p:txBody>
          <a:bodyPr/>
          <a:lstStyle/>
          <a:p>
            <a:endParaRPr lang="en-US"/>
          </a:p>
        </p:txBody>
      </p:sp>
      <p:sp>
        <p:nvSpPr>
          <p:cNvPr id="117768" name="Text Box 10"/>
          <p:cNvSpPr txBox="1">
            <a:spLocks noChangeArrowheads="1"/>
          </p:cNvSpPr>
          <p:nvPr/>
        </p:nvSpPr>
        <p:spPr bwMode="auto">
          <a:xfrm>
            <a:off x="1219200" y="5715000"/>
            <a:ext cx="2362200" cy="65087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a:cs typeface="Arial" charset="0"/>
              </a:rPr>
              <a:t>St. Dev. = √MS</a:t>
            </a:r>
            <a:r>
              <a:rPr lang="en-US" baseline="-25000">
                <a:cs typeface="Arial" charset="0"/>
              </a:rPr>
              <a:t>E </a:t>
            </a:r>
            <a:r>
              <a:rPr lang="en-US">
                <a:cs typeface="Arial" charset="0"/>
              </a:rPr>
              <a:t>from pre-experiment</a:t>
            </a:r>
          </a:p>
        </p:txBody>
      </p:sp>
      <p:sp>
        <p:nvSpPr>
          <p:cNvPr id="117769" name="Text Box 6"/>
          <p:cNvSpPr txBox="1">
            <a:spLocks noChangeArrowheads="1"/>
          </p:cNvSpPr>
          <p:nvPr/>
        </p:nvSpPr>
        <p:spPr bwMode="auto">
          <a:xfrm>
            <a:off x="228600" y="3468688"/>
            <a:ext cx="3352800" cy="1631950"/>
          </a:xfrm>
          <a:prstGeom prst="rect">
            <a:avLst/>
          </a:prstGeom>
          <a:solidFill>
            <a:srgbClr val="FF99CC"/>
          </a:solidFill>
          <a:ln w="9525">
            <a:solidFill>
              <a:schemeClr val="tx1"/>
            </a:solidFill>
            <a:miter lim="800000"/>
            <a:headEnd/>
            <a:tailEnd/>
          </a:ln>
        </p:spPr>
        <p:txBody>
          <a:bodyPr>
            <a:spAutoFit/>
          </a:bodyPr>
          <a:lstStyle/>
          <a:p>
            <a:pPr>
              <a:spcAft>
                <a:spcPts val="1200"/>
              </a:spcAft>
            </a:pPr>
            <a:r>
              <a:rPr lang="en-US"/>
              <a:t>Number of levels of each factor</a:t>
            </a:r>
          </a:p>
          <a:p>
            <a:r>
              <a:rPr lang="en-US"/>
              <a:t>3 factors: </a:t>
            </a:r>
          </a:p>
          <a:p>
            <a:r>
              <a:rPr lang="en-US"/>
              <a:t>Factor A has 3 levels</a:t>
            </a:r>
          </a:p>
          <a:p>
            <a:r>
              <a:rPr lang="en-US"/>
              <a:t>Factor B has 2 levels</a:t>
            </a:r>
          </a:p>
          <a:p>
            <a:r>
              <a:rPr lang="en-US"/>
              <a:t>Factor C has 2 levels</a:t>
            </a:r>
          </a:p>
        </p:txBody>
      </p:sp>
      <p:sp>
        <p:nvSpPr>
          <p:cNvPr id="16" name="Oval 15"/>
          <p:cNvSpPr/>
          <p:nvPr/>
        </p:nvSpPr>
        <p:spPr>
          <a:xfrm>
            <a:off x="4114800" y="3581400"/>
            <a:ext cx="7620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5334000" y="5257800"/>
            <a:ext cx="762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6096000" y="4495800"/>
            <a:ext cx="685800" cy="76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403</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33600" y="48768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8787" name="Title 1"/>
          <p:cNvSpPr>
            <a:spLocks noGrp="1"/>
          </p:cNvSpPr>
          <p:nvPr>
            <p:ph type="title"/>
          </p:nvPr>
        </p:nvSpPr>
        <p:spPr>
          <a:xfrm>
            <a:off x="152400" y="0"/>
            <a:ext cx="8686800" cy="1143000"/>
          </a:xfrm>
        </p:spPr>
        <p:txBody>
          <a:bodyPr/>
          <a:lstStyle/>
          <a:p>
            <a:r>
              <a:rPr lang="en-US" smtClean="0"/>
              <a:t>Sample Size for Factorial Design</a:t>
            </a:r>
          </a:p>
        </p:txBody>
      </p:sp>
      <p:sp>
        <p:nvSpPr>
          <p:cNvPr id="118788" name="Content Placeholder 2"/>
          <p:cNvSpPr>
            <a:spLocks noGrp="1"/>
          </p:cNvSpPr>
          <p:nvPr>
            <p:ph idx="1"/>
          </p:nvPr>
        </p:nvSpPr>
        <p:spPr>
          <a:xfrm>
            <a:off x="381000" y="1143000"/>
            <a:ext cx="8229600" cy="4525963"/>
          </a:xfrm>
        </p:spPr>
        <p:txBody>
          <a:bodyPr/>
          <a:lstStyle/>
          <a:p>
            <a:pPr>
              <a:spcBef>
                <a:spcPct val="0"/>
              </a:spcBef>
              <a:buFontTx/>
              <a:buNone/>
            </a:pPr>
            <a:r>
              <a:rPr lang="en-US" sz="2000" b="1" dirty="0" smtClean="0">
                <a:latin typeface="Courier New" pitchFamily="49" charset="0"/>
                <a:cs typeface="Courier New" pitchFamily="49" charset="0"/>
              </a:rPr>
              <a:t>Power and Sample Size </a:t>
            </a:r>
          </a:p>
          <a:p>
            <a:pPr>
              <a:spcBef>
                <a:spcPct val="0"/>
              </a:spcBef>
              <a:buFontTx/>
              <a:buNone/>
            </a:pPr>
            <a:endParaRPr lang="en-US" sz="2000" b="1" dirty="0" smtClean="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General Full Factorial Design</a:t>
            </a:r>
          </a:p>
          <a:p>
            <a:pPr>
              <a:spcBef>
                <a:spcPct val="0"/>
              </a:spcBef>
              <a:buFontTx/>
              <a:buNone/>
            </a:pP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α = 0.05  Assumed standard deviation = 1.82</a:t>
            </a:r>
          </a:p>
          <a:p>
            <a:pPr>
              <a:spcBef>
                <a:spcPct val="0"/>
              </a:spcBef>
              <a:buFontTx/>
              <a:buNone/>
            </a:pP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Factors: 3  Number of levels: 3, 2, 2</a:t>
            </a:r>
          </a:p>
          <a:p>
            <a:pPr>
              <a:spcBef>
                <a:spcPct val="0"/>
              </a:spcBef>
              <a:buFontTx/>
              <a:buNone/>
            </a:pP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Include terms in the model up through order:  3</a:t>
            </a:r>
          </a:p>
          <a:p>
            <a:pPr>
              <a:spcBef>
                <a:spcPct val="0"/>
              </a:spcBef>
              <a:buFontTx/>
              <a:buNone/>
            </a:pPr>
            <a:r>
              <a:rPr lang="en-US" sz="2000" dirty="0">
                <a:latin typeface="Courier New" pitchFamily="49" charset="0"/>
                <a:cs typeface="Courier New" pitchFamily="49" charset="0"/>
              </a:rPr>
              <a:t>Not including blocks in model.</a:t>
            </a:r>
          </a:p>
          <a:p>
            <a:pPr>
              <a:spcBef>
                <a:spcPct val="0"/>
              </a:spcBef>
              <a:buFontTx/>
              <a:buNone/>
            </a:pPr>
            <a:endParaRPr lang="en-US" sz="2000" dirty="0">
              <a:latin typeface="Courier New" pitchFamily="49" charset="0"/>
              <a:cs typeface="Courier New" pitchFamily="49" charset="0"/>
            </a:endParaRPr>
          </a:p>
          <a:p>
            <a:pPr>
              <a:spcBef>
                <a:spcPct val="0"/>
              </a:spcBef>
              <a:buFontTx/>
              <a:buNone/>
            </a:pP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   Maximum        Total  Target</a:t>
            </a:r>
          </a:p>
          <a:p>
            <a:pPr>
              <a:spcBef>
                <a:spcPct val="0"/>
              </a:spcBef>
              <a:buFontTx/>
              <a:buNone/>
            </a:pPr>
            <a:r>
              <a:rPr lang="en-US" sz="2000" dirty="0">
                <a:latin typeface="Courier New" pitchFamily="49" charset="0"/>
                <a:cs typeface="Courier New" pitchFamily="49" charset="0"/>
              </a:rPr>
              <a:t>Difference  Reps   Runs   Power  Actual Power</a:t>
            </a:r>
          </a:p>
          <a:p>
            <a:pPr>
              <a:spcBef>
                <a:spcPct val="0"/>
              </a:spcBef>
              <a:buFontTx/>
              <a:buNone/>
            </a:pPr>
            <a:r>
              <a:rPr lang="en-US" sz="2000" dirty="0">
                <a:latin typeface="Courier New" pitchFamily="49" charset="0"/>
                <a:cs typeface="Courier New" pitchFamily="49" charset="0"/>
              </a:rPr>
              <a:t>      2.45     4     48     0.9      0.914825</a:t>
            </a:r>
            <a:endParaRPr lang="en-US" sz="3600" dirty="0" smtClean="0"/>
          </a:p>
        </p:txBody>
      </p:sp>
      <p:sp>
        <p:nvSpPr>
          <p:cNvPr id="118789"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8790" name="Slide Number Placeholder 4"/>
          <p:cNvSpPr>
            <a:spLocks noGrp="1"/>
          </p:cNvSpPr>
          <p:nvPr>
            <p:ph type="sldNum" sz="quarter" idx="12"/>
          </p:nvPr>
        </p:nvSpPr>
        <p:spPr>
          <a:noFill/>
        </p:spPr>
        <p:txBody>
          <a:bodyPr/>
          <a:lstStyle/>
          <a:p>
            <a:fld id="{FF3A84D5-0222-4C06-994E-E81A05C54DCB}" type="slidenum">
              <a:rPr lang="en-US" smtClean="0">
                <a:latin typeface="Arial" charset="0"/>
              </a:rPr>
              <a:pPr/>
              <a:t>404</a:t>
            </a:fld>
            <a:endParaRPr lang="en-US" smtClean="0">
              <a:latin typeface="Arial" charset="0"/>
            </a:endParaRPr>
          </a:p>
        </p:txBody>
      </p:sp>
      <p:sp>
        <p:nvSpPr>
          <p:cNvPr id="118791" name="TextBox 6"/>
          <p:cNvSpPr txBox="1">
            <a:spLocks noChangeArrowheads="1"/>
          </p:cNvSpPr>
          <p:nvPr/>
        </p:nvSpPr>
        <p:spPr bwMode="auto">
          <a:xfrm>
            <a:off x="2971800" y="5997575"/>
            <a:ext cx="6096000" cy="784225"/>
          </a:xfrm>
          <a:prstGeom prst="rect">
            <a:avLst/>
          </a:prstGeom>
          <a:solidFill>
            <a:srgbClr val="FFCCFF"/>
          </a:solidFill>
          <a:ln w="9525">
            <a:noFill/>
            <a:miter lim="800000"/>
            <a:headEnd/>
            <a:tailEnd/>
          </a:ln>
        </p:spPr>
        <p:txBody>
          <a:bodyPr>
            <a:spAutoFit/>
          </a:bodyPr>
          <a:lstStyle/>
          <a:p>
            <a:pPr>
              <a:spcAft>
                <a:spcPts val="600"/>
              </a:spcAft>
            </a:pPr>
            <a:r>
              <a:rPr lang="en-US" sz="2000"/>
              <a:t># replicates at each combination of the factor levels</a:t>
            </a:r>
          </a:p>
          <a:p>
            <a:pPr>
              <a:spcAft>
                <a:spcPts val="600"/>
              </a:spcAft>
            </a:pPr>
            <a:r>
              <a:rPr lang="en-US" sz="2000"/>
              <a:t>N = (3)(2)(2)(4) = 48 obs</a:t>
            </a:r>
          </a:p>
        </p:txBody>
      </p:sp>
      <p:cxnSp>
        <p:nvCxnSpPr>
          <p:cNvPr id="9" name="Straight Arrow Connector 8"/>
          <p:cNvCxnSpPr/>
          <p:nvPr/>
        </p:nvCxnSpPr>
        <p:spPr>
          <a:xfrm flipH="1" flipV="1">
            <a:off x="3200400" y="5715000"/>
            <a:ext cx="22860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1905000"/>
            <a:ext cx="472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026" name="Object 3"/>
          <p:cNvGraphicFramePr>
            <a:graphicFrameLocks noChangeAspect="1"/>
          </p:cNvGraphicFramePr>
          <p:nvPr/>
        </p:nvGraphicFramePr>
        <p:xfrm>
          <a:off x="533400" y="1876425"/>
          <a:ext cx="4516438" cy="866775"/>
        </p:xfrm>
        <a:graphic>
          <a:graphicData uri="http://schemas.openxmlformats.org/presentationml/2006/ole">
            <mc:AlternateContent xmlns:mc="http://schemas.openxmlformats.org/markup-compatibility/2006">
              <mc:Choice xmlns:v="urn:schemas-microsoft-com:vml" Requires="v">
                <p:oleObj spid="_x0000_s1250" name="Equation" r:id="rId3" imgW="1257300" imgH="241300" progId="Equation.3">
                  <p:embed/>
                </p:oleObj>
              </mc:Choice>
              <mc:Fallback>
                <p:oleObj name="Equation" r:id="rId3" imgW="1257300" imgH="241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876425"/>
                        <a:ext cx="4516438"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Rectangle 3"/>
          <p:cNvSpPr>
            <a:spLocks noGrp="1" noChangeArrowheads="1"/>
          </p:cNvSpPr>
          <p:nvPr>
            <p:ph type="body" idx="1"/>
          </p:nvPr>
        </p:nvSpPr>
        <p:spPr>
          <a:xfrm>
            <a:off x="685800" y="1143000"/>
            <a:ext cx="7772400" cy="4114800"/>
          </a:xfrm>
        </p:spPr>
        <p:txBody>
          <a:bodyPr/>
          <a:lstStyle/>
          <a:p>
            <a:pPr eaLnBrk="1" hangingPunct="1">
              <a:buFontTx/>
              <a:buNone/>
            </a:pPr>
            <a:r>
              <a:rPr lang="en-US" sz="2800" smtClean="0"/>
              <a:t>The RCBD statistical model is </a:t>
            </a:r>
          </a:p>
        </p:txBody>
      </p:sp>
      <p:sp>
        <p:nvSpPr>
          <p:cNvPr id="10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31" name="Slide Number Placeholder 5"/>
          <p:cNvSpPr>
            <a:spLocks noGrp="1"/>
          </p:cNvSpPr>
          <p:nvPr>
            <p:ph type="sldNum" sz="quarter" idx="12"/>
          </p:nvPr>
        </p:nvSpPr>
        <p:spPr>
          <a:noFill/>
        </p:spPr>
        <p:txBody>
          <a:bodyPr/>
          <a:lstStyle/>
          <a:p>
            <a:fld id="{ECD3EE50-AA03-4CD8-9D68-57B3DC4A188D}" type="slidenum">
              <a:rPr lang="en-US" smtClean="0">
                <a:latin typeface="Arial" charset="0"/>
              </a:rPr>
              <a:pPr/>
              <a:t>306</a:t>
            </a:fld>
            <a:endParaRPr lang="en-US" smtClean="0">
              <a:latin typeface="Arial" charset="0"/>
            </a:endParaRPr>
          </a:p>
        </p:txBody>
      </p:sp>
      <p:sp>
        <p:nvSpPr>
          <p:cNvPr id="1032" name="Rectangle 2"/>
          <p:cNvSpPr>
            <a:spLocks noGrp="1" noChangeArrowheads="1"/>
          </p:cNvSpPr>
          <p:nvPr>
            <p:ph type="title"/>
          </p:nvPr>
        </p:nvSpPr>
        <p:spPr>
          <a:xfrm>
            <a:off x="457200" y="76200"/>
            <a:ext cx="8458200" cy="914400"/>
          </a:xfrm>
        </p:spPr>
        <p:txBody>
          <a:bodyPr/>
          <a:lstStyle/>
          <a:p>
            <a:pPr eaLnBrk="1" hangingPunct="1"/>
            <a:r>
              <a:rPr lang="en-US" sz="4000" smtClean="0"/>
              <a:t>Randomized Complete Block Design</a:t>
            </a:r>
          </a:p>
        </p:txBody>
      </p:sp>
      <p:sp>
        <p:nvSpPr>
          <p:cNvPr id="1033" name="Text Box 5"/>
          <p:cNvSpPr txBox="1">
            <a:spLocks noChangeArrowheads="1"/>
          </p:cNvSpPr>
          <p:nvPr/>
        </p:nvSpPr>
        <p:spPr bwMode="auto">
          <a:xfrm>
            <a:off x="457200" y="3321050"/>
            <a:ext cx="8458200" cy="2678113"/>
          </a:xfrm>
          <a:prstGeom prst="rect">
            <a:avLst/>
          </a:prstGeom>
          <a:solidFill>
            <a:schemeClr val="bg1"/>
          </a:solidFill>
          <a:ln w="9525">
            <a:noFill/>
            <a:miter lim="800000"/>
            <a:headEnd/>
            <a:tailEnd/>
          </a:ln>
        </p:spPr>
        <p:txBody>
          <a:bodyPr>
            <a:spAutoFit/>
          </a:bodyPr>
          <a:lstStyle/>
          <a:p>
            <a:pPr>
              <a:spcBef>
                <a:spcPct val="50000"/>
              </a:spcBef>
            </a:pPr>
            <a:r>
              <a:rPr lang="en-US" sz="2400"/>
              <a:t>y</a:t>
            </a:r>
            <a:r>
              <a:rPr lang="en-US" sz="2400" baseline="-25000"/>
              <a:t>ij</a:t>
            </a:r>
            <a:r>
              <a:rPr lang="en-US" sz="2400"/>
              <a:t> = ij</a:t>
            </a:r>
            <a:r>
              <a:rPr lang="en-US" sz="2400" baseline="30000"/>
              <a:t>th</a:t>
            </a:r>
            <a:r>
              <a:rPr lang="en-US" sz="2400"/>
              <a:t> observation (factor level i, block j). A random variable.</a:t>
            </a:r>
          </a:p>
          <a:p>
            <a:pPr>
              <a:spcBef>
                <a:spcPct val="50000"/>
              </a:spcBef>
            </a:pPr>
            <a:r>
              <a:rPr lang="el-GR" sz="2400">
                <a:cs typeface="Arial" charset="0"/>
              </a:rPr>
              <a:t>μ</a:t>
            </a:r>
            <a:r>
              <a:rPr lang="en-US" sz="2400"/>
              <a:t> = the overall mean common to all factor levels.</a:t>
            </a:r>
          </a:p>
          <a:p>
            <a:pPr>
              <a:spcBef>
                <a:spcPct val="50000"/>
              </a:spcBef>
            </a:pPr>
            <a:r>
              <a:rPr lang="el-GR" sz="2400">
                <a:latin typeface="Times New Roman" pitchFamily="18" charset="0"/>
                <a:cs typeface="Times New Roman" pitchFamily="18" charset="0"/>
              </a:rPr>
              <a:t>τ</a:t>
            </a:r>
            <a:r>
              <a:rPr lang="en-US" sz="2400" baseline="-25000">
                <a:latin typeface="Times New Roman" pitchFamily="18" charset="0"/>
                <a:cs typeface="Times New Roman" pitchFamily="18" charset="0"/>
              </a:rPr>
              <a:t>i</a:t>
            </a:r>
            <a:r>
              <a:rPr lang="en-US" sz="2400"/>
              <a:t> = the i</a:t>
            </a:r>
            <a:r>
              <a:rPr lang="en-US" sz="2400" baseline="30000"/>
              <a:t>th</a:t>
            </a:r>
            <a:r>
              <a:rPr lang="en-US" sz="2400"/>
              <a:t> factor level effect. </a:t>
            </a:r>
          </a:p>
          <a:p>
            <a:pPr>
              <a:spcBef>
                <a:spcPct val="50000"/>
              </a:spcBef>
            </a:pPr>
            <a:r>
              <a:rPr lang="el-GR" sz="2400">
                <a:latin typeface="Times New Roman" pitchFamily="18" charset="0"/>
                <a:cs typeface="Times New Roman" pitchFamily="18" charset="0"/>
              </a:rPr>
              <a:t>β</a:t>
            </a:r>
            <a:r>
              <a:rPr lang="en-US" sz="2400" baseline="-25000">
                <a:latin typeface="Times New Roman" pitchFamily="18" charset="0"/>
                <a:cs typeface="Times New Roman" pitchFamily="18" charset="0"/>
              </a:rPr>
              <a:t>j</a:t>
            </a:r>
            <a:r>
              <a:rPr lang="en-US" sz="2400"/>
              <a:t> = the j</a:t>
            </a:r>
            <a:r>
              <a:rPr lang="en-US" sz="2400" baseline="30000"/>
              <a:t>th</a:t>
            </a:r>
            <a:r>
              <a:rPr lang="en-US" sz="2400"/>
              <a:t> block effect. </a:t>
            </a:r>
          </a:p>
          <a:p>
            <a:pPr>
              <a:spcBef>
                <a:spcPct val="50000"/>
              </a:spcBef>
            </a:pPr>
            <a:r>
              <a:rPr lang="el-GR" sz="2400">
                <a:cs typeface="Arial" charset="0"/>
              </a:rPr>
              <a:t>ε</a:t>
            </a:r>
            <a:r>
              <a:rPr lang="en-US" sz="2400" baseline="-25000">
                <a:cs typeface="Arial" charset="0"/>
              </a:rPr>
              <a:t>ij</a:t>
            </a:r>
            <a:r>
              <a:rPr lang="en-US" sz="2400"/>
              <a:t> = random error. A random variable. </a:t>
            </a:r>
            <a:r>
              <a:rPr lang="el-GR" sz="2400">
                <a:cs typeface="Arial" charset="0"/>
              </a:rPr>
              <a:t>ε</a:t>
            </a:r>
            <a:r>
              <a:rPr lang="en-US" sz="2400" baseline="-25000"/>
              <a:t>ij</a:t>
            </a:r>
            <a:r>
              <a:rPr lang="en-US" sz="2400"/>
              <a:t>~ NID(0, </a:t>
            </a:r>
            <a:r>
              <a:rPr lang="el-GR" sz="2400">
                <a:cs typeface="Arial" charset="0"/>
              </a:rPr>
              <a:t>σ</a:t>
            </a:r>
            <a:r>
              <a:rPr lang="en-US" sz="2400" baseline="30000"/>
              <a:t>2</a:t>
            </a:r>
            <a:r>
              <a:rPr lang="en-US" sz="2400"/>
              <a:t>)</a:t>
            </a:r>
          </a:p>
        </p:txBody>
      </p:sp>
      <p:graphicFrame>
        <p:nvGraphicFramePr>
          <p:cNvPr id="1027" name="Object 4"/>
          <p:cNvGraphicFramePr>
            <a:graphicFrameLocks noChangeAspect="1"/>
          </p:cNvGraphicFramePr>
          <p:nvPr>
            <p:extLst>
              <p:ext uri="{D42A27DB-BD31-4B8C-83A1-F6EECF244321}">
                <p14:modId xmlns:p14="http://schemas.microsoft.com/office/powerpoint/2010/main" val="3447014225"/>
              </p:ext>
            </p:extLst>
          </p:nvPr>
        </p:nvGraphicFramePr>
        <p:xfrm>
          <a:off x="5272088" y="2103438"/>
          <a:ext cx="3686175" cy="487362"/>
        </p:xfrm>
        <a:graphic>
          <a:graphicData uri="http://schemas.openxmlformats.org/presentationml/2006/ole">
            <mc:AlternateContent xmlns:mc="http://schemas.openxmlformats.org/markup-compatibility/2006">
              <mc:Choice xmlns:v="urn:schemas-microsoft-com:vml" Requires="v">
                <p:oleObj spid="_x0000_s1251" name="Equation" r:id="rId5" imgW="1536480" imgH="203040" progId="Equation.3">
                  <p:embed/>
                </p:oleObj>
              </mc:Choice>
              <mc:Fallback>
                <p:oleObj name="Equation" r:id="rId5" imgW="1536480" imgH="203040" progId="Equation.3">
                  <p:embed/>
                  <p:pic>
                    <p:nvPicPr>
                      <p:cNvPr id="0" name="Picture 11"/>
                      <p:cNvPicPr>
                        <a:picLocks noChangeAspect="1" noChangeArrowheads="1"/>
                      </p:cNvPicPr>
                      <p:nvPr/>
                    </p:nvPicPr>
                    <p:blipFill>
                      <a:blip r:embed="rId6"/>
                      <a:srcRect/>
                      <a:stretch>
                        <a:fillRect/>
                      </a:stretch>
                    </p:blipFill>
                    <p:spPr bwMode="auto">
                      <a:xfrm>
                        <a:off x="5272088" y="2103438"/>
                        <a:ext cx="368617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9811" name="Slide Number Placeholder 5"/>
          <p:cNvSpPr>
            <a:spLocks noGrp="1"/>
          </p:cNvSpPr>
          <p:nvPr>
            <p:ph type="sldNum" sz="quarter" idx="12"/>
          </p:nvPr>
        </p:nvSpPr>
        <p:spPr>
          <a:noFill/>
        </p:spPr>
        <p:txBody>
          <a:bodyPr/>
          <a:lstStyle/>
          <a:p>
            <a:fld id="{A1B62BBE-74A1-4226-B83E-8DFA753B8B3C}" type="slidenum">
              <a:rPr lang="en-US" smtClean="0">
                <a:latin typeface="Arial" charset="0"/>
              </a:rPr>
              <a:pPr/>
              <a:t>405</a:t>
            </a:fld>
            <a:endParaRPr lang="en-US" smtClean="0">
              <a:latin typeface="Arial" charset="0"/>
            </a:endParaRPr>
          </a:p>
        </p:txBody>
      </p:sp>
      <p:sp>
        <p:nvSpPr>
          <p:cNvPr id="119812" name="Rectangle 2"/>
          <p:cNvSpPr>
            <a:spLocks noGrp="1" noChangeArrowheads="1"/>
          </p:cNvSpPr>
          <p:nvPr>
            <p:ph type="title"/>
          </p:nvPr>
        </p:nvSpPr>
        <p:spPr/>
        <p:txBody>
          <a:bodyPr/>
          <a:lstStyle/>
          <a:p>
            <a:pPr eaLnBrk="1" hangingPunct="1"/>
            <a:r>
              <a:rPr lang="en-US" smtClean="0"/>
              <a:t>Multiple Linear Regression</a:t>
            </a:r>
          </a:p>
        </p:txBody>
      </p:sp>
      <p:sp>
        <p:nvSpPr>
          <p:cNvPr id="119813" name="Rectangle 3"/>
          <p:cNvSpPr>
            <a:spLocks noGrp="1" noChangeArrowheads="1"/>
          </p:cNvSpPr>
          <p:nvPr>
            <p:ph type="body" idx="1"/>
          </p:nvPr>
        </p:nvSpPr>
        <p:spPr/>
        <p:txBody>
          <a:bodyPr/>
          <a:lstStyle/>
          <a:p>
            <a:pPr eaLnBrk="1" hangingPunct="1">
              <a:spcBef>
                <a:spcPts val="600"/>
              </a:spcBef>
              <a:spcAft>
                <a:spcPts val="600"/>
              </a:spcAft>
            </a:pPr>
            <a:r>
              <a:rPr lang="en-US" sz="2800" smtClean="0"/>
              <a:t>Can be used for factorial designs</a:t>
            </a:r>
          </a:p>
          <a:p>
            <a:pPr eaLnBrk="1" hangingPunct="1">
              <a:spcBef>
                <a:spcPts val="600"/>
              </a:spcBef>
              <a:spcAft>
                <a:spcPts val="600"/>
              </a:spcAft>
            </a:pPr>
            <a:r>
              <a:rPr lang="en-US" sz="2800" smtClean="0"/>
              <a:t>Remember: use R</a:t>
            </a:r>
            <a:r>
              <a:rPr lang="en-US" sz="2800" baseline="30000" smtClean="0"/>
              <a:t>2</a:t>
            </a:r>
            <a:r>
              <a:rPr lang="en-US" sz="2800" baseline="-25000" smtClean="0"/>
              <a:t>adj</a:t>
            </a:r>
            <a:r>
              <a:rPr lang="en-US" sz="2800" smtClean="0"/>
              <a:t> to evaluate and compare multiple linear regression models</a:t>
            </a:r>
          </a:p>
          <a:p>
            <a:pPr eaLnBrk="1" hangingPunct="1">
              <a:spcBef>
                <a:spcPts val="600"/>
              </a:spcBef>
              <a:spcAft>
                <a:spcPts val="600"/>
              </a:spcAft>
            </a:pPr>
            <a:r>
              <a:rPr lang="en-US" sz="2800" smtClean="0"/>
              <a:t>Consider main effects and interactions as terms in regression model as well as higher-order terms</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0835" name="Slide Number Placeholder 5"/>
          <p:cNvSpPr>
            <a:spLocks noGrp="1"/>
          </p:cNvSpPr>
          <p:nvPr>
            <p:ph type="sldNum" sz="quarter" idx="12"/>
          </p:nvPr>
        </p:nvSpPr>
        <p:spPr>
          <a:noFill/>
        </p:spPr>
        <p:txBody>
          <a:bodyPr/>
          <a:lstStyle/>
          <a:p>
            <a:fld id="{B58DF27F-1736-40CA-A180-D545E5823204}" type="slidenum">
              <a:rPr lang="en-US" smtClean="0">
                <a:latin typeface="Arial" charset="0"/>
              </a:rPr>
              <a:pPr/>
              <a:t>406</a:t>
            </a:fld>
            <a:endParaRPr lang="en-US" smtClean="0">
              <a:latin typeface="Arial" charset="0"/>
            </a:endParaRPr>
          </a:p>
        </p:txBody>
      </p:sp>
      <p:sp>
        <p:nvSpPr>
          <p:cNvPr id="120836" name="Rectangle 2"/>
          <p:cNvSpPr>
            <a:spLocks noGrp="1" noChangeArrowheads="1"/>
          </p:cNvSpPr>
          <p:nvPr>
            <p:ph type="title"/>
          </p:nvPr>
        </p:nvSpPr>
        <p:spPr/>
        <p:txBody>
          <a:bodyPr/>
          <a:lstStyle/>
          <a:p>
            <a:pPr eaLnBrk="1" hangingPunct="1"/>
            <a:r>
              <a:rPr lang="en-US" smtClean="0"/>
              <a:t>Multiple Linear Regression</a:t>
            </a:r>
          </a:p>
        </p:txBody>
      </p:sp>
      <p:sp>
        <p:nvSpPr>
          <p:cNvPr id="120837" name="Rectangle 3"/>
          <p:cNvSpPr>
            <a:spLocks noGrp="1" noChangeArrowheads="1"/>
          </p:cNvSpPr>
          <p:nvPr>
            <p:ph type="body" idx="1"/>
          </p:nvPr>
        </p:nvSpPr>
        <p:spPr>
          <a:xfrm>
            <a:off x="457200" y="1341438"/>
            <a:ext cx="8382000" cy="4906962"/>
          </a:xfrm>
        </p:spPr>
        <p:txBody>
          <a:bodyPr/>
          <a:lstStyle/>
          <a:p>
            <a:pPr eaLnBrk="1" hangingPunct="1">
              <a:spcBef>
                <a:spcPts val="600"/>
              </a:spcBef>
              <a:spcAft>
                <a:spcPts val="600"/>
              </a:spcAft>
            </a:pPr>
            <a:r>
              <a:rPr lang="en-US" sz="2800" smtClean="0"/>
              <a:t>Which terms to include in model?</a:t>
            </a:r>
          </a:p>
          <a:p>
            <a:pPr eaLnBrk="1" hangingPunct="1">
              <a:spcBef>
                <a:spcPts val="600"/>
              </a:spcBef>
              <a:spcAft>
                <a:spcPts val="600"/>
              </a:spcAft>
            </a:pPr>
            <a:r>
              <a:rPr lang="en-US" sz="2800" smtClean="0"/>
              <a:t>Example: 4 factors (A,B,C,D) then </a:t>
            </a:r>
            <a:r>
              <a:rPr lang="en-US" sz="2800" u="sng" smtClean="0"/>
              <a:t>many</a:t>
            </a:r>
            <a:r>
              <a:rPr lang="en-US" sz="2800" smtClean="0"/>
              <a:t> terms that </a:t>
            </a:r>
            <a:r>
              <a:rPr lang="en-US" sz="2800" u="sng" smtClean="0"/>
              <a:t>could</a:t>
            </a:r>
            <a:r>
              <a:rPr lang="en-US" sz="2800" smtClean="0"/>
              <a:t> be included in model</a:t>
            </a:r>
          </a:p>
          <a:p>
            <a:pPr lvl="1" eaLnBrk="1" hangingPunct="1">
              <a:spcBef>
                <a:spcPts val="600"/>
              </a:spcBef>
              <a:spcAft>
                <a:spcPts val="600"/>
              </a:spcAft>
              <a:buFont typeface="Wingdings" pitchFamily="2" charset="2"/>
              <a:buChar char="§"/>
            </a:pPr>
            <a:r>
              <a:rPr lang="en-US" sz="2400" smtClean="0"/>
              <a:t>Main Effects: A, B, C, D</a:t>
            </a:r>
          </a:p>
          <a:p>
            <a:pPr lvl="1" eaLnBrk="1" hangingPunct="1">
              <a:spcBef>
                <a:spcPts val="600"/>
              </a:spcBef>
              <a:spcAft>
                <a:spcPts val="600"/>
              </a:spcAft>
              <a:buFont typeface="Wingdings" pitchFamily="2" charset="2"/>
              <a:buChar char="§"/>
            </a:pPr>
            <a:r>
              <a:rPr lang="en-US" sz="2400" smtClean="0"/>
              <a:t>2-way interactions: AB, AC, AD, BC, BD, CD</a:t>
            </a:r>
          </a:p>
          <a:p>
            <a:pPr lvl="1" eaLnBrk="1" hangingPunct="1">
              <a:spcBef>
                <a:spcPts val="600"/>
              </a:spcBef>
              <a:spcAft>
                <a:spcPts val="600"/>
              </a:spcAft>
              <a:buFont typeface="Wingdings" pitchFamily="2" charset="2"/>
              <a:buChar char="§"/>
            </a:pPr>
            <a:r>
              <a:rPr lang="en-US" sz="2400" smtClean="0"/>
              <a:t>3-way interactions: ABC, ABD, ACD, BCD</a:t>
            </a:r>
          </a:p>
          <a:p>
            <a:pPr lvl="1" eaLnBrk="1" hangingPunct="1">
              <a:spcBef>
                <a:spcPts val="600"/>
              </a:spcBef>
              <a:spcAft>
                <a:spcPts val="600"/>
              </a:spcAft>
              <a:buFont typeface="Wingdings" pitchFamily="2" charset="2"/>
              <a:buChar char="§"/>
            </a:pPr>
            <a:r>
              <a:rPr lang="en-US" sz="2400" smtClean="0"/>
              <a:t>4-way interaction: ABCD</a:t>
            </a:r>
          </a:p>
          <a:p>
            <a:pPr lvl="1" eaLnBrk="1" hangingPunct="1">
              <a:spcBef>
                <a:spcPts val="600"/>
              </a:spcBef>
              <a:spcAft>
                <a:spcPts val="600"/>
              </a:spcAft>
              <a:buFont typeface="Wingdings" pitchFamily="2" charset="2"/>
              <a:buChar char="§"/>
            </a:pPr>
            <a:r>
              <a:rPr lang="en-US" sz="2400" smtClean="0"/>
              <a:t>15 possible terms</a:t>
            </a:r>
          </a:p>
          <a:p>
            <a:pPr eaLnBrk="1" hangingPunct="1">
              <a:spcBef>
                <a:spcPts val="600"/>
              </a:spcBef>
              <a:spcAft>
                <a:spcPts val="600"/>
              </a:spcAft>
            </a:pPr>
            <a:r>
              <a:rPr lang="en-US" sz="2800" smtClean="0"/>
              <a:t>How to know which combination of these to include in model?  Not all will be significant.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1859" name="Slide Number Placeholder 5"/>
          <p:cNvSpPr>
            <a:spLocks noGrp="1"/>
          </p:cNvSpPr>
          <p:nvPr>
            <p:ph type="sldNum" sz="quarter" idx="12"/>
          </p:nvPr>
        </p:nvSpPr>
        <p:spPr>
          <a:noFill/>
        </p:spPr>
        <p:txBody>
          <a:bodyPr/>
          <a:lstStyle/>
          <a:p>
            <a:fld id="{8B564951-0364-4939-A38E-781BD7CDC2CD}" type="slidenum">
              <a:rPr lang="en-US" smtClean="0">
                <a:latin typeface="Arial" charset="0"/>
              </a:rPr>
              <a:pPr/>
              <a:t>407</a:t>
            </a:fld>
            <a:endParaRPr lang="en-US" smtClean="0">
              <a:latin typeface="Arial" charset="0"/>
            </a:endParaRPr>
          </a:p>
        </p:txBody>
      </p:sp>
      <p:sp>
        <p:nvSpPr>
          <p:cNvPr id="121860" name="Rectangle 2"/>
          <p:cNvSpPr>
            <a:spLocks noGrp="1" noChangeArrowheads="1"/>
          </p:cNvSpPr>
          <p:nvPr>
            <p:ph type="title"/>
          </p:nvPr>
        </p:nvSpPr>
        <p:spPr/>
        <p:txBody>
          <a:bodyPr/>
          <a:lstStyle/>
          <a:p>
            <a:pPr eaLnBrk="1" hangingPunct="1"/>
            <a:r>
              <a:rPr lang="en-US" smtClean="0"/>
              <a:t>Multiple Linear Regression</a:t>
            </a:r>
          </a:p>
        </p:txBody>
      </p:sp>
      <p:sp>
        <p:nvSpPr>
          <p:cNvPr id="121861" name="Rectangle 3"/>
          <p:cNvSpPr>
            <a:spLocks noGrp="1" noChangeArrowheads="1"/>
          </p:cNvSpPr>
          <p:nvPr>
            <p:ph type="body" idx="1"/>
          </p:nvPr>
        </p:nvSpPr>
        <p:spPr>
          <a:xfrm>
            <a:off x="228600" y="1066800"/>
            <a:ext cx="8686800" cy="5638800"/>
          </a:xfrm>
        </p:spPr>
        <p:txBody>
          <a:bodyPr/>
          <a:lstStyle/>
          <a:p>
            <a:pPr eaLnBrk="1" hangingPunct="1">
              <a:spcBef>
                <a:spcPts val="600"/>
              </a:spcBef>
              <a:spcAft>
                <a:spcPts val="600"/>
              </a:spcAft>
            </a:pPr>
            <a:r>
              <a:rPr lang="en-US" sz="2400" smtClean="0"/>
              <a:t>If a factorial design, then ANOVA results can suggest terms to include in regression model (i.e. significant ANOVA terms)</a:t>
            </a:r>
          </a:p>
          <a:p>
            <a:pPr eaLnBrk="1" hangingPunct="1">
              <a:spcBef>
                <a:spcPts val="600"/>
              </a:spcBef>
              <a:spcAft>
                <a:spcPts val="600"/>
              </a:spcAft>
            </a:pPr>
            <a:r>
              <a:rPr lang="en-US" sz="2400" smtClean="0"/>
              <a:t>If ANOVA cannot be performed, then can use </a:t>
            </a:r>
            <a:r>
              <a:rPr lang="en-US" sz="2400" b="1" smtClean="0">
                <a:solidFill>
                  <a:srgbClr val="0033CC"/>
                </a:solidFill>
              </a:rPr>
              <a:t>stepwise regression</a:t>
            </a:r>
            <a:r>
              <a:rPr lang="en-US" sz="2400" smtClean="0"/>
              <a:t> to choose subset of terms to include in regression model </a:t>
            </a:r>
          </a:p>
          <a:p>
            <a:pPr lvl="1" eaLnBrk="1" hangingPunct="1">
              <a:spcBef>
                <a:spcPts val="600"/>
              </a:spcBef>
              <a:spcAft>
                <a:spcPts val="600"/>
              </a:spcAft>
            </a:pPr>
            <a:r>
              <a:rPr lang="en-US" sz="2000" smtClean="0"/>
              <a:t>Forward selection</a:t>
            </a:r>
          </a:p>
          <a:p>
            <a:pPr lvl="1" eaLnBrk="1" hangingPunct="1">
              <a:spcBef>
                <a:spcPts val="600"/>
              </a:spcBef>
              <a:spcAft>
                <a:spcPts val="600"/>
              </a:spcAft>
            </a:pPr>
            <a:r>
              <a:rPr lang="en-US" sz="2000" smtClean="0"/>
              <a:t>Backward elimination</a:t>
            </a:r>
          </a:p>
          <a:p>
            <a:pPr lvl="1" eaLnBrk="1" hangingPunct="1">
              <a:spcBef>
                <a:spcPts val="600"/>
              </a:spcBef>
              <a:spcAft>
                <a:spcPts val="600"/>
              </a:spcAft>
            </a:pPr>
            <a:r>
              <a:rPr lang="en-US" sz="2000" smtClean="0"/>
              <a:t>Stepwise regression</a:t>
            </a:r>
          </a:p>
          <a:p>
            <a:pPr eaLnBrk="1" hangingPunct="1">
              <a:spcBef>
                <a:spcPts val="600"/>
              </a:spcBef>
              <a:spcAft>
                <a:spcPts val="600"/>
              </a:spcAft>
            </a:pPr>
            <a:r>
              <a:rPr lang="en-US" sz="2400" smtClean="0"/>
              <a:t>Stepwise regression will result in a single model (i.e. subset of terms) – not necessarily the “optimal” model - there may be other good models.</a:t>
            </a:r>
          </a:p>
          <a:p>
            <a:pPr eaLnBrk="1" hangingPunct="1">
              <a:spcBef>
                <a:spcPts val="600"/>
              </a:spcBef>
              <a:spcAft>
                <a:spcPts val="600"/>
              </a:spcAft>
            </a:pPr>
            <a:endParaRPr lang="en-US" sz="2400"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2883" name="Slide Number Placeholder 5"/>
          <p:cNvSpPr>
            <a:spLocks noGrp="1"/>
          </p:cNvSpPr>
          <p:nvPr>
            <p:ph type="sldNum" sz="quarter" idx="12"/>
          </p:nvPr>
        </p:nvSpPr>
        <p:spPr>
          <a:noFill/>
        </p:spPr>
        <p:txBody>
          <a:bodyPr/>
          <a:lstStyle/>
          <a:p>
            <a:fld id="{F4CB25ED-21EA-47BE-8775-F8C34E67518D}" type="slidenum">
              <a:rPr lang="en-US" smtClean="0">
                <a:latin typeface="Arial" charset="0"/>
              </a:rPr>
              <a:pPr/>
              <a:t>408</a:t>
            </a:fld>
            <a:endParaRPr lang="en-US" smtClean="0">
              <a:latin typeface="Arial" charset="0"/>
            </a:endParaRPr>
          </a:p>
        </p:txBody>
      </p:sp>
      <p:sp>
        <p:nvSpPr>
          <p:cNvPr id="122884" name="Rectangle 2"/>
          <p:cNvSpPr>
            <a:spLocks noGrp="1" noChangeArrowheads="1"/>
          </p:cNvSpPr>
          <p:nvPr>
            <p:ph type="title"/>
          </p:nvPr>
        </p:nvSpPr>
        <p:spPr>
          <a:xfrm>
            <a:off x="457200" y="-76200"/>
            <a:ext cx="8229600" cy="1143000"/>
          </a:xfrm>
        </p:spPr>
        <p:txBody>
          <a:bodyPr/>
          <a:lstStyle/>
          <a:p>
            <a:pPr eaLnBrk="1" hangingPunct="1"/>
            <a:r>
              <a:rPr lang="en-US" smtClean="0"/>
              <a:t>Regression: Forward Selection</a:t>
            </a:r>
          </a:p>
        </p:txBody>
      </p:sp>
      <p:sp>
        <p:nvSpPr>
          <p:cNvPr id="122885" name="Rectangle 3"/>
          <p:cNvSpPr>
            <a:spLocks noGrp="1" noChangeArrowheads="1"/>
          </p:cNvSpPr>
          <p:nvPr>
            <p:ph type="body" idx="1"/>
          </p:nvPr>
        </p:nvSpPr>
        <p:spPr>
          <a:xfrm>
            <a:off x="304800" y="990600"/>
            <a:ext cx="8686800" cy="5257800"/>
          </a:xfrm>
        </p:spPr>
        <p:txBody>
          <a:bodyPr/>
          <a:lstStyle/>
          <a:p>
            <a:pPr eaLnBrk="1" hangingPunct="1">
              <a:spcBef>
                <a:spcPts val="600"/>
              </a:spcBef>
              <a:spcAft>
                <a:spcPts val="600"/>
              </a:spcAft>
            </a:pPr>
            <a:r>
              <a:rPr lang="en-US" sz="2400" smtClean="0"/>
              <a:t>Start with NO terms in model other than intercept</a:t>
            </a:r>
          </a:p>
          <a:p>
            <a:pPr eaLnBrk="1" hangingPunct="1">
              <a:spcBef>
                <a:spcPts val="600"/>
              </a:spcBef>
              <a:spcAft>
                <a:spcPts val="600"/>
              </a:spcAft>
            </a:pPr>
            <a:r>
              <a:rPr lang="en-US" sz="2400" smtClean="0"/>
              <a:t>Add terms to model one at a time in order of their correlation with response Y. Term most correlated with Y added first.</a:t>
            </a:r>
          </a:p>
          <a:p>
            <a:pPr eaLnBrk="1" hangingPunct="1">
              <a:spcBef>
                <a:spcPts val="600"/>
              </a:spcBef>
              <a:spcAft>
                <a:spcPts val="600"/>
              </a:spcAft>
            </a:pPr>
            <a:r>
              <a:rPr lang="en-US" sz="2400" smtClean="0"/>
              <a:t>Find partial F statistic for each term not in model.</a:t>
            </a:r>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r>
              <a:rPr lang="en-US" sz="2400" smtClean="0"/>
              <a:t>Term with largest partial F statistic added to model first.</a:t>
            </a:r>
          </a:p>
          <a:p>
            <a:pPr eaLnBrk="1" hangingPunct="1">
              <a:spcBef>
                <a:spcPts val="600"/>
              </a:spcBef>
              <a:spcAft>
                <a:spcPts val="600"/>
              </a:spcAft>
            </a:pPr>
            <a:r>
              <a:rPr lang="en-US" sz="2400" smtClean="0"/>
              <a:t>Iteratively add terms to model while their partial F statistics are larger than an entry F value, F</a:t>
            </a:r>
            <a:r>
              <a:rPr lang="en-US" sz="2400" baseline="-25000" smtClean="0"/>
              <a:t>IN</a:t>
            </a:r>
          </a:p>
          <a:p>
            <a:pPr eaLnBrk="1" hangingPunct="1">
              <a:spcBef>
                <a:spcPts val="600"/>
              </a:spcBef>
              <a:spcAft>
                <a:spcPts val="600"/>
              </a:spcAft>
            </a:pPr>
            <a:r>
              <a:rPr lang="en-US" sz="2400" smtClean="0"/>
              <a:t>Once a term is added to the model it cannot be removed.</a:t>
            </a:r>
          </a:p>
        </p:txBody>
      </p:sp>
      <p:pic>
        <p:nvPicPr>
          <p:cNvPr id="122886" name="Picture 4"/>
          <p:cNvPicPr>
            <a:picLocks noChangeAspect="1" noChangeArrowheads="1"/>
          </p:cNvPicPr>
          <p:nvPr/>
        </p:nvPicPr>
        <p:blipFill>
          <a:blip r:embed="rId2" cstate="print"/>
          <a:srcRect/>
          <a:stretch>
            <a:fillRect/>
          </a:stretch>
        </p:blipFill>
        <p:spPr bwMode="auto">
          <a:xfrm>
            <a:off x="5257800" y="2892425"/>
            <a:ext cx="2971800" cy="1212850"/>
          </a:xfrm>
          <a:prstGeom prst="rect">
            <a:avLst/>
          </a:prstGeom>
          <a:solidFill>
            <a:srgbClr val="00FFFF"/>
          </a:solidFill>
          <a:ln w="9525">
            <a:noFill/>
            <a:miter lim="800000"/>
            <a:headEnd/>
            <a:tailEnd/>
          </a:ln>
        </p:spPr>
      </p:pic>
      <p:sp>
        <p:nvSpPr>
          <p:cNvPr id="122887" name="Text Box 5"/>
          <p:cNvSpPr txBox="1">
            <a:spLocks noChangeArrowheads="1"/>
          </p:cNvSpPr>
          <p:nvPr/>
        </p:nvSpPr>
        <p:spPr bwMode="auto">
          <a:xfrm>
            <a:off x="762000" y="3130550"/>
            <a:ext cx="4191000" cy="822325"/>
          </a:xfrm>
          <a:prstGeom prst="rect">
            <a:avLst/>
          </a:prstGeom>
          <a:solidFill>
            <a:srgbClr val="00FFFF"/>
          </a:solidFill>
          <a:ln w="9525">
            <a:noFill/>
            <a:miter lim="800000"/>
            <a:headEnd/>
            <a:tailEnd/>
          </a:ln>
        </p:spPr>
        <p:txBody>
          <a:bodyPr>
            <a:spAutoFit/>
          </a:bodyPr>
          <a:lstStyle/>
          <a:p>
            <a:pPr>
              <a:spcBef>
                <a:spcPct val="50000"/>
              </a:spcBef>
            </a:pPr>
            <a:r>
              <a:rPr lang="en-US" sz="2400"/>
              <a:t>Partial F statistic for X</a:t>
            </a:r>
            <a:r>
              <a:rPr lang="en-US" sz="2400" baseline="-25000"/>
              <a:t>i</a:t>
            </a:r>
            <a:r>
              <a:rPr lang="en-US" sz="2400"/>
              <a:t> with X</a:t>
            </a:r>
            <a:r>
              <a:rPr lang="en-US" sz="2400" baseline="-25000"/>
              <a:t>j</a:t>
            </a:r>
            <a:r>
              <a:rPr lang="en-US" sz="2400"/>
              <a:t> and X</a:t>
            </a:r>
            <a:r>
              <a:rPr lang="en-US" sz="2400" baseline="-25000"/>
              <a:t>k</a:t>
            </a:r>
            <a:r>
              <a:rPr lang="en-US" sz="2400"/>
              <a:t> currently in model =</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3907" name="Slide Number Placeholder 5"/>
          <p:cNvSpPr>
            <a:spLocks noGrp="1"/>
          </p:cNvSpPr>
          <p:nvPr>
            <p:ph type="sldNum" sz="quarter" idx="12"/>
          </p:nvPr>
        </p:nvSpPr>
        <p:spPr>
          <a:noFill/>
        </p:spPr>
        <p:txBody>
          <a:bodyPr/>
          <a:lstStyle/>
          <a:p>
            <a:fld id="{6808BA51-3D05-434A-BF15-28D634AB457D}" type="slidenum">
              <a:rPr lang="en-US" smtClean="0">
                <a:latin typeface="Arial" charset="0"/>
              </a:rPr>
              <a:pPr/>
              <a:t>409</a:t>
            </a:fld>
            <a:endParaRPr lang="en-US" smtClean="0">
              <a:latin typeface="Arial" charset="0"/>
            </a:endParaRPr>
          </a:p>
        </p:txBody>
      </p:sp>
      <p:sp>
        <p:nvSpPr>
          <p:cNvPr id="123908" name="Rectangle 2"/>
          <p:cNvSpPr>
            <a:spLocks noGrp="1" noChangeArrowheads="1"/>
          </p:cNvSpPr>
          <p:nvPr>
            <p:ph type="title"/>
          </p:nvPr>
        </p:nvSpPr>
        <p:spPr>
          <a:xfrm>
            <a:off x="457200" y="-76200"/>
            <a:ext cx="8229600" cy="1143000"/>
          </a:xfrm>
        </p:spPr>
        <p:txBody>
          <a:bodyPr/>
          <a:lstStyle/>
          <a:p>
            <a:pPr eaLnBrk="1" hangingPunct="1"/>
            <a:r>
              <a:rPr lang="en-US" sz="4000" smtClean="0"/>
              <a:t>Regression: Backward Elimination</a:t>
            </a:r>
          </a:p>
        </p:txBody>
      </p:sp>
      <p:sp>
        <p:nvSpPr>
          <p:cNvPr id="123909" name="Rectangle 3"/>
          <p:cNvSpPr>
            <a:spLocks noGrp="1" noChangeArrowheads="1"/>
          </p:cNvSpPr>
          <p:nvPr>
            <p:ph type="body" idx="1"/>
          </p:nvPr>
        </p:nvSpPr>
        <p:spPr>
          <a:xfrm>
            <a:off x="304800" y="1066800"/>
            <a:ext cx="8686800" cy="5257800"/>
          </a:xfrm>
        </p:spPr>
        <p:txBody>
          <a:bodyPr/>
          <a:lstStyle/>
          <a:p>
            <a:pPr eaLnBrk="1" hangingPunct="1">
              <a:spcBef>
                <a:spcPts val="600"/>
              </a:spcBef>
              <a:spcAft>
                <a:spcPts val="600"/>
              </a:spcAft>
            </a:pPr>
            <a:r>
              <a:rPr lang="en-US" sz="2400" smtClean="0"/>
              <a:t>Start with ALL terms in model</a:t>
            </a:r>
          </a:p>
          <a:p>
            <a:pPr eaLnBrk="1" hangingPunct="1">
              <a:spcBef>
                <a:spcPts val="600"/>
              </a:spcBef>
              <a:spcAft>
                <a:spcPts val="600"/>
              </a:spcAft>
            </a:pPr>
            <a:r>
              <a:rPr lang="en-US" sz="2400" smtClean="0"/>
              <a:t>Remove terms from model one at a time in order of their correlation with response Y. Term least correlated with Y removed first.</a:t>
            </a:r>
          </a:p>
          <a:p>
            <a:pPr eaLnBrk="1" hangingPunct="1">
              <a:spcBef>
                <a:spcPts val="600"/>
              </a:spcBef>
              <a:spcAft>
                <a:spcPts val="600"/>
              </a:spcAft>
            </a:pPr>
            <a:r>
              <a:rPr lang="en-US" sz="2400" smtClean="0"/>
              <a:t>Find partial F statistic for each term in model.</a:t>
            </a:r>
          </a:p>
          <a:p>
            <a:pPr eaLnBrk="1" hangingPunct="1">
              <a:spcBef>
                <a:spcPts val="600"/>
              </a:spcBef>
              <a:spcAft>
                <a:spcPts val="600"/>
              </a:spcAft>
            </a:pPr>
            <a:r>
              <a:rPr lang="en-US" sz="2400" smtClean="0"/>
              <a:t>Term with smallest partial F statistic removed first.</a:t>
            </a:r>
          </a:p>
          <a:p>
            <a:pPr eaLnBrk="1" hangingPunct="1">
              <a:spcBef>
                <a:spcPts val="600"/>
              </a:spcBef>
              <a:spcAft>
                <a:spcPts val="600"/>
              </a:spcAft>
            </a:pPr>
            <a:r>
              <a:rPr lang="en-US" sz="2400" smtClean="0"/>
              <a:t>Iteratively remove terms from model while their partial F statistics are smaller than an exit F value, F</a:t>
            </a:r>
            <a:r>
              <a:rPr lang="en-US" sz="2400" baseline="-25000" smtClean="0"/>
              <a:t>OUT</a:t>
            </a:r>
          </a:p>
          <a:p>
            <a:pPr eaLnBrk="1" hangingPunct="1">
              <a:spcBef>
                <a:spcPts val="600"/>
              </a:spcBef>
              <a:spcAft>
                <a:spcPts val="600"/>
              </a:spcAft>
            </a:pPr>
            <a:r>
              <a:rPr lang="en-US" sz="2400" smtClean="0"/>
              <a:t>Keep removing terms until no term in model has a partial F statistic is less than F</a:t>
            </a:r>
            <a:r>
              <a:rPr lang="en-US" sz="2400" baseline="-25000" smtClean="0"/>
              <a:t>OUT</a:t>
            </a:r>
          </a:p>
          <a:p>
            <a:pPr eaLnBrk="1" hangingPunct="1">
              <a:spcBef>
                <a:spcPts val="600"/>
              </a:spcBef>
              <a:spcAft>
                <a:spcPts val="600"/>
              </a:spcAft>
            </a:pPr>
            <a:r>
              <a:rPr lang="en-US" sz="2400" smtClean="0"/>
              <a:t>Once a term is removed from the model it cannot reenter.</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4931" name="Slide Number Placeholder 5"/>
          <p:cNvSpPr>
            <a:spLocks noGrp="1"/>
          </p:cNvSpPr>
          <p:nvPr>
            <p:ph type="sldNum" sz="quarter" idx="12"/>
          </p:nvPr>
        </p:nvSpPr>
        <p:spPr>
          <a:noFill/>
        </p:spPr>
        <p:txBody>
          <a:bodyPr/>
          <a:lstStyle/>
          <a:p>
            <a:fld id="{D6041F25-C4AB-4390-ACB3-6F2EF2BC334D}" type="slidenum">
              <a:rPr lang="en-US" smtClean="0">
                <a:latin typeface="Arial" charset="0"/>
              </a:rPr>
              <a:pPr/>
              <a:t>410</a:t>
            </a:fld>
            <a:endParaRPr lang="en-US" smtClean="0">
              <a:latin typeface="Arial" charset="0"/>
            </a:endParaRPr>
          </a:p>
        </p:txBody>
      </p:sp>
      <p:sp>
        <p:nvSpPr>
          <p:cNvPr id="124932" name="Rectangle 2"/>
          <p:cNvSpPr>
            <a:spLocks noGrp="1" noChangeArrowheads="1"/>
          </p:cNvSpPr>
          <p:nvPr>
            <p:ph type="title"/>
          </p:nvPr>
        </p:nvSpPr>
        <p:spPr>
          <a:xfrm>
            <a:off x="457200" y="-76200"/>
            <a:ext cx="8229600" cy="1143000"/>
          </a:xfrm>
        </p:spPr>
        <p:txBody>
          <a:bodyPr/>
          <a:lstStyle/>
          <a:p>
            <a:pPr eaLnBrk="1" hangingPunct="1"/>
            <a:r>
              <a:rPr lang="en-US" sz="4000" smtClean="0"/>
              <a:t>Regression: Stepwise Regression</a:t>
            </a:r>
          </a:p>
        </p:txBody>
      </p:sp>
      <p:sp>
        <p:nvSpPr>
          <p:cNvPr id="124933" name="Rectangle 3"/>
          <p:cNvSpPr>
            <a:spLocks noGrp="1" noChangeArrowheads="1"/>
          </p:cNvSpPr>
          <p:nvPr>
            <p:ph type="body" idx="1"/>
          </p:nvPr>
        </p:nvSpPr>
        <p:spPr>
          <a:xfrm>
            <a:off x="304800" y="990600"/>
            <a:ext cx="8686800" cy="5257800"/>
          </a:xfrm>
        </p:spPr>
        <p:txBody>
          <a:bodyPr/>
          <a:lstStyle/>
          <a:p>
            <a:pPr eaLnBrk="1" hangingPunct="1">
              <a:spcBef>
                <a:spcPts val="600"/>
              </a:spcBef>
              <a:spcAft>
                <a:spcPts val="600"/>
              </a:spcAft>
            </a:pPr>
            <a:r>
              <a:rPr lang="en-US" sz="2400" dirty="0" smtClean="0"/>
              <a:t>Combination of forward selection and backward elimination</a:t>
            </a:r>
          </a:p>
          <a:p>
            <a:pPr eaLnBrk="1" hangingPunct="1">
              <a:spcBef>
                <a:spcPts val="600"/>
              </a:spcBef>
              <a:spcAft>
                <a:spcPts val="600"/>
              </a:spcAft>
            </a:pPr>
            <a:r>
              <a:rPr lang="en-US" sz="2400" dirty="0" smtClean="0"/>
              <a:t>At each iteration, all terms both in and out of the model are reassessed using their partial F statistics</a:t>
            </a:r>
          </a:p>
          <a:p>
            <a:pPr lvl="1" eaLnBrk="1" hangingPunct="1">
              <a:spcBef>
                <a:spcPts val="600"/>
              </a:spcBef>
              <a:spcAft>
                <a:spcPts val="600"/>
              </a:spcAft>
            </a:pPr>
            <a:r>
              <a:rPr lang="en-US" sz="2000" dirty="0" smtClean="0"/>
              <a:t>The term not in the model with the largest partial F statistic larger than F</a:t>
            </a:r>
            <a:r>
              <a:rPr lang="en-US" sz="2000" baseline="-25000" dirty="0" smtClean="0"/>
              <a:t>IN</a:t>
            </a:r>
            <a:r>
              <a:rPr lang="en-US" sz="2000" dirty="0" smtClean="0"/>
              <a:t> is added to the model.</a:t>
            </a:r>
          </a:p>
          <a:p>
            <a:pPr lvl="1" eaLnBrk="1" hangingPunct="1">
              <a:spcBef>
                <a:spcPts val="600"/>
              </a:spcBef>
              <a:spcAft>
                <a:spcPts val="600"/>
              </a:spcAft>
            </a:pPr>
            <a:r>
              <a:rPr lang="en-US" sz="2000" dirty="0" smtClean="0"/>
              <a:t>The term in the model with the smallest partial F statistic smaller than F</a:t>
            </a:r>
            <a:r>
              <a:rPr lang="en-US" sz="2000" baseline="-25000" dirty="0" smtClean="0"/>
              <a:t>OUT</a:t>
            </a:r>
            <a:r>
              <a:rPr lang="en-US" sz="2000" dirty="0" smtClean="0"/>
              <a:t> is removed from the model.</a:t>
            </a:r>
          </a:p>
          <a:p>
            <a:pPr eaLnBrk="1" hangingPunct="1">
              <a:spcBef>
                <a:spcPts val="600"/>
              </a:spcBef>
              <a:spcAft>
                <a:spcPts val="600"/>
              </a:spcAft>
            </a:pPr>
            <a:r>
              <a:rPr lang="en-US" sz="2400" dirty="0" smtClean="0"/>
              <a:t>Terms can enter the model and/or be removed from the model more than once</a:t>
            </a:r>
          </a:p>
          <a:p>
            <a:pPr eaLnBrk="1" hangingPunct="1">
              <a:spcBef>
                <a:spcPts val="600"/>
              </a:spcBef>
              <a:spcAft>
                <a:spcPts val="600"/>
              </a:spcAft>
            </a:pPr>
            <a:r>
              <a:rPr lang="en-US" sz="2400" dirty="0" smtClean="0"/>
              <a:t>A single model (i.e. subset of terms) will result – not necessarily the “optimal” model - there may be other good models.</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5955" name="Slide Number Placeholder 5"/>
          <p:cNvSpPr>
            <a:spLocks noGrp="1"/>
          </p:cNvSpPr>
          <p:nvPr>
            <p:ph type="sldNum" sz="quarter" idx="12"/>
          </p:nvPr>
        </p:nvSpPr>
        <p:spPr>
          <a:noFill/>
        </p:spPr>
        <p:txBody>
          <a:bodyPr/>
          <a:lstStyle/>
          <a:p>
            <a:fld id="{59C817C5-5E71-4EF9-92CE-5ACBA8F25308}" type="slidenum">
              <a:rPr lang="en-US" smtClean="0">
                <a:latin typeface="Arial" charset="0"/>
              </a:rPr>
              <a:pPr/>
              <a:t>411</a:t>
            </a:fld>
            <a:endParaRPr lang="en-US" smtClean="0">
              <a:latin typeface="Arial" charset="0"/>
            </a:endParaRPr>
          </a:p>
        </p:txBody>
      </p:sp>
      <p:sp>
        <p:nvSpPr>
          <p:cNvPr id="125956" name="Rectangle 2"/>
          <p:cNvSpPr>
            <a:spLocks noGrp="1" noChangeArrowheads="1"/>
          </p:cNvSpPr>
          <p:nvPr>
            <p:ph type="title"/>
          </p:nvPr>
        </p:nvSpPr>
        <p:spPr/>
        <p:txBody>
          <a:bodyPr/>
          <a:lstStyle/>
          <a:p>
            <a:pPr eaLnBrk="1" hangingPunct="1"/>
            <a:r>
              <a:rPr lang="en-US" sz="4000" smtClean="0"/>
              <a:t>Regression: Stepwise Regression</a:t>
            </a:r>
          </a:p>
        </p:txBody>
      </p:sp>
      <p:sp>
        <p:nvSpPr>
          <p:cNvPr id="125957" name="Rectangle 3"/>
          <p:cNvSpPr>
            <a:spLocks noGrp="1" noChangeArrowheads="1"/>
          </p:cNvSpPr>
          <p:nvPr>
            <p:ph type="body" idx="1"/>
          </p:nvPr>
        </p:nvSpPr>
        <p:spPr/>
        <p:txBody>
          <a:bodyPr/>
          <a:lstStyle/>
          <a:p>
            <a:pPr eaLnBrk="1" hangingPunct="1">
              <a:lnSpc>
                <a:spcPct val="90000"/>
              </a:lnSpc>
              <a:buFontTx/>
              <a:buNone/>
            </a:pPr>
            <a:r>
              <a:rPr lang="en-US" sz="2400" smtClean="0"/>
              <a:t>In Minitab</a:t>
            </a:r>
          </a:p>
          <a:p>
            <a:pPr eaLnBrk="1" hangingPunct="1">
              <a:lnSpc>
                <a:spcPct val="90000"/>
              </a:lnSpc>
            </a:pPr>
            <a:r>
              <a:rPr lang="en-US" sz="2400" smtClean="0"/>
              <a:t>Make columns for all main effects </a:t>
            </a:r>
            <a:r>
              <a:rPr lang="en-US" sz="2400" u="sng" smtClean="0"/>
              <a:t>and interactions</a:t>
            </a:r>
          </a:p>
          <a:p>
            <a:pPr lvl="1" eaLnBrk="1" hangingPunct="1">
              <a:lnSpc>
                <a:spcPct val="90000"/>
              </a:lnSpc>
              <a:buFont typeface="Wingdings" pitchFamily="2" charset="2"/>
              <a:buChar char="Ø"/>
            </a:pPr>
            <a:r>
              <a:rPr lang="en-US" sz="2400" smtClean="0"/>
              <a:t>Calc</a:t>
            </a:r>
          </a:p>
          <a:p>
            <a:pPr lvl="2" eaLnBrk="1" hangingPunct="1">
              <a:lnSpc>
                <a:spcPct val="90000"/>
              </a:lnSpc>
              <a:buFont typeface="Wingdings" pitchFamily="2" charset="2"/>
              <a:buChar char="Ø"/>
            </a:pPr>
            <a:r>
              <a:rPr lang="en-US" smtClean="0"/>
              <a:t>Calculator</a:t>
            </a:r>
          </a:p>
          <a:p>
            <a:pPr eaLnBrk="1" hangingPunct="1">
              <a:lnSpc>
                <a:spcPct val="90000"/>
              </a:lnSpc>
            </a:pPr>
            <a:endParaRPr lang="en-US" sz="2400" smtClean="0"/>
          </a:p>
          <a:p>
            <a:pPr eaLnBrk="1" hangingPunct="1">
              <a:lnSpc>
                <a:spcPct val="90000"/>
              </a:lnSpc>
            </a:pPr>
            <a:r>
              <a:rPr lang="en-US" sz="2400" smtClean="0"/>
              <a:t>Then do stepwise regression</a:t>
            </a:r>
          </a:p>
          <a:p>
            <a:pPr lvl="1" eaLnBrk="1" hangingPunct="1">
              <a:lnSpc>
                <a:spcPct val="90000"/>
              </a:lnSpc>
              <a:buFont typeface="Wingdings" pitchFamily="2" charset="2"/>
              <a:buChar char="Ø"/>
            </a:pPr>
            <a:r>
              <a:rPr lang="en-US" sz="2400" smtClean="0"/>
              <a:t>Stat</a:t>
            </a:r>
          </a:p>
          <a:p>
            <a:pPr lvl="2" eaLnBrk="1" hangingPunct="1">
              <a:lnSpc>
                <a:spcPct val="90000"/>
              </a:lnSpc>
              <a:buFont typeface="Wingdings" pitchFamily="2" charset="2"/>
              <a:buChar char="Ø"/>
            </a:pPr>
            <a:r>
              <a:rPr lang="en-US" smtClean="0"/>
              <a:t>Regression</a:t>
            </a:r>
          </a:p>
          <a:p>
            <a:pPr lvl="3" eaLnBrk="1" hangingPunct="1">
              <a:lnSpc>
                <a:spcPct val="90000"/>
              </a:lnSpc>
              <a:buFont typeface="Wingdings" pitchFamily="2" charset="2"/>
              <a:buChar char="Ø"/>
            </a:pPr>
            <a:r>
              <a:rPr lang="en-US" sz="2400" smtClean="0"/>
              <a:t>Stepwise</a:t>
            </a:r>
          </a:p>
          <a:p>
            <a:pPr eaLnBrk="1" hangingPunct="1">
              <a:lnSpc>
                <a:spcPct val="90000"/>
              </a:lnSpc>
            </a:pPr>
            <a:endParaRPr lang="en-US" sz="240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6979" name="Slide Number Placeholder 5"/>
          <p:cNvSpPr>
            <a:spLocks noGrp="1"/>
          </p:cNvSpPr>
          <p:nvPr>
            <p:ph type="sldNum" sz="quarter" idx="12"/>
          </p:nvPr>
        </p:nvSpPr>
        <p:spPr>
          <a:noFill/>
        </p:spPr>
        <p:txBody>
          <a:bodyPr/>
          <a:lstStyle/>
          <a:p>
            <a:fld id="{BFBB01EE-9A88-4577-865C-69AE04FB0FE1}" type="slidenum">
              <a:rPr lang="en-US" smtClean="0">
                <a:latin typeface="Arial" charset="0"/>
              </a:rPr>
              <a:pPr/>
              <a:t>412</a:t>
            </a:fld>
            <a:endParaRPr lang="en-US" smtClean="0">
              <a:latin typeface="Arial" charset="0"/>
            </a:endParaRPr>
          </a:p>
        </p:txBody>
      </p:sp>
      <p:sp>
        <p:nvSpPr>
          <p:cNvPr id="126980" name="Rectangle 2"/>
          <p:cNvSpPr>
            <a:spLocks noGrp="1" noChangeArrowheads="1"/>
          </p:cNvSpPr>
          <p:nvPr>
            <p:ph type="title"/>
          </p:nvPr>
        </p:nvSpPr>
        <p:spPr/>
        <p:txBody>
          <a:bodyPr/>
          <a:lstStyle/>
          <a:p>
            <a:pPr eaLnBrk="1" hangingPunct="1"/>
            <a:r>
              <a:rPr lang="en-US" smtClean="0"/>
              <a:t>Stepwise Regression in Minitab</a:t>
            </a:r>
          </a:p>
        </p:txBody>
      </p:sp>
      <p:sp>
        <p:nvSpPr>
          <p:cNvPr id="126981" name="Rectangle 3"/>
          <p:cNvSpPr>
            <a:spLocks noGrp="1" noChangeArrowheads="1"/>
          </p:cNvSpPr>
          <p:nvPr>
            <p:ph type="body" idx="1"/>
          </p:nvPr>
        </p:nvSpPr>
        <p:spPr>
          <a:xfrm>
            <a:off x="0" y="1676400"/>
            <a:ext cx="4419600" cy="4525963"/>
          </a:xfrm>
        </p:spPr>
        <p:txBody>
          <a:bodyPr/>
          <a:lstStyle/>
          <a:p>
            <a:pPr eaLnBrk="1" hangingPunct="1">
              <a:spcBef>
                <a:spcPts val="600"/>
              </a:spcBef>
              <a:spcAft>
                <a:spcPts val="600"/>
              </a:spcAft>
            </a:pPr>
            <a:r>
              <a:rPr lang="en-US" sz="2400" smtClean="0"/>
              <a:t>Example: 3 factors (A,B,C)</a:t>
            </a:r>
          </a:p>
          <a:p>
            <a:pPr eaLnBrk="1" hangingPunct="1">
              <a:spcBef>
                <a:spcPts val="600"/>
              </a:spcBef>
              <a:spcAft>
                <a:spcPts val="600"/>
              </a:spcAft>
            </a:pPr>
            <a:r>
              <a:rPr lang="en-US" sz="2400" smtClean="0"/>
              <a:t>Determine the combination of factors/interactions to include in regression model</a:t>
            </a:r>
          </a:p>
          <a:p>
            <a:pPr eaLnBrk="1" hangingPunct="1">
              <a:spcBef>
                <a:spcPts val="600"/>
              </a:spcBef>
              <a:spcAft>
                <a:spcPts val="600"/>
              </a:spcAft>
            </a:pPr>
            <a:r>
              <a:rPr lang="en-US" sz="2400" smtClean="0"/>
              <a:t>Make worksheet with columns for all main effects and interactions</a:t>
            </a:r>
          </a:p>
        </p:txBody>
      </p:sp>
      <p:pic>
        <p:nvPicPr>
          <p:cNvPr id="126982" name="Picture 7"/>
          <p:cNvPicPr>
            <a:picLocks noChangeAspect="1" noChangeArrowheads="1"/>
          </p:cNvPicPr>
          <p:nvPr/>
        </p:nvPicPr>
        <p:blipFill>
          <a:blip r:embed="rId2" cstate="print"/>
          <a:srcRect/>
          <a:stretch>
            <a:fillRect/>
          </a:stretch>
        </p:blipFill>
        <p:spPr bwMode="auto">
          <a:xfrm>
            <a:off x="4233863" y="1371600"/>
            <a:ext cx="4910137"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2" t="18269" r="55648" b="23077"/>
          <a:stretch/>
        </p:blipFill>
        <p:spPr>
          <a:xfrm>
            <a:off x="3483429" y="2407604"/>
            <a:ext cx="5181600" cy="3718559"/>
          </a:xfrm>
          <a:prstGeom prst="rect">
            <a:avLst/>
          </a:prstGeom>
        </p:spPr>
      </p:pic>
      <p:sp>
        <p:nvSpPr>
          <p:cNvPr id="128003"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8004" name="Slide Number Placeholder 5"/>
          <p:cNvSpPr>
            <a:spLocks noGrp="1"/>
          </p:cNvSpPr>
          <p:nvPr>
            <p:ph type="sldNum" sz="quarter" idx="12"/>
          </p:nvPr>
        </p:nvSpPr>
        <p:spPr>
          <a:noFill/>
        </p:spPr>
        <p:txBody>
          <a:bodyPr/>
          <a:lstStyle/>
          <a:p>
            <a:fld id="{88949079-1517-4FBA-98A7-E13F3037D820}" type="slidenum">
              <a:rPr lang="en-US" smtClean="0">
                <a:latin typeface="Arial" charset="0"/>
              </a:rPr>
              <a:pPr/>
              <a:t>413</a:t>
            </a:fld>
            <a:endParaRPr lang="en-US" smtClean="0">
              <a:latin typeface="Arial" charset="0"/>
            </a:endParaRPr>
          </a:p>
        </p:txBody>
      </p:sp>
      <p:sp>
        <p:nvSpPr>
          <p:cNvPr id="128005" name="Rectangle 2"/>
          <p:cNvSpPr>
            <a:spLocks noGrp="1" noChangeArrowheads="1"/>
          </p:cNvSpPr>
          <p:nvPr>
            <p:ph type="title"/>
          </p:nvPr>
        </p:nvSpPr>
        <p:spPr/>
        <p:txBody>
          <a:bodyPr/>
          <a:lstStyle/>
          <a:p>
            <a:pPr eaLnBrk="1" hangingPunct="1"/>
            <a:r>
              <a:rPr lang="en-US" smtClean="0"/>
              <a:t>Stepwise Regression in Minitab</a:t>
            </a:r>
          </a:p>
        </p:txBody>
      </p:sp>
      <p:sp>
        <p:nvSpPr>
          <p:cNvPr id="128006" name="Rectangle 3"/>
          <p:cNvSpPr>
            <a:spLocks noGrp="1" noChangeArrowheads="1"/>
          </p:cNvSpPr>
          <p:nvPr>
            <p:ph type="body" idx="1"/>
          </p:nvPr>
        </p:nvSpPr>
        <p:spPr>
          <a:xfrm>
            <a:off x="457200" y="1371600"/>
            <a:ext cx="8229600" cy="4525963"/>
          </a:xfrm>
        </p:spPr>
        <p:txBody>
          <a:bodyPr/>
          <a:lstStyle/>
          <a:p>
            <a:pPr eaLnBrk="1" hangingPunct="1">
              <a:buFont typeface="Wingdings" pitchFamily="2" charset="2"/>
              <a:buChar char="Ø"/>
            </a:pPr>
            <a:r>
              <a:rPr lang="en-US" sz="2800" dirty="0" smtClean="0"/>
              <a:t>Stat </a:t>
            </a:r>
          </a:p>
          <a:p>
            <a:pPr lvl="1" eaLnBrk="1" hangingPunct="1">
              <a:buFont typeface="Wingdings" pitchFamily="2" charset="2"/>
              <a:buChar char="Ø"/>
            </a:pPr>
            <a:r>
              <a:rPr lang="en-US" dirty="0" smtClean="0"/>
              <a:t>Regression </a:t>
            </a:r>
          </a:p>
          <a:p>
            <a:pPr lvl="2" eaLnBrk="1" hangingPunct="1">
              <a:buFont typeface="Wingdings" pitchFamily="2" charset="2"/>
              <a:buChar char="Ø"/>
            </a:pPr>
            <a:r>
              <a:rPr lang="en-US" sz="2800" dirty="0" smtClean="0"/>
              <a:t>Regression</a:t>
            </a:r>
          </a:p>
        </p:txBody>
      </p:sp>
      <p:sp>
        <p:nvSpPr>
          <p:cNvPr id="8" name="Oval 7"/>
          <p:cNvSpPr/>
          <p:nvPr/>
        </p:nvSpPr>
        <p:spPr>
          <a:xfrm>
            <a:off x="4876800" y="2743200"/>
            <a:ext cx="9144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4857206" y="3339737"/>
            <a:ext cx="6858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7894319" y="4953000"/>
            <a:ext cx="770709"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884" t="11681" r="31005" b="15892"/>
          <a:stretch/>
        </p:blipFill>
        <p:spPr>
          <a:xfrm>
            <a:off x="3827415" y="1232262"/>
            <a:ext cx="4906368" cy="5244737"/>
          </a:xfrm>
          <a:prstGeom prst="rect">
            <a:avLst/>
          </a:prstGeom>
        </p:spPr>
      </p:pic>
      <p:sp>
        <p:nvSpPr>
          <p:cNvPr id="128003"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8004" name="Slide Number Placeholder 5"/>
          <p:cNvSpPr>
            <a:spLocks noGrp="1"/>
          </p:cNvSpPr>
          <p:nvPr>
            <p:ph type="sldNum" sz="quarter" idx="12"/>
          </p:nvPr>
        </p:nvSpPr>
        <p:spPr>
          <a:noFill/>
        </p:spPr>
        <p:txBody>
          <a:bodyPr/>
          <a:lstStyle/>
          <a:p>
            <a:fld id="{88949079-1517-4FBA-98A7-E13F3037D820}" type="slidenum">
              <a:rPr lang="en-US" smtClean="0">
                <a:latin typeface="Arial" charset="0"/>
              </a:rPr>
              <a:pPr/>
              <a:t>414</a:t>
            </a:fld>
            <a:endParaRPr lang="en-US" smtClean="0">
              <a:latin typeface="Arial" charset="0"/>
            </a:endParaRPr>
          </a:p>
        </p:txBody>
      </p:sp>
      <p:sp>
        <p:nvSpPr>
          <p:cNvPr id="128005" name="Rectangle 2"/>
          <p:cNvSpPr>
            <a:spLocks noGrp="1" noChangeArrowheads="1"/>
          </p:cNvSpPr>
          <p:nvPr>
            <p:ph type="title"/>
          </p:nvPr>
        </p:nvSpPr>
        <p:spPr/>
        <p:txBody>
          <a:bodyPr/>
          <a:lstStyle/>
          <a:p>
            <a:pPr eaLnBrk="1" hangingPunct="1"/>
            <a:r>
              <a:rPr lang="en-US" smtClean="0"/>
              <a:t>Stepwise Regression in Minitab</a:t>
            </a:r>
          </a:p>
        </p:txBody>
      </p:sp>
      <p:sp>
        <p:nvSpPr>
          <p:cNvPr id="128006" name="Rectangle 3"/>
          <p:cNvSpPr>
            <a:spLocks noGrp="1" noChangeArrowheads="1"/>
          </p:cNvSpPr>
          <p:nvPr>
            <p:ph type="body" idx="1"/>
          </p:nvPr>
        </p:nvSpPr>
        <p:spPr>
          <a:xfrm>
            <a:off x="457200" y="1371600"/>
            <a:ext cx="3344091" cy="4525963"/>
          </a:xfrm>
        </p:spPr>
        <p:txBody>
          <a:bodyPr/>
          <a:lstStyle/>
          <a:p>
            <a:pPr eaLnBrk="1" hangingPunct="1">
              <a:buFont typeface="Wingdings" pitchFamily="2" charset="2"/>
              <a:buChar char="Ø"/>
            </a:pPr>
            <a:r>
              <a:rPr lang="en-US" sz="2800" dirty="0" smtClean="0"/>
              <a:t>This can do:</a:t>
            </a:r>
          </a:p>
          <a:p>
            <a:pPr lvl="1" eaLnBrk="1" hangingPunct="1">
              <a:buFont typeface="Wingdings" pitchFamily="2" charset="2"/>
              <a:buChar char="Ø"/>
            </a:pPr>
            <a:r>
              <a:rPr lang="en-US" sz="2400" dirty="0" smtClean="0"/>
              <a:t>Stepwise</a:t>
            </a:r>
          </a:p>
          <a:p>
            <a:pPr lvl="1" eaLnBrk="1" hangingPunct="1">
              <a:buFont typeface="Wingdings" pitchFamily="2" charset="2"/>
              <a:buChar char="Ø"/>
            </a:pPr>
            <a:r>
              <a:rPr lang="en-US" sz="2400" dirty="0" smtClean="0"/>
              <a:t>Forward Selection</a:t>
            </a:r>
          </a:p>
          <a:p>
            <a:pPr lvl="1" eaLnBrk="1" hangingPunct="1">
              <a:buFont typeface="Wingdings" pitchFamily="2" charset="2"/>
              <a:buChar char="Ø"/>
            </a:pPr>
            <a:r>
              <a:rPr lang="en-US" sz="2400" dirty="0" smtClean="0"/>
              <a:t>Backward Elimination</a:t>
            </a:r>
          </a:p>
          <a:p>
            <a:pPr lvl="1" eaLnBrk="1" hangingPunct="1">
              <a:buFont typeface="Wingdings" pitchFamily="2" charset="2"/>
              <a:buChar char="Ø"/>
            </a:pPr>
            <a:endParaRPr lang="en-US" sz="2400" dirty="0"/>
          </a:p>
          <a:p>
            <a:pPr eaLnBrk="1" hangingPunct="1">
              <a:buFont typeface="Wingdings" pitchFamily="2" charset="2"/>
              <a:buChar char="Ø"/>
            </a:pPr>
            <a:r>
              <a:rPr lang="en-US" sz="2800" dirty="0" smtClean="0"/>
              <a:t>Default alpha values = 0.15</a:t>
            </a:r>
          </a:p>
        </p:txBody>
      </p:sp>
      <p:sp>
        <p:nvSpPr>
          <p:cNvPr id="8" name="Oval 7"/>
          <p:cNvSpPr/>
          <p:nvPr/>
        </p:nvSpPr>
        <p:spPr>
          <a:xfrm>
            <a:off x="3986348" y="1321526"/>
            <a:ext cx="2338251" cy="65967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3801291" y="4233366"/>
            <a:ext cx="2523308" cy="79583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801291" y="5357316"/>
            <a:ext cx="2523308" cy="67491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3820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055" name="Slide Number Placeholder 5"/>
          <p:cNvSpPr>
            <a:spLocks noGrp="1"/>
          </p:cNvSpPr>
          <p:nvPr>
            <p:ph type="sldNum" sz="quarter" idx="12"/>
          </p:nvPr>
        </p:nvSpPr>
        <p:spPr>
          <a:noFill/>
        </p:spPr>
        <p:txBody>
          <a:bodyPr/>
          <a:lstStyle/>
          <a:p>
            <a:fld id="{A6095A70-8DEE-40BB-BB96-0B186BAB2275}" type="slidenum">
              <a:rPr lang="en-US" smtClean="0">
                <a:latin typeface="Arial" charset="0"/>
              </a:rPr>
              <a:pPr/>
              <a:t>307</a:t>
            </a:fld>
            <a:endParaRPr lang="en-US" smtClean="0">
              <a:latin typeface="Arial" charset="0"/>
            </a:endParaRPr>
          </a:p>
        </p:txBody>
      </p:sp>
      <p:sp>
        <p:nvSpPr>
          <p:cNvPr id="2056" name="Rectangle 2"/>
          <p:cNvSpPr>
            <a:spLocks noGrp="1" noChangeArrowheads="1"/>
          </p:cNvSpPr>
          <p:nvPr>
            <p:ph type="title"/>
          </p:nvPr>
        </p:nvSpPr>
        <p:spPr>
          <a:xfrm>
            <a:off x="304800" y="0"/>
            <a:ext cx="8686800" cy="1143000"/>
          </a:xfrm>
        </p:spPr>
        <p:txBody>
          <a:bodyPr/>
          <a:lstStyle/>
          <a:p>
            <a:pPr eaLnBrk="1" hangingPunct="1"/>
            <a:r>
              <a:rPr lang="en-US" sz="4000" smtClean="0"/>
              <a:t>Randomized Complete Block Design</a:t>
            </a:r>
          </a:p>
        </p:txBody>
      </p:sp>
      <p:sp>
        <p:nvSpPr>
          <p:cNvPr id="2057" name="Rectangle 3"/>
          <p:cNvSpPr>
            <a:spLocks noGrp="1" noChangeArrowheads="1"/>
          </p:cNvSpPr>
          <p:nvPr>
            <p:ph type="body" idx="1"/>
          </p:nvPr>
        </p:nvSpPr>
        <p:spPr>
          <a:xfrm>
            <a:off x="457200" y="1219200"/>
            <a:ext cx="8229600" cy="4525963"/>
          </a:xfrm>
        </p:spPr>
        <p:txBody>
          <a:bodyPr/>
          <a:lstStyle/>
          <a:p>
            <a:pPr eaLnBrk="1" hangingPunct="1"/>
            <a:r>
              <a:rPr lang="en-US" sz="2800" smtClean="0"/>
              <a:t>Total variability can be partitioned into its components </a:t>
            </a:r>
          </a:p>
        </p:txBody>
      </p:sp>
      <p:sp>
        <p:nvSpPr>
          <p:cNvPr id="11" name="TextBox 10"/>
          <p:cNvSpPr txBox="1"/>
          <p:nvPr/>
        </p:nvSpPr>
        <p:spPr>
          <a:xfrm>
            <a:off x="1295400" y="2286000"/>
            <a:ext cx="6172200" cy="738188"/>
          </a:xfrm>
          <a:prstGeom prst="rect">
            <a:avLst/>
          </a:prstGeom>
          <a:solidFill>
            <a:schemeClr val="accent5"/>
          </a:solidFill>
        </p:spPr>
        <p:txBody>
          <a:bodyPr>
            <a:spAutoFit/>
          </a:bodyPr>
          <a:lstStyle/>
          <a:p>
            <a:pPr algn="ctr">
              <a:lnSpc>
                <a:spcPct val="150000"/>
              </a:lnSpc>
              <a:spcBef>
                <a:spcPts val="0"/>
              </a:spcBef>
              <a:spcAft>
                <a:spcPts val="0"/>
              </a:spcAft>
              <a:defRPr/>
            </a:pPr>
            <a:r>
              <a:rPr lang="en-US" sz="2800" dirty="0" err="1">
                <a:latin typeface="Arial" pitchFamily="34" charset="0"/>
              </a:rPr>
              <a:t>SS</a:t>
            </a:r>
            <a:r>
              <a:rPr lang="en-US" sz="2800" baseline="-25000" dirty="0" err="1">
                <a:latin typeface="Arial" pitchFamily="34" charset="0"/>
              </a:rPr>
              <a:t>Total</a:t>
            </a:r>
            <a:r>
              <a:rPr lang="en-US" sz="2800" dirty="0">
                <a:latin typeface="Arial" pitchFamily="34" charset="0"/>
              </a:rPr>
              <a:t> = </a:t>
            </a:r>
            <a:r>
              <a:rPr lang="en-US" sz="2800" dirty="0" err="1">
                <a:latin typeface="Arial" pitchFamily="34" charset="0"/>
              </a:rPr>
              <a:t>SS</a:t>
            </a:r>
            <a:r>
              <a:rPr lang="en-US" sz="2800" baseline="-25000" dirty="0" err="1">
                <a:latin typeface="Arial" pitchFamily="34" charset="0"/>
              </a:rPr>
              <a:t>Factor</a:t>
            </a:r>
            <a:r>
              <a:rPr lang="en-US" sz="2800" dirty="0">
                <a:latin typeface="Arial" pitchFamily="34" charset="0"/>
              </a:rPr>
              <a:t> + </a:t>
            </a:r>
            <a:r>
              <a:rPr lang="en-US" sz="2800" dirty="0" err="1">
                <a:latin typeface="Arial" pitchFamily="34" charset="0"/>
              </a:rPr>
              <a:t>SS</a:t>
            </a:r>
            <a:r>
              <a:rPr lang="en-US" sz="2800" baseline="-25000" dirty="0" err="1">
                <a:latin typeface="Arial" pitchFamily="34" charset="0"/>
              </a:rPr>
              <a:t>block</a:t>
            </a:r>
            <a:r>
              <a:rPr lang="en-US" sz="2800" dirty="0">
                <a:latin typeface="Arial" pitchFamily="34" charset="0"/>
              </a:rPr>
              <a:t> + </a:t>
            </a:r>
            <a:r>
              <a:rPr lang="en-US" sz="2800" dirty="0" err="1">
                <a:latin typeface="Arial" pitchFamily="34" charset="0"/>
              </a:rPr>
              <a:t>SS</a:t>
            </a:r>
            <a:r>
              <a:rPr lang="en-US" sz="2800" baseline="-25000" dirty="0" err="1">
                <a:latin typeface="Arial" pitchFamily="34" charset="0"/>
              </a:rPr>
              <a:t>Error</a:t>
            </a:r>
            <a:endParaRPr lang="en-US" sz="2800" baseline="-25000" dirty="0">
              <a:latin typeface="Arial" pitchFamily="34" charset="0"/>
            </a:endParaRPr>
          </a:p>
        </p:txBody>
      </p:sp>
      <p:sp>
        <p:nvSpPr>
          <p:cNvPr id="12" name="Rectangle 11"/>
          <p:cNvSpPr/>
          <p:nvPr/>
        </p:nvSpPr>
        <p:spPr>
          <a:xfrm>
            <a:off x="4800600" y="3352800"/>
            <a:ext cx="3581400" cy="12954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306388" y="3352800"/>
            <a:ext cx="3581400" cy="12954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050" name="Object 12"/>
          <p:cNvGraphicFramePr>
            <a:graphicFrameLocks noChangeAspect="1"/>
          </p:cNvGraphicFramePr>
          <p:nvPr/>
        </p:nvGraphicFramePr>
        <p:xfrm>
          <a:off x="228600" y="3429000"/>
          <a:ext cx="3454400" cy="1066800"/>
        </p:xfrm>
        <a:graphic>
          <a:graphicData uri="http://schemas.openxmlformats.org/presentationml/2006/ole">
            <mc:AlternateContent xmlns:mc="http://schemas.openxmlformats.org/markup-compatibility/2006">
              <mc:Choice xmlns:v="urn:schemas-microsoft-com:vml" Requires="v">
                <p:oleObj spid="_x0000_s2498" name="Equation" r:id="rId3" imgW="1562100" imgH="482600" progId="Equation.3">
                  <p:embed/>
                </p:oleObj>
              </mc:Choice>
              <mc:Fallback>
                <p:oleObj name="Equation" r:id="rId3" imgW="1562100" imgH="4826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34544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13"/>
          <p:cNvGraphicFramePr>
            <a:graphicFrameLocks noChangeAspect="1"/>
          </p:cNvGraphicFramePr>
          <p:nvPr/>
        </p:nvGraphicFramePr>
        <p:xfrm>
          <a:off x="4924425" y="3429000"/>
          <a:ext cx="3228975" cy="1066800"/>
        </p:xfrm>
        <a:graphic>
          <a:graphicData uri="http://schemas.openxmlformats.org/presentationml/2006/ole">
            <mc:AlternateContent xmlns:mc="http://schemas.openxmlformats.org/markup-compatibility/2006">
              <mc:Choice xmlns:v="urn:schemas-microsoft-com:vml" Requires="v">
                <p:oleObj spid="_x0000_s2499" name="Equation" r:id="rId5" imgW="1459866" imgH="482391" progId="Equation.3">
                  <p:embed/>
                </p:oleObj>
              </mc:Choice>
              <mc:Fallback>
                <p:oleObj name="Equation" r:id="rId5" imgW="1459866" imgH="482391"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425" y="3429000"/>
                        <a:ext cx="32289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4114800" y="5410200"/>
            <a:ext cx="4876800" cy="6858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052" name="Object 14"/>
          <p:cNvGraphicFramePr>
            <a:graphicFrameLocks noChangeAspect="1"/>
          </p:cNvGraphicFramePr>
          <p:nvPr/>
        </p:nvGraphicFramePr>
        <p:xfrm>
          <a:off x="4375150" y="5537200"/>
          <a:ext cx="4464050" cy="506413"/>
        </p:xfrm>
        <a:graphic>
          <a:graphicData uri="http://schemas.openxmlformats.org/presentationml/2006/ole">
            <mc:AlternateContent xmlns:mc="http://schemas.openxmlformats.org/markup-compatibility/2006">
              <mc:Choice xmlns:v="urn:schemas-microsoft-com:vml" Requires="v">
                <p:oleObj spid="_x0000_s2500" name="Equation" r:id="rId7" imgW="2019300" imgH="228600" progId="Equation.3">
                  <p:embed/>
                </p:oleObj>
              </mc:Choice>
              <mc:Fallback>
                <p:oleObj name="Equation" r:id="rId7" imgW="2019300" imgH="2286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5150" y="5537200"/>
                        <a:ext cx="4464050"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304800" y="4953000"/>
            <a:ext cx="3581400" cy="12954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053" name="Object 5"/>
          <p:cNvGraphicFramePr>
            <a:graphicFrameLocks noChangeAspect="1"/>
          </p:cNvGraphicFramePr>
          <p:nvPr/>
        </p:nvGraphicFramePr>
        <p:xfrm>
          <a:off x="471488" y="5002213"/>
          <a:ext cx="3143250" cy="1122362"/>
        </p:xfrm>
        <a:graphic>
          <a:graphicData uri="http://schemas.openxmlformats.org/presentationml/2006/ole">
            <mc:AlternateContent xmlns:mc="http://schemas.openxmlformats.org/markup-compatibility/2006">
              <mc:Choice xmlns:v="urn:schemas-microsoft-com:vml" Requires="v">
                <p:oleObj spid="_x0000_s2501" name="Equation" r:id="rId9" imgW="1422400" imgH="508000" progId="Equation.3">
                  <p:embed/>
                </p:oleObj>
              </mc:Choice>
              <mc:Fallback>
                <p:oleObj name="Equation" r:id="rId9" imgW="1422400" imgH="508000"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488" y="5002213"/>
                        <a:ext cx="3143250" cy="1122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9028" name="Slide Number Placeholder 5"/>
          <p:cNvSpPr>
            <a:spLocks noGrp="1"/>
          </p:cNvSpPr>
          <p:nvPr>
            <p:ph type="sldNum" sz="quarter" idx="12"/>
          </p:nvPr>
        </p:nvSpPr>
        <p:spPr>
          <a:noFill/>
        </p:spPr>
        <p:txBody>
          <a:bodyPr/>
          <a:lstStyle/>
          <a:p>
            <a:fld id="{1B3FF159-0DB9-4E4F-9177-5097B01F9353}" type="slidenum">
              <a:rPr lang="en-US" smtClean="0">
                <a:latin typeface="Arial" charset="0"/>
              </a:rPr>
              <a:pPr/>
              <a:t>415</a:t>
            </a:fld>
            <a:endParaRPr lang="en-US" smtClean="0">
              <a:latin typeface="Arial" charset="0"/>
            </a:endParaRPr>
          </a:p>
        </p:txBody>
      </p:sp>
      <p:sp>
        <p:nvSpPr>
          <p:cNvPr id="129029" name="Rectangle 2"/>
          <p:cNvSpPr>
            <a:spLocks noGrp="1" noChangeArrowheads="1"/>
          </p:cNvSpPr>
          <p:nvPr>
            <p:ph type="title"/>
          </p:nvPr>
        </p:nvSpPr>
        <p:spPr>
          <a:xfrm>
            <a:off x="457200" y="-152400"/>
            <a:ext cx="8229600" cy="1143000"/>
          </a:xfrm>
        </p:spPr>
        <p:txBody>
          <a:bodyPr/>
          <a:lstStyle/>
          <a:p>
            <a:pPr eaLnBrk="1" hangingPunct="1"/>
            <a:r>
              <a:rPr lang="en-US" smtClean="0"/>
              <a:t>Stepwise Regression in Minitab</a:t>
            </a:r>
          </a:p>
        </p:txBody>
      </p:sp>
      <p:sp>
        <p:nvSpPr>
          <p:cNvPr id="2" name="Rectangle 1"/>
          <p:cNvSpPr/>
          <p:nvPr/>
        </p:nvSpPr>
        <p:spPr>
          <a:xfrm>
            <a:off x="76200" y="1524000"/>
            <a:ext cx="9677400" cy="4093428"/>
          </a:xfrm>
          <a:prstGeom prst="rect">
            <a:avLst/>
          </a:prstGeom>
        </p:spPr>
        <p:txBody>
          <a:bodyPr wrap="square">
            <a:spAutoFit/>
          </a:bodyPr>
          <a:lstStyle/>
          <a:p>
            <a:r>
              <a:rPr lang="en-US" sz="1300" b="1" dirty="0">
                <a:latin typeface="Courier New" panose="02070309020205020404" pitchFamily="49" charset="0"/>
                <a:cs typeface="Courier New" panose="02070309020205020404" pitchFamily="49" charset="0"/>
              </a:rPr>
              <a:t>Regression Analysis: </a:t>
            </a:r>
            <a:r>
              <a:rPr lang="en-US" sz="1300" b="1" dirty="0" err="1">
                <a:latin typeface="Courier New" panose="02070309020205020404" pitchFamily="49" charset="0"/>
                <a:cs typeface="Courier New" panose="02070309020205020404" pitchFamily="49" charset="0"/>
              </a:rPr>
              <a:t>resp</a:t>
            </a:r>
            <a:r>
              <a:rPr lang="en-US" sz="1300" b="1" dirty="0">
                <a:latin typeface="Courier New" panose="02070309020205020404" pitchFamily="49" charset="0"/>
                <a:cs typeface="Courier New" panose="02070309020205020404" pitchFamily="49" charset="0"/>
              </a:rPr>
              <a:t> versus A, B, C, AB, AC, BC, ABC </a:t>
            </a:r>
          </a:p>
          <a:p>
            <a:endParaRPr lang="en-US" sz="1300" b="1" dirty="0">
              <a:latin typeface="Courier New" panose="02070309020205020404" pitchFamily="49" charset="0"/>
              <a:cs typeface="Courier New" panose="02070309020205020404" pitchFamily="49" charset="0"/>
            </a:endParaRPr>
          </a:p>
          <a:p>
            <a:r>
              <a:rPr lang="en-US" sz="1300" dirty="0">
                <a:latin typeface="Courier New" panose="02070309020205020404" pitchFamily="49" charset="0"/>
                <a:cs typeface="Courier New" panose="02070309020205020404" pitchFamily="49" charset="0"/>
              </a:rPr>
              <a:t>Stepwise Selection of Terms</a:t>
            </a:r>
          </a:p>
          <a:p>
            <a:endParaRPr lang="en-US" sz="1300" dirty="0">
              <a:latin typeface="Courier New" panose="02070309020205020404" pitchFamily="49" charset="0"/>
              <a:cs typeface="Courier New" panose="02070309020205020404" pitchFamily="49" charset="0"/>
            </a:endParaRPr>
          </a:p>
          <a:p>
            <a:r>
              <a:rPr lang="en-US" sz="1300" dirty="0">
                <a:latin typeface="Courier New" panose="02070309020205020404" pitchFamily="49" charset="0"/>
                <a:cs typeface="Courier New" panose="02070309020205020404" pitchFamily="49" charset="0"/>
              </a:rPr>
              <a:t>Candidate terms: A, B, C, AB, AC, BC, ABC</a:t>
            </a:r>
          </a:p>
          <a:p>
            <a:endParaRPr lang="en-US" sz="1300" dirty="0">
              <a:latin typeface="Courier New" panose="02070309020205020404" pitchFamily="49" charset="0"/>
              <a:cs typeface="Courier New" panose="02070309020205020404" pitchFamily="49" charset="0"/>
            </a:endParaRPr>
          </a:p>
          <a:p>
            <a:r>
              <a:rPr lang="en-US" sz="1300" dirty="0">
                <a:latin typeface="Courier New" panose="02070309020205020404" pitchFamily="49" charset="0"/>
                <a:cs typeface="Courier New" panose="02070309020205020404" pitchFamily="49" charset="0"/>
              </a:rPr>
              <a:t>             -----Step 1----    -----Step 2-----    -----Step 3-----    ------Step 4-----</a:t>
            </a:r>
          </a:p>
          <a:p>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Coef</a:t>
            </a:r>
            <a:r>
              <a:rPr lang="en-US" sz="1300" dirty="0">
                <a:latin typeface="Courier New" panose="02070309020205020404" pitchFamily="49" charset="0"/>
                <a:cs typeface="Courier New" panose="02070309020205020404" pitchFamily="49" charset="0"/>
              </a:rPr>
              <a:t>        P       </a:t>
            </a:r>
            <a:r>
              <a:rPr lang="en-US" sz="1300" dirty="0" err="1">
                <a:latin typeface="Courier New" panose="02070309020205020404" pitchFamily="49" charset="0"/>
                <a:cs typeface="Courier New" panose="02070309020205020404" pitchFamily="49" charset="0"/>
              </a:rPr>
              <a:t>Coef</a:t>
            </a:r>
            <a:r>
              <a:rPr lang="en-US" sz="1300" dirty="0">
                <a:latin typeface="Courier New" panose="02070309020205020404" pitchFamily="49" charset="0"/>
                <a:cs typeface="Courier New" panose="02070309020205020404" pitchFamily="49" charset="0"/>
              </a:rPr>
              <a:t>        P       </a:t>
            </a:r>
            <a:r>
              <a:rPr lang="en-US" sz="1300" dirty="0" err="1">
                <a:latin typeface="Courier New" panose="02070309020205020404" pitchFamily="49" charset="0"/>
                <a:cs typeface="Courier New" panose="02070309020205020404" pitchFamily="49" charset="0"/>
              </a:rPr>
              <a:t>Coef</a:t>
            </a:r>
            <a:r>
              <a:rPr lang="en-US" sz="1300" dirty="0">
                <a:latin typeface="Courier New" panose="02070309020205020404" pitchFamily="49" charset="0"/>
                <a:cs typeface="Courier New" panose="02070309020205020404" pitchFamily="49" charset="0"/>
              </a:rPr>
              <a:t>        P        </a:t>
            </a:r>
            <a:r>
              <a:rPr lang="en-US" sz="1300" dirty="0" err="1">
                <a:latin typeface="Courier New" panose="02070309020205020404" pitchFamily="49" charset="0"/>
                <a:cs typeface="Courier New" panose="02070309020205020404" pitchFamily="49" charset="0"/>
              </a:rPr>
              <a:t>Coef</a:t>
            </a:r>
            <a:r>
              <a:rPr lang="en-US" sz="1300" dirty="0">
                <a:latin typeface="Courier New" panose="02070309020205020404" pitchFamily="49" charset="0"/>
                <a:cs typeface="Courier New" panose="02070309020205020404" pitchFamily="49" charset="0"/>
              </a:rPr>
              <a:t>        P</a:t>
            </a:r>
          </a:p>
          <a:p>
            <a:r>
              <a:rPr lang="en-US" sz="1300" dirty="0">
                <a:latin typeface="Courier New" panose="02070309020205020404" pitchFamily="49" charset="0"/>
                <a:cs typeface="Courier New" panose="02070309020205020404" pitchFamily="49" charset="0"/>
              </a:rPr>
              <a:t>Constant      11.11                3.87              -12.43                -81.5</a:t>
            </a:r>
          </a:p>
          <a:p>
            <a:r>
              <a:rPr lang="en-US" sz="1300" dirty="0">
                <a:latin typeface="Courier New" panose="02070309020205020404" pitchFamily="49" charset="0"/>
                <a:cs typeface="Courier New" panose="02070309020205020404" pitchFamily="49" charset="0"/>
              </a:rPr>
              <a:t>BC           0.2343    0.000     0.2214    0.000     0.1922    0.000      0.1922    0.000</a:t>
            </a:r>
          </a:p>
          <a:p>
            <a:r>
              <a:rPr lang="en-US" sz="1300" dirty="0">
                <a:latin typeface="Courier New" panose="02070309020205020404" pitchFamily="49" charset="0"/>
                <a:cs typeface="Courier New" panose="02070309020205020404" pitchFamily="49" charset="0"/>
              </a:rPr>
              <a:t>AC                              0.00419    0.002    0.00342    0.006    -0.02889    0.002</a:t>
            </a:r>
          </a:p>
          <a:p>
            <a:r>
              <a:rPr lang="en-US" sz="1300" dirty="0">
                <a:latin typeface="Courier New" panose="02070309020205020404" pitchFamily="49" charset="0"/>
                <a:cs typeface="Courier New" panose="02070309020205020404" pitchFamily="49" charset="0"/>
              </a:rPr>
              <a:t>C                                                    0.1535    0.020       0.638    0.000</a:t>
            </a:r>
          </a:p>
          <a:p>
            <a:r>
              <a:rPr lang="en-US" sz="1300" dirty="0">
                <a:latin typeface="Courier New" panose="02070309020205020404" pitchFamily="49" charset="0"/>
                <a:cs typeface="Courier New" panose="02070309020205020404" pitchFamily="49" charset="0"/>
              </a:rPr>
              <a:t>A                                                                           4.61    0.001</a:t>
            </a:r>
          </a:p>
          <a:p>
            <a:r>
              <a:rPr lang="en-US" sz="1300" dirty="0">
                <a:latin typeface="Courier New" panose="02070309020205020404" pitchFamily="49" charset="0"/>
                <a:cs typeface="Courier New" panose="02070309020205020404" pitchFamily="49" charset="0"/>
              </a:rPr>
              <a:t>AB</a:t>
            </a:r>
          </a:p>
          <a:p>
            <a:endParaRPr lang="en-US" sz="1300" dirty="0">
              <a:latin typeface="Courier New" panose="02070309020205020404" pitchFamily="49" charset="0"/>
              <a:cs typeface="Courier New" panose="02070309020205020404" pitchFamily="49" charset="0"/>
            </a:endParaRPr>
          </a:p>
          <a:p>
            <a:r>
              <a:rPr lang="en-US" sz="1300" dirty="0">
                <a:latin typeface="Courier New" panose="02070309020205020404" pitchFamily="49" charset="0"/>
                <a:cs typeface="Courier New" panose="02070309020205020404" pitchFamily="49" charset="0"/>
              </a:rPr>
              <a:t>S                    5.33431             4.34493             3.87665              2.88443</a:t>
            </a:r>
          </a:p>
          <a:p>
            <a:r>
              <a:rPr lang="en-US" sz="1300" dirty="0">
                <a:latin typeface="Courier New" panose="02070309020205020404" pitchFamily="49" charset="0"/>
                <a:cs typeface="Courier New" panose="02070309020205020404" pitchFamily="49" charset="0"/>
              </a:rPr>
              <a:t>R-</a:t>
            </a:r>
            <a:r>
              <a:rPr lang="en-US" sz="1300" dirty="0" err="1">
                <a:latin typeface="Courier New" panose="02070309020205020404" pitchFamily="49" charset="0"/>
                <a:cs typeface="Courier New" panose="02070309020205020404" pitchFamily="49" charset="0"/>
              </a:rPr>
              <a:t>sq</a:t>
            </a:r>
            <a:r>
              <a:rPr lang="en-US" sz="1300" dirty="0">
                <a:latin typeface="Courier New" panose="02070309020205020404" pitchFamily="49" charset="0"/>
                <a:cs typeface="Courier New" panose="02070309020205020404" pitchFamily="49" charset="0"/>
              </a:rPr>
              <a:t>                  67.49%              79.41%              84.39%               91.79%</a:t>
            </a:r>
          </a:p>
          <a:p>
            <a:r>
              <a:rPr lang="en-US" sz="1300" dirty="0">
                <a:latin typeface="Courier New" panose="02070309020205020404" pitchFamily="49" charset="0"/>
                <a:cs typeface="Courier New" panose="02070309020205020404" pitchFamily="49" charset="0"/>
              </a:rPr>
              <a:t>R-</a:t>
            </a:r>
            <a:r>
              <a:rPr lang="en-US" sz="1300" dirty="0" err="1">
                <a:latin typeface="Courier New" panose="02070309020205020404" pitchFamily="49" charset="0"/>
                <a:cs typeface="Courier New" panose="02070309020205020404" pitchFamily="49" charset="0"/>
              </a:rPr>
              <a:t>sq</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adj</a:t>
            </a:r>
            <a:r>
              <a:rPr lang="en-US" sz="1300" dirty="0">
                <a:latin typeface="Courier New" panose="02070309020205020404" pitchFamily="49" charset="0"/>
                <a:cs typeface="Courier New" panose="02070309020205020404" pitchFamily="49" charset="0"/>
              </a:rPr>
              <a:t>)             66.01%              77.45%              82.05%               90.06%</a:t>
            </a:r>
          </a:p>
          <a:p>
            <a:r>
              <a:rPr lang="en-US" sz="1300" dirty="0">
                <a:latin typeface="Courier New" panose="02070309020205020404" pitchFamily="49" charset="0"/>
                <a:cs typeface="Courier New" panose="02070309020205020404" pitchFamily="49" charset="0"/>
              </a:rPr>
              <a:t>R-</a:t>
            </a:r>
            <a:r>
              <a:rPr lang="en-US" sz="1300" dirty="0" err="1">
                <a:latin typeface="Courier New" panose="02070309020205020404" pitchFamily="49" charset="0"/>
                <a:cs typeface="Courier New" panose="02070309020205020404" pitchFamily="49" charset="0"/>
              </a:rPr>
              <a:t>sq</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pred</a:t>
            </a:r>
            <a:r>
              <a:rPr lang="en-US" sz="1300" dirty="0">
                <a:latin typeface="Courier New" panose="02070309020205020404" pitchFamily="49" charset="0"/>
                <a:cs typeface="Courier New" panose="02070309020205020404" pitchFamily="49" charset="0"/>
              </a:rPr>
              <a:t>)            62.15%              74.38%              77.36%               86.77%</a:t>
            </a:r>
          </a:p>
          <a:p>
            <a:r>
              <a:rPr lang="en-US" sz="1300" dirty="0">
                <a:latin typeface="Courier New" panose="02070309020205020404" pitchFamily="49" charset="0"/>
                <a:cs typeface="Courier New" panose="02070309020205020404" pitchFamily="49" charset="0"/>
              </a:rPr>
              <a:t>Mallows’ </a:t>
            </a:r>
            <a:r>
              <a:rPr lang="en-US" sz="1300" dirty="0" err="1">
                <a:latin typeface="Courier New" panose="02070309020205020404" pitchFamily="49" charset="0"/>
                <a:cs typeface="Courier New" panose="02070309020205020404" pitchFamily="49" charset="0"/>
              </a:rPr>
              <a:t>Cp</a:t>
            </a:r>
            <a:r>
              <a:rPr lang="en-US" sz="1300" dirty="0">
                <a:latin typeface="Courier New" panose="02070309020205020404" pitchFamily="49" charset="0"/>
                <a:cs typeface="Courier New" panose="02070309020205020404" pitchFamily="49" charset="0"/>
              </a:rPr>
              <a:t>            74.49               41.84               29.37                 9.86</a:t>
            </a:r>
          </a:p>
        </p:txBody>
      </p:sp>
    </p:spTree>
    <p:extLst>
      <p:ext uri="{BB962C8B-B14F-4D97-AF65-F5344CB8AC3E}">
        <p14:creationId xmlns:p14="http://schemas.microsoft.com/office/powerpoint/2010/main" val="23334935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666999"/>
            <a:ext cx="5791200" cy="820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27"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9028" name="Slide Number Placeholder 5"/>
          <p:cNvSpPr>
            <a:spLocks noGrp="1"/>
          </p:cNvSpPr>
          <p:nvPr>
            <p:ph type="sldNum" sz="quarter" idx="12"/>
          </p:nvPr>
        </p:nvSpPr>
        <p:spPr>
          <a:noFill/>
        </p:spPr>
        <p:txBody>
          <a:bodyPr/>
          <a:lstStyle/>
          <a:p>
            <a:fld id="{1B3FF159-0DB9-4E4F-9177-5097B01F9353}" type="slidenum">
              <a:rPr lang="en-US" smtClean="0">
                <a:latin typeface="Arial" charset="0"/>
              </a:rPr>
              <a:pPr/>
              <a:t>416</a:t>
            </a:fld>
            <a:endParaRPr lang="en-US" smtClean="0">
              <a:latin typeface="Arial" charset="0"/>
            </a:endParaRPr>
          </a:p>
        </p:txBody>
      </p:sp>
      <p:sp>
        <p:nvSpPr>
          <p:cNvPr id="129029" name="Rectangle 2"/>
          <p:cNvSpPr>
            <a:spLocks noGrp="1" noChangeArrowheads="1"/>
          </p:cNvSpPr>
          <p:nvPr>
            <p:ph type="title"/>
          </p:nvPr>
        </p:nvSpPr>
        <p:spPr>
          <a:xfrm>
            <a:off x="457200" y="-152400"/>
            <a:ext cx="8229600" cy="1143000"/>
          </a:xfrm>
        </p:spPr>
        <p:txBody>
          <a:bodyPr/>
          <a:lstStyle/>
          <a:p>
            <a:pPr eaLnBrk="1" hangingPunct="1"/>
            <a:r>
              <a:rPr lang="en-US" smtClean="0"/>
              <a:t>Stepwise Regression in Minitab</a:t>
            </a:r>
          </a:p>
        </p:txBody>
      </p:sp>
      <p:sp>
        <p:nvSpPr>
          <p:cNvPr id="2" name="Rectangle 1"/>
          <p:cNvSpPr/>
          <p:nvPr/>
        </p:nvSpPr>
        <p:spPr>
          <a:xfrm>
            <a:off x="304800" y="1752600"/>
            <a:ext cx="9677400" cy="353943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 ------Step 5-----    ------Step 6-----</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Coef</a:t>
            </a:r>
            <a:r>
              <a:rPr lang="en-US" sz="1400" dirty="0">
                <a:latin typeface="Courier New" panose="02070309020205020404" pitchFamily="49" charset="0"/>
                <a:cs typeface="Courier New" panose="02070309020205020404" pitchFamily="49" charset="0"/>
              </a:rPr>
              <a:t>        P        </a:t>
            </a:r>
            <a:r>
              <a:rPr lang="en-US" sz="1400" dirty="0" err="1">
                <a:latin typeface="Courier New" panose="02070309020205020404" pitchFamily="49" charset="0"/>
                <a:cs typeface="Courier New" panose="02070309020205020404" pitchFamily="49" charset="0"/>
              </a:rPr>
              <a:t>Coef</a:t>
            </a:r>
            <a:r>
              <a:rPr lang="en-US" sz="1400" dirty="0">
                <a:latin typeface="Courier New" panose="02070309020205020404" pitchFamily="49" charset="0"/>
                <a:cs typeface="Courier New" panose="02070309020205020404" pitchFamily="49" charset="0"/>
              </a:rPr>
              <a:t>        P</a:t>
            </a:r>
          </a:p>
          <a:p>
            <a:r>
              <a:rPr lang="en-US" sz="1400" dirty="0">
                <a:latin typeface="Courier New" panose="02070309020205020404" pitchFamily="49" charset="0"/>
                <a:cs typeface="Courier New" panose="02070309020205020404" pitchFamily="49" charset="0"/>
              </a:rPr>
              <a:t>Constant        -81.5                -81.5</a:t>
            </a:r>
          </a:p>
          <a:p>
            <a:r>
              <a:rPr lang="en-US" sz="1400" dirty="0">
                <a:latin typeface="Courier New" panose="02070309020205020404" pitchFamily="49" charset="0"/>
                <a:cs typeface="Courier New" panose="02070309020205020404" pitchFamily="49" charset="0"/>
              </a:rPr>
              <a:t>BC             0.0581    0.304</a:t>
            </a:r>
          </a:p>
          <a:p>
            <a:r>
              <a:rPr lang="en-US" sz="1400" dirty="0">
                <a:latin typeface="Courier New" panose="02070309020205020404" pitchFamily="49" charset="0"/>
                <a:cs typeface="Courier New" panose="02070309020205020404" pitchFamily="49" charset="0"/>
              </a:rPr>
              <a:t>AC           -0.02889    0.001    -0.02889    0.001</a:t>
            </a:r>
          </a:p>
          <a:p>
            <a:r>
              <a:rPr lang="en-US" sz="1400" dirty="0">
                <a:latin typeface="Courier New" panose="02070309020205020404" pitchFamily="49" charset="0"/>
                <a:cs typeface="Courier New" panose="02070309020205020404" pitchFamily="49" charset="0"/>
              </a:rPr>
              <a:t>C               0.759    0.000       0.811    0.000</a:t>
            </a:r>
          </a:p>
          <a:p>
            <a:r>
              <a:rPr lang="en-US" sz="1400" dirty="0">
                <a:latin typeface="Courier New" panose="02070309020205020404" pitchFamily="49" charset="0"/>
                <a:cs typeface="Courier New" panose="02070309020205020404" pitchFamily="49" charset="0"/>
              </a:rPr>
              <a:t>A                3.46    0.005       3.017    0.007</a:t>
            </a:r>
          </a:p>
          <a:p>
            <a:r>
              <a:rPr lang="en-US" sz="1400" dirty="0">
                <a:latin typeface="Courier New" panose="02070309020205020404" pitchFamily="49" charset="0"/>
                <a:cs typeface="Courier New" panose="02070309020205020404" pitchFamily="49" charset="0"/>
              </a:rPr>
              <a:t>AB              1.275    0.018       1.767    0.000</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S                      2.52877              2.53675</a:t>
            </a:r>
          </a:p>
          <a:p>
            <a:r>
              <a:rPr lang="en-US" sz="1400" dirty="0">
                <a:latin typeface="Courier New" panose="02070309020205020404" pitchFamily="49" charset="0"/>
                <a:cs typeface="Courier New" panose="02070309020205020404" pitchFamily="49" charset="0"/>
              </a:rPr>
              <a:t>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                    94.02%               93.65%</a:t>
            </a:r>
          </a:p>
          <a:p>
            <a:r>
              <a:rPr lang="en-US" sz="1400" dirty="0">
                <a:latin typeface="Courier New" panose="02070309020205020404" pitchFamily="49" charset="0"/>
                <a:cs typeface="Courier New" panose="02070309020205020404" pitchFamily="49" charset="0"/>
              </a:rPr>
              <a:t>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adj</a:t>
            </a:r>
            <a:r>
              <a:rPr lang="en-US" sz="1400" dirty="0">
                <a:latin typeface="Courier New" panose="02070309020205020404" pitchFamily="49" charset="0"/>
                <a:cs typeface="Courier New" panose="02070309020205020404" pitchFamily="49" charset="0"/>
              </a:rPr>
              <a:t>)               92.36%               92.31%</a:t>
            </a:r>
          </a:p>
          <a:p>
            <a:r>
              <a:rPr lang="en-US" sz="1400" dirty="0">
                <a:latin typeface="Courier New" panose="02070309020205020404" pitchFamily="49" charset="0"/>
                <a:cs typeface="Courier New" panose="02070309020205020404" pitchFamily="49" charset="0"/>
              </a:rPr>
              <a:t>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pred</a:t>
            </a:r>
            <a:r>
              <a:rPr lang="en-US" sz="1400" dirty="0">
                <a:latin typeface="Courier New" panose="02070309020205020404" pitchFamily="49" charset="0"/>
                <a:cs typeface="Courier New" panose="02070309020205020404" pitchFamily="49" charset="0"/>
              </a:rPr>
              <a:t>)              89.16%               89.86%</a:t>
            </a:r>
          </a:p>
          <a:p>
            <a:r>
              <a:rPr lang="en-US" sz="1400" dirty="0">
                <a:latin typeface="Courier New" panose="02070309020205020404" pitchFamily="49" charset="0"/>
                <a:cs typeface="Courier New" panose="02070309020205020404" pitchFamily="49" charset="0"/>
              </a:rPr>
              <a:t>Mallows’ </a:t>
            </a:r>
            <a:r>
              <a:rPr lang="en-US" sz="1400" dirty="0" err="1">
                <a:latin typeface="Courier New" panose="02070309020205020404" pitchFamily="49" charset="0"/>
                <a:cs typeface="Courier New" panose="02070309020205020404" pitchFamily="49" charset="0"/>
              </a:rPr>
              <a:t>Cp</a:t>
            </a:r>
            <a:r>
              <a:rPr lang="en-US" sz="1400" dirty="0">
                <a:latin typeface="Courier New" panose="02070309020205020404" pitchFamily="49" charset="0"/>
                <a:cs typeface="Courier New" panose="02070309020205020404" pitchFamily="49" charset="0"/>
              </a:rPr>
              <a:t>               5.37                 4.46</a:t>
            </a:r>
          </a:p>
          <a:p>
            <a:endParaRPr lang="en-US" sz="1400" dirty="0">
              <a:latin typeface="Courier New" panose="02070309020205020404" pitchFamily="49" charset="0"/>
              <a:cs typeface="Courier New" panose="02070309020205020404" pitchFamily="49" charset="0"/>
            </a:endParaRPr>
          </a:p>
          <a:p>
            <a:r>
              <a:rPr lang="el-GR" sz="1400" dirty="0">
                <a:latin typeface="Courier New" panose="02070309020205020404" pitchFamily="49" charset="0"/>
                <a:cs typeface="Courier New" panose="02070309020205020404" pitchFamily="49" charset="0"/>
              </a:rPr>
              <a:t>α </a:t>
            </a:r>
            <a:r>
              <a:rPr lang="en-US" sz="1400" dirty="0">
                <a:latin typeface="Courier New" panose="02070309020205020404" pitchFamily="49" charset="0"/>
                <a:cs typeface="Courier New" panose="02070309020205020404" pitchFamily="49" charset="0"/>
              </a:rPr>
              <a:t>to enter = 0.15, </a:t>
            </a:r>
            <a:r>
              <a:rPr lang="el-GR" sz="1400" dirty="0">
                <a:latin typeface="Courier New" panose="02070309020205020404" pitchFamily="49" charset="0"/>
                <a:cs typeface="Courier New" panose="02070309020205020404" pitchFamily="49" charset="0"/>
              </a:rPr>
              <a:t>α </a:t>
            </a:r>
            <a:r>
              <a:rPr lang="en-US" sz="1400" dirty="0">
                <a:latin typeface="Courier New" panose="02070309020205020404" pitchFamily="49" charset="0"/>
                <a:cs typeface="Courier New" panose="02070309020205020404" pitchFamily="49" charset="0"/>
              </a:rPr>
              <a:t>to remove = 0.15</a:t>
            </a:r>
          </a:p>
        </p:txBody>
      </p:sp>
      <p:sp>
        <p:nvSpPr>
          <p:cNvPr id="9" name="TextBox 8"/>
          <p:cNvSpPr txBox="1">
            <a:spLocks noChangeArrowheads="1"/>
          </p:cNvSpPr>
          <p:nvPr/>
        </p:nvSpPr>
        <p:spPr bwMode="auto">
          <a:xfrm>
            <a:off x="6858000" y="2322165"/>
            <a:ext cx="1600200" cy="1200150"/>
          </a:xfrm>
          <a:prstGeom prst="rect">
            <a:avLst/>
          </a:prstGeom>
          <a:solidFill>
            <a:schemeClr val="accent1"/>
          </a:solidFill>
          <a:ln w="9525">
            <a:noFill/>
            <a:miter lim="800000"/>
            <a:headEnd/>
            <a:tailEnd/>
          </a:ln>
        </p:spPr>
        <p:txBody>
          <a:bodyPr>
            <a:spAutoFit/>
          </a:bodyPr>
          <a:lstStyle/>
          <a:p>
            <a:r>
              <a:rPr lang="en-US" dirty="0"/>
              <a:t>Final regression model</a:t>
            </a:r>
          </a:p>
          <a:p>
            <a:r>
              <a:rPr lang="en-US" dirty="0"/>
              <a:t>AC, C, A, AB</a:t>
            </a:r>
          </a:p>
        </p:txBody>
      </p:sp>
    </p:spTree>
    <p:extLst>
      <p:ext uri="{BB962C8B-B14F-4D97-AF65-F5344CB8AC3E}">
        <p14:creationId xmlns:p14="http://schemas.microsoft.com/office/powerpoint/2010/main" val="70685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0051" name="Slide Number Placeholder 5"/>
          <p:cNvSpPr>
            <a:spLocks noGrp="1"/>
          </p:cNvSpPr>
          <p:nvPr>
            <p:ph type="sldNum" sz="quarter" idx="12"/>
          </p:nvPr>
        </p:nvSpPr>
        <p:spPr>
          <a:noFill/>
        </p:spPr>
        <p:txBody>
          <a:bodyPr/>
          <a:lstStyle/>
          <a:p>
            <a:fld id="{D724EF2C-9F5C-48B6-8490-62EA92405A6A}" type="slidenum">
              <a:rPr lang="en-US" smtClean="0">
                <a:latin typeface="Arial" charset="0"/>
              </a:rPr>
              <a:pPr/>
              <a:t>417</a:t>
            </a:fld>
            <a:endParaRPr lang="en-US" smtClean="0">
              <a:latin typeface="Arial" charset="0"/>
            </a:endParaRPr>
          </a:p>
        </p:txBody>
      </p:sp>
      <p:sp>
        <p:nvSpPr>
          <p:cNvPr id="130052" name="Rectangle 2"/>
          <p:cNvSpPr>
            <a:spLocks noGrp="1" noChangeArrowheads="1"/>
          </p:cNvSpPr>
          <p:nvPr>
            <p:ph type="title"/>
          </p:nvPr>
        </p:nvSpPr>
        <p:spPr/>
        <p:txBody>
          <a:bodyPr/>
          <a:lstStyle/>
          <a:p>
            <a:pPr eaLnBrk="1" hangingPunct="1"/>
            <a:r>
              <a:rPr lang="en-US" smtClean="0"/>
              <a:t>Stepwise Regression in Minitab</a:t>
            </a:r>
          </a:p>
        </p:txBody>
      </p:sp>
      <p:sp>
        <p:nvSpPr>
          <p:cNvPr id="130053" name="Rectangle 3"/>
          <p:cNvSpPr>
            <a:spLocks noGrp="1" noChangeArrowheads="1"/>
          </p:cNvSpPr>
          <p:nvPr>
            <p:ph type="body" idx="1"/>
          </p:nvPr>
        </p:nvSpPr>
        <p:spPr>
          <a:xfrm>
            <a:off x="152400" y="1143000"/>
            <a:ext cx="8991600" cy="4525963"/>
          </a:xfrm>
        </p:spPr>
        <p:txBody>
          <a:bodyPr/>
          <a:lstStyle/>
          <a:p>
            <a:pPr eaLnBrk="1" hangingPunct="1">
              <a:spcBef>
                <a:spcPts val="600"/>
              </a:spcBef>
              <a:spcAft>
                <a:spcPts val="600"/>
              </a:spcAft>
            </a:pPr>
            <a:r>
              <a:rPr lang="en-US" sz="2400" dirty="0" smtClean="0"/>
              <a:t>Stepwise regression results with a 4 term model: A, C, AC, AB</a:t>
            </a:r>
          </a:p>
          <a:p>
            <a:pPr eaLnBrk="1" hangingPunct="1">
              <a:spcBef>
                <a:spcPts val="600"/>
              </a:spcBef>
              <a:spcAft>
                <a:spcPts val="600"/>
              </a:spcAft>
            </a:pPr>
            <a:r>
              <a:rPr lang="en-US" sz="2400" dirty="0" smtClean="0"/>
              <a:t>Regression analysis if run automatically for the selected terms (prints in session window under the stepwise steps)</a:t>
            </a:r>
          </a:p>
          <a:p>
            <a:pPr lvl="1" eaLnBrk="1" hangingPunct="1">
              <a:spcBef>
                <a:spcPts val="600"/>
              </a:spcBef>
              <a:spcAft>
                <a:spcPts val="600"/>
              </a:spcAft>
            </a:pPr>
            <a:r>
              <a:rPr lang="en-US" sz="2000" dirty="0" smtClean="0"/>
              <a:t>Evaluate R</a:t>
            </a:r>
            <a:r>
              <a:rPr lang="en-US" sz="2000" baseline="30000" dirty="0" smtClean="0"/>
              <a:t>2</a:t>
            </a:r>
            <a:r>
              <a:rPr lang="en-US" sz="2000" baseline="-25000" dirty="0" smtClean="0"/>
              <a:t>adj </a:t>
            </a:r>
            <a:r>
              <a:rPr lang="en-US" sz="2000" dirty="0" smtClean="0"/>
              <a:t>and P-values</a:t>
            </a:r>
          </a:p>
          <a:p>
            <a:pPr lvl="1" eaLnBrk="1" hangingPunct="1">
              <a:spcBef>
                <a:spcPts val="600"/>
              </a:spcBef>
              <a:spcAft>
                <a:spcPts val="600"/>
              </a:spcAft>
            </a:pPr>
            <a:r>
              <a:rPr lang="en-US" sz="2000" dirty="0" smtClean="0"/>
              <a:t>Do residual analysis</a:t>
            </a:r>
          </a:p>
          <a:p>
            <a:pPr lvl="1" eaLnBrk="1" hangingPunct="1">
              <a:spcBef>
                <a:spcPts val="600"/>
              </a:spcBef>
              <a:spcAft>
                <a:spcPts val="600"/>
              </a:spcAft>
            </a:pPr>
            <a:r>
              <a:rPr lang="en-US" sz="2000" dirty="0" smtClean="0"/>
              <a:t>Make predictions</a:t>
            </a:r>
          </a:p>
          <a:p>
            <a:pPr eaLnBrk="1" hangingPunct="1">
              <a:spcBef>
                <a:spcPts val="600"/>
              </a:spcBef>
              <a:spcAft>
                <a:spcPts val="600"/>
              </a:spcAft>
            </a:pPr>
            <a:endParaRPr lang="en-US" sz="24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6172200"/>
            <a:ext cx="6324600" cy="57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28600" y="838200"/>
            <a:ext cx="8458200" cy="590931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 Analysis of Variance</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Source         DF   </a:t>
            </a:r>
            <a:r>
              <a:rPr lang="en-US" sz="1400" dirty="0" err="1">
                <a:latin typeface="Courier New" panose="02070309020205020404" pitchFamily="49" charset="0"/>
                <a:cs typeface="Courier New" panose="02070309020205020404" pitchFamily="49" charset="0"/>
              </a:rPr>
              <a:t>Adj</a:t>
            </a:r>
            <a:r>
              <a:rPr lang="en-US" sz="1400" dirty="0">
                <a:latin typeface="Courier New" panose="02070309020205020404" pitchFamily="49" charset="0"/>
                <a:cs typeface="Courier New" panose="02070309020205020404" pitchFamily="49" charset="0"/>
              </a:rPr>
              <a:t> SS   </a:t>
            </a:r>
            <a:r>
              <a:rPr lang="en-US" sz="1400" dirty="0" err="1">
                <a:latin typeface="Courier New" panose="02070309020205020404" pitchFamily="49" charset="0"/>
                <a:cs typeface="Courier New" panose="02070309020205020404" pitchFamily="49" charset="0"/>
              </a:rPr>
              <a:t>Adj</a:t>
            </a:r>
            <a:r>
              <a:rPr lang="en-US" sz="1400" dirty="0">
                <a:latin typeface="Courier New" panose="02070309020205020404" pitchFamily="49" charset="0"/>
                <a:cs typeface="Courier New" panose="02070309020205020404" pitchFamily="49" charset="0"/>
              </a:rPr>
              <a:t> MS  F-Value  P-Value</a:t>
            </a:r>
          </a:p>
          <a:p>
            <a:r>
              <a:rPr lang="en-US" sz="1400" dirty="0">
                <a:latin typeface="Courier New" panose="02070309020205020404" pitchFamily="49" charset="0"/>
                <a:cs typeface="Courier New" panose="02070309020205020404" pitchFamily="49" charset="0"/>
              </a:rPr>
              <a:t>Regression      4  1803.07  450.767    70.05    0.000</a:t>
            </a:r>
          </a:p>
          <a:p>
            <a:r>
              <a:rPr lang="en-US" sz="1400" dirty="0">
                <a:latin typeface="Courier New" panose="02070309020205020404" pitchFamily="49" charset="0"/>
                <a:cs typeface="Courier New" panose="02070309020205020404" pitchFamily="49" charset="0"/>
              </a:rPr>
              <a:t>  A             1    59.75   59.749     9.28    0.007</a:t>
            </a:r>
          </a:p>
          <a:p>
            <a:r>
              <a:rPr lang="en-US" sz="1400" dirty="0">
                <a:latin typeface="Courier New" panose="02070309020205020404" pitchFamily="49" charset="0"/>
                <a:cs typeface="Courier New" panose="02070309020205020404" pitchFamily="49" charset="0"/>
              </a:rPr>
              <a:t>  C             1   355.27  355.267    55.21    0.000</a:t>
            </a:r>
          </a:p>
          <a:p>
            <a:r>
              <a:rPr lang="en-US" sz="1400" dirty="0">
                <a:latin typeface="Courier New" panose="02070309020205020404" pitchFamily="49" charset="0"/>
                <a:cs typeface="Courier New" panose="02070309020205020404" pitchFamily="49" charset="0"/>
              </a:rPr>
              <a:t>  AB            1   749.07  749.067   116.40    0.000</a:t>
            </a:r>
          </a:p>
          <a:p>
            <a:r>
              <a:rPr lang="en-US" sz="1400" dirty="0">
                <a:latin typeface="Courier New" panose="02070309020205020404" pitchFamily="49" charset="0"/>
                <a:cs typeface="Courier New" panose="02070309020205020404" pitchFamily="49" charset="0"/>
              </a:rPr>
              <a:t>  AC            1   112.67  112.667    17.51    0.001</a:t>
            </a:r>
          </a:p>
          <a:p>
            <a:r>
              <a:rPr lang="en-US" sz="1400" dirty="0">
                <a:latin typeface="Courier New" panose="02070309020205020404" pitchFamily="49" charset="0"/>
                <a:cs typeface="Courier New" panose="02070309020205020404" pitchFamily="49" charset="0"/>
              </a:rPr>
              <a:t>Error          19   122.27    6.435</a:t>
            </a:r>
          </a:p>
          <a:p>
            <a:r>
              <a:rPr lang="en-US" sz="1400" dirty="0">
                <a:latin typeface="Courier New" panose="02070309020205020404" pitchFamily="49" charset="0"/>
                <a:cs typeface="Courier New" panose="02070309020205020404" pitchFamily="49" charset="0"/>
              </a:rPr>
              <a:t>  Lack-of-Fit   3    16.27    5.422     0.82    0.502</a:t>
            </a:r>
          </a:p>
          <a:p>
            <a:r>
              <a:rPr lang="en-US" sz="1400" dirty="0">
                <a:latin typeface="Courier New" panose="02070309020205020404" pitchFamily="49" charset="0"/>
                <a:cs typeface="Courier New" panose="02070309020205020404" pitchFamily="49" charset="0"/>
              </a:rPr>
              <a:t>  Pure Error   16   106.00    6.625</a:t>
            </a:r>
          </a:p>
          <a:p>
            <a:r>
              <a:rPr lang="en-US" sz="1400" dirty="0">
                <a:latin typeface="Courier New" panose="02070309020205020404" pitchFamily="49" charset="0"/>
                <a:cs typeface="Courier New" panose="02070309020205020404" pitchFamily="49" charset="0"/>
              </a:rPr>
              <a:t>Total          23  1925.33</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Model </a:t>
            </a:r>
            <a:r>
              <a:rPr lang="en-US" sz="1400" dirty="0" smtClean="0">
                <a:latin typeface="Courier New" panose="02070309020205020404" pitchFamily="49" charset="0"/>
                <a:cs typeface="Courier New" panose="02070309020205020404" pitchFamily="49" charset="0"/>
              </a:rPr>
              <a:t>Summary</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S    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  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adj</a:t>
            </a:r>
            <a:r>
              <a:rPr lang="en-US" sz="1400" dirty="0">
                <a:latin typeface="Courier New" panose="02070309020205020404" pitchFamily="49" charset="0"/>
                <a:cs typeface="Courier New" panose="02070309020205020404" pitchFamily="49" charset="0"/>
              </a:rPr>
              <a:t>)  R-</a:t>
            </a:r>
            <a:r>
              <a:rPr lang="en-US" sz="1400" dirty="0" err="1">
                <a:latin typeface="Courier New" panose="02070309020205020404" pitchFamily="49" charset="0"/>
                <a:cs typeface="Courier New" panose="02070309020205020404" pitchFamily="49" charset="0"/>
              </a:rPr>
              <a:t>sq</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pred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2.53675  93.65%     92.31%      89.86</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Coefficients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Term          </a:t>
            </a:r>
            <a:r>
              <a:rPr lang="en-US" sz="1400" dirty="0" err="1">
                <a:latin typeface="Courier New" panose="02070309020205020404" pitchFamily="49" charset="0"/>
                <a:cs typeface="Courier New" panose="02070309020205020404" pitchFamily="49" charset="0"/>
              </a:rPr>
              <a:t>Coef</a:t>
            </a:r>
            <a:r>
              <a:rPr lang="en-US" sz="1400" dirty="0">
                <a:latin typeface="Courier New" panose="02070309020205020404" pitchFamily="49" charset="0"/>
                <a:cs typeface="Courier New" panose="02070309020205020404" pitchFamily="49" charset="0"/>
              </a:rPr>
              <a:t>  SE </a:t>
            </a:r>
            <a:r>
              <a:rPr lang="en-US" sz="1400" dirty="0" err="1">
                <a:latin typeface="Courier New" panose="02070309020205020404" pitchFamily="49" charset="0"/>
                <a:cs typeface="Courier New" panose="02070309020205020404" pitchFamily="49" charset="0"/>
              </a:rPr>
              <a:t>Coef</a:t>
            </a:r>
            <a:r>
              <a:rPr lang="en-US" sz="1400" dirty="0">
                <a:latin typeface="Courier New" panose="02070309020205020404" pitchFamily="49" charset="0"/>
                <a:cs typeface="Courier New" panose="02070309020205020404" pitchFamily="49" charset="0"/>
              </a:rPr>
              <a:t>  T-Value  P-Value    VIF</a:t>
            </a:r>
          </a:p>
          <a:p>
            <a:r>
              <a:rPr lang="en-US" sz="1400" dirty="0">
                <a:latin typeface="Courier New" panose="02070309020205020404" pitchFamily="49" charset="0"/>
                <a:cs typeface="Courier New" panose="02070309020205020404" pitchFamily="49" charset="0"/>
              </a:rPr>
              <a:t>Constant     -81.5     15.5    -5.27    0.000</a:t>
            </a:r>
          </a:p>
          <a:p>
            <a:r>
              <a:rPr lang="en-US" sz="1400" dirty="0">
                <a:latin typeface="Courier New" panose="02070309020205020404" pitchFamily="49" charset="0"/>
                <a:cs typeface="Courier New" panose="02070309020205020404" pitchFamily="49" charset="0"/>
              </a:rPr>
              <a:t>A            3.017    0.990     3.05    0.007  91.39</a:t>
            </a:r>
          </a:p>
          <a:p>
            <a:r>
              <a:rPr lang="en-US" sz="1400" dirty="0">
                <a:latin typeface="Courier New" panose="02070309020205020404" pitchFamily="49" charset="0"/>
                <a:cs typeface="Courier New" panose="02070309020205020404" pitchFamily="49" charset="0"/>
              </a:rPr>
              <a:t>C            0.811    0.109     7.43    0.000  10.00</a:t>
            </a:r>
          </a:p>
          <a:p>
            <a:r>
              <a:rPr lang="en-US" sz="1400" dirty="0">
                <a:latin typeface="Courier New" panose="02070309020205020404" pitchFamily="49" charset="0"/>
                <a:cs typeface="Courier New" panose="02070309020205020404" pitchFamily="49" charset="0"/>
              </a:rPr>
              <a:t>AB           1.767    0.164    10.79    0.000   3.03</a:t>
            </a:r>
          </a:p>
          <a:p>
            <a:r>
              <a:rPr lang="en-US" sz="1400" dirty="0">
                <a:latin typeface="Courier New" panose="02070309020205020404" pitchFamily="49" charset="0"/>
                <a:cs typeface="Courier New" panose="02070309020205020404" pitchFamily="49" charset="0"/>
              </a:rPr>
              <a:t>AC        -0.02889  0.00690    -4.18    0.001  98.36</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Regression </a:t>
            </a:r>
            <a:r>
              <a:rPr lang="en-US" sz="1400" dirty="0" smtClean="0">
                <a:latin typeface="Courier New" panose="02070309020205020404" pitchFamily="49" charset="0"/>
                <a:cs typeface="Courier New" panose="02070309020205020404" pitchFamily="49" charset="0"/>
              </a:rPr>
              <a:t>Equation</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resp</a:t>
            </a:r>
            <a:r>
              <a:rPr lang="en-US" sz="1400" dirty="0">
                <a:latin typeface="Courier New" panose="02070309020205020404" pitchFamily="49" charset="0"/>
                <a:cs typeface="Courier New" panose="02070309020205020404" pitchFamily="49" charset="0"/>
              </a:rPr>
              <a:t> = -81.5 + 3.017 A + 0.811 C + 1.767 AB - 0.02889 AC</a:t>
            </a:r>
          </a:p>
        </p:txBody>
      </p:sp>
      <p:sp>
        <p:nvSpPr>
          <p:cNvPr id="129027"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9028" name="Slide Number Placeholder 5"/>
          <p:cNvSpPr>
            <a:spLocks noGrp="1"/>
          </p:cNvSpPr>
          <p:nvPr>
            <p:ph type="sldNum" sz="quarter" idx="12"/>
          </p:nvPr>
        </p:nvSpPr>
        <p:spPr>
          <a:noFill/>
        </p:spPr>
        <p:txBody>
          <a:bodyPr/>
          <a:lstStyle/>
          <a:p>
            <a:fld id="{1B3FF159-0DB9-4E4F-9177-5097B01F9353}" type="slidenum">
              <a:rPr lang="en-US" smtClean="0">
                <a:latin typeface="Arial" charset="0"/>
              </a:rPr>
              <a:pPr/>
              <a:t>418</a:t>
            </a:fld>
            <a:endParaRPr lang="en-US" smtClean="0">
              <a:latin typeface="Arial" charset="0"/>
            </a:endParaRPr>
          </a:p>
        </p:txBody>
      </p:sp>
      <p:sp>
        <p:nvSpPr>
          <p:cNvPr id="129029" name="Rectangle 2"/>
          <p:cNvSpPr>
            <a:spLocks noGrp="1" noChangeArrowheads="1"/>
          </p:cNvSpPr>
          <p:nvPr>
            <p:ph type="title"/>
          </p:nvPr>
        </p:nvSpPr>
        <p:spPr>
          <a:xfrm>
            <a:off x="457200" y="-152400"/>
            <a:ext cx="8229600" cy="1143000"/>
          </a:xfrm>
        </p:spPr>
        <p:txBody>
          <a:bodyPr/>
          <a:lstStyle/>
          <a:p>
            <a:pPr eaLnBrk="1" hangingPunct="1"/>
            <a:r>
              <a:rPr lang="en-US" dirty="0" smtClean="0"/>
              <a:t>Stepwise Regression in Minitab</a:t>
            </a:r>
          </a:p>
        </p:txBody>
      </p:sp>
      <p:sp>
        <p:nvSpPr>
          <p:cNvPr id="9" name="TextBox 8"/>
          <p:cNvSpPr txBox="1">
            <a:spLocks noChangeArrowheads="1"/>
          </p:cNvSpPr>
          <p:nvPr/>
        </p:nvSpPr>
        <p:spPr bwMode="auto">
          <a:xfrm>
            <a:off x="6858000" y="2322165"/>
            <a:ext cx="1600200" cy="1200150"/>
          </a:xfrm>
          <a:prstGeom prst="rect">
            <a:avLst/>
          </a:prstGeom>
          <a:solidFill>
            <a:schemeClr val="accent1"/>
          </a:solidFill>
          <a:ln w="9525">
            <a:noFill/>
            <a:miter lim="800000"/>
            <a:headEnd/>
            <a:tailEnd/>
          </a:ln>
        </p:spPr>
        <p:txBody>
          <a:bodyPr>
            <a:spAutoFit/>
          </a:bodyPr>
          <a:lstStyle/>
          <a:p>
            <a:r>
              <a:rPr lang="en-US" dirty="0"/>
              <a:t>Final regression model</a:t>
            </a:r>
          </a:p>
          <a:p>
            <a:r>
              <a:rPr lang="en-US" dirty="0"/>
              <a:t>AC, C, A, AB</a:t>
            </a:r>
          </a:p>
        </p:txBody>
      </p:sp>
    </p:spTree>
    <p:extLst>
      <p:ext uri="{BB962C8B-B14F-4D97-AF65-F5344CB8AC3E}">
        <p14:creationId xmlns:p14="http://schemas.microsoft.com/office/powerpoint/2010/main" val="27318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7457" y="1320800"/>
            <a:ext cx="7815943" cy="5201067"/>
          </a:xfrm>
          <a:prstGeom prst="rect">
            <a:avLst/>
          </a:prstGeom>
        </p:spPr>
      </p:pic>
      <p:sp>
        <p:nvSpPr>
          <p:cNvPr id="13209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2099" name="Slide Number Placeholder 5"/>
          <p:cNvSpPr>
            <a:spLocks noGrp="1"/>
          </p:cNvSpPr>
          <p:nvPr>
            <p:ph type="sldNum" sz="quarter" idx="12"/>
          </p:nvPr>
        </p:nvSpPr>
        <p:spPr>
          <a:noFill/>
        </p:spPr>
        <p:txBody>
          <a:bodyPr/>
          <a:lstStyle/>
          <a:p>
            <a:fld id="{F2DFD0A6-C689-44F3-B35A-BDE1B478DAF7}" type="slidenum">
              <a:rPr lang="en-US" smtClean="0">
                <a:latin typeface="Arial" charset="0"/>
              </a:rPr>
              <a:pPr/>
              <a:t>419</a:t>
            </a:fld>
            <a:endParaRPr lang="en-US" smtClean="0">
              <a:latin typeface="Arial" charset="0"/>
            </a:endParaRPr>
          </a:p>
        </p:txBody>
      </p:sp>
      <p:sp>
        <p:nvSpPr>
          <p:cNvPr id="132100" name="Rectangle 2"/>
          <p:cNvSpPr>
            <a:spLocks noGrp="1" noChangeArrowheads="1"/>
          </p:cNvSpPr>
          <p:nvPr>
            <p:ph type="title"/>
          </p:nvPr>
        </p:nvSpPr>
        <p:spPr/>
        <p:txBody>
          <a:bodyPr/>
          <a:lstStyle/>
          <a:p>
            <a:pPr eaLnBrk="1" hangingPunct="1"/>
            <a:r>
              <a:rPr lang="en-US" smtClean="0"/>
              <a:t>Stepwise Regression Model</a:t>
            </a:r>
          </a:p>
        </p:txBody>
      </p:sp>
      <p:sp>
        <p:nvSpPr>
          <p:cNvPr id="132103" name="Oval 5"/>
          <p:cNvSpPr>
            <a:spLocks noChangeArrowheads="1"/>
          </p:cNvSpPr>
          <p:nvPr/>
        </p:nvSpPr>
        <p:spPr bwMode="auto">
          <a:xfrm>
            <a:off x="4648200" y="4495800"/>
            <a:ext cx="3352800" cy="1752600"/>
          </a:xfrm>
          <a:prstGeom prst="ellipse">
            <a:avLst/>
          </a:prstGeom>
          <a:noFill/>
          <a:ln w="38100">
            <a:solidFill>
              <a:srgbClr val="00CCFF"/>
            </a:solidFill>
            <a:round/>
            <a:headEnd/>
            <a:tailEnd/>
          </a:ln>
        </p:spPr>
        <p:txBody>
          <a:bodyPr wrap="none" anchor="ctr"/>
          <a:lstStyle/>
          <a:p>
            <a:endParaRPr lang="en-US"/>
          </a:p>
        </p:txBody>
      </p:sp>
      <p:sp>
        <p:nvSpPr>
          <p:cNvPr id="132104" name="Line 6"/>
          <p:cNvSpPr>
            <a:spLocks noChangeShapeType="1"/>
          </p:cNvSpPr>
          <p:nvPr/>
        </p:nvSpPr>
        <p:spPr bwMode="auto">
          <a:xfrm>
            <a:off x="5334000" y="4648200"/>
            <a:ext cx="2057400" cy="13716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0159" y="5063434"/>
            <a:ext cx="2029641" cy="1108766"/>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973830" y="6324600"/>
            <a:ext cx="2122170" cy="4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25" name="Text Box 5"/>
          <p:cNvSpPr txBox="1">
            <a:spLocks noChangeArrowheads="1"/>
          </p:cNvSpPr>
          <p:nvPr/>
        </p:nvSpPr>
        <p:spPr bwMode="auto">
          <a:xfrm>
            <a:off x="158115" y="4341834"/>
            <a:ext cx="8686800" cy="2739211"/>
          </a:xfrm>
          <a:prstGeom prst="rect">
            <a:avLst/>
          </a:prstGeom>
          <a:noFill/>
          <a:ln w="9525">
            <a:noFill/>
            <a:miter lim="800000"/>
            <a:headEnd/>
            <a:tailEnd/>
          </a:ln>
        </p:spPr>
        <p:txBody>
          <a:bodyPr>
            <a:spAutoFit/>
          </a:bodyPr>
          <a:lstStyle/>
          <a:p>
            <a:r>
              <a:rPr lang="en-US" sz="1300" dirty="0">
                <a:latin typeface="Courier New" pitchFamily="49" charset="0"/>
                <a:cs typeface="Courier New" pitchFamily="49" charset="0"/>
              </a:rPr>
              <a:t>Prediction for </a:t>
            </a:r>
            <a:r>
              <a:rPr lang="en-US" sz="1300" dirty="0" err="1">
                <a:latin typeface="Courier New" pitchFamily="49" charset="0"/>
                <a:cs typeface="Courier New" pitchFamily="49" charset="0"/>
              </a:rPr>
              <a:t>resp</a:t>
            </a:r>
            <a:r>
              <a:rPr lang="en-US" sz="1300" dirty="0">
                <a:latin typeface="Courier New" pitchFamily="49" charset="0"/>
                <a:cs typeface="Courier New" pitchFamily="49" charset="0"/>
              </a:rPr>
              <a:t> </a:t>
            </a:r>
          </a:p>
          <a:p>
            <a:r>
              <a:rPr lang="en-US" sz="1300" dirty="0">
                <a:latin typeface="Courier New" pitchFamily="49" charset="0"/>
                <a:cs typeface="Courier New" pitchFamily="49" charset="0"/>
              </a:rPr>
              <a:t>Regression </a:t>
            </a:r>
            <a:r>
              <a:rPr lang="en-US" sz="1300" dirty="0" smtClean="0">
                <a:latin typeface="Courier New" pitchFamily="49" charset="0"/>
                <a:cs typeface="Courier New" pitchFamily="49" charset="0"/>
              </a:rPr>
              <a:t>Equation</a:t>
            </a:r>
            <a:endParaRPr lang="en-US" sz="1300" dirty="0">
              <a:latin typeface="Courier New" pitchFamily="49" charset="0"/>
              <a:cs typeface="Courier New" pitchFamily="49" charset="0"/>
            </a:endParaRPr>
          </a:p>
          <a:p>
            <a:r>
              <a:rPr lang="en-US" sz="1300" dirty="0" err="1">
                <a:latin typeface="Courier New" pitchFamily="49" charset="0"/>
                <a:cs typeface="Courier New" pitchFamily="49" charset="0"/>
              </a:rPr>
              <a:t>resp</a:t>
            </a:r>
            <a:r>
              <a:rPr lang="en-US" sz="1300" dirty="0">
                <a:latin typeface="Courier New" pitchFamily="49" charset="0"/>
                <a:cs typeface="Courier New" pitchFamily="49" charset="0"/>
              </a:rPr>
              <a:t> = -81.5 + 3.017 A + 0.811 C + 1.767 AB - 0.02889 AC</a:t>
            </a:r>
          </a:p>
          <a:p>
            <a:endParaRPr lang="en-US" sz="1300" dirty="0">
              <a:latin typeface="Courier New" pitchFamily="49" charset="0"/>
              <a:cs typeface="Courier New" pitchFamily="49" charset="0"/>
            </a:endParaRPr>
          </a:p>
          <a:p>
            <a:r>
              <a:rPr lang="en-US" sz="1300" dirty="0">
                <a:latin typeface="Courier New" pitchFamily="49" charset="0"/>
                <a:cs typeface="Courier New" pitchFamily="49" charset="0"/>
              </a:rPr>
              <a:t>Variable  Setting</a:t>
            </a:r>
          </a:p>
          <a:p>
            <a:r>
              <a:rPr lang="en-US" sz="1300" dirty="0">
                <a:latin typeface="Courier New" pitchFamily="49" charset="0"/>
                <a:cs typeface="Courier New" pitchFamily="49" charset="0"/>
              </a:rPr>
              <a:t>A              15</a:t>
            </a:r>
          </a:p>
          <a:p>
            <a:r>
              <a:rPr lang="en-US" sz="1300" dirty="0">
                <a:latin typeface="Courier New" pitchFamily="49" charset="0"/>
                <a:cs typeface="Courier New" pitchFamily="49" charset="0"/>
              </a:rPr>
              <a:t>C             140</a:t>
            </a:r>
          </a:p>
          <a:p>
            <a:r>
              <a:rPr lang="en-US" sz="1300" dirty="0">
                <a:latin typeface="Courier New" pitchFamily="49" charset="0"/>
                <a:cs typeface="Courier New" pitchFamily="49" charset="0"/>
              </a:rPr>
              <a:t>AB          12.15</a:t>
            </a:r>
          </a:p>
          <a:p>
            <a:r>
              <a:rPr lang="en-US" sz="1300" dirty="0">
                <a:latin typeface="Courier New" pitchFamily="49" charset="0"/>
                <a:cs typeface="Courier New" pitchFamily="49" charset="0"/>
              </a:rPr>
              <a:t>AC           2100</a:t>
            </a:r>
          </a:p>
          <a:p>
            <a:endParaRPr lang="en-US" sz="1300" dirty="0">
              <a:latin typeface="Courier New" pitchFamily="49" charset="0"/>
              <a:cs typeface="Courier New" pitchFamily="49" charset="0"/>
            </a:endParaRPr>
          </a:p>
          <a:p>
            <a:r>
              <a:rPr lang="en-US" sz="1300" dirty="0">
                <a:latin typeface="Courier New" pitchFamily="49" charset="0"/>
                <a:cs typeface="Courier New" pitchFamily="49" charset="0"/>
              </a:rPr>
              <a:t>    Fit    SE Fit        99% CI              99% PI</a:t>
            </a:r>
          </a:p>
          <a:p>
            <a:r>
              <a:rPr lang="en-US" sz="1300" dirty="0">
                <a:latin typeface="Courier New" pitchFamily="49" charset="0"/>
                <a:cs typeface="Courier New" pitchFamily="49" charset="0"/>
              </a:rPr>
              <a:t>38.0706  0.564080  (36.4568, 39.6844)  (30.6358, 45.5053)</a:t>
            </a:r>
          </a:p>
          <a:p>
            <a:endParaRPr lang="en-US" sz="1600" dirty="0">
              <a:latin typeface="Courier New" pitchFamily="49" charset="0"/>
              <a:cs typeface="Courier New" pitchFamily="49" charset="0"/>
            </a:endParaRPr>
          </a:p>
        </p:txBody>
      </p:sp>
      <p:pic>
        <p:nvPicPr>
          <p:cNvPr id="3" name="Picture 2"/>
          <p:cNvPicPr>
            <a:picLocks noChangeAspect="1"/>
          </p:cNvPicPr>
          <p:nvPr/>
        </p:nvPicPr>
        <p:blipFill rotWithShape="1">
          <a:blip r:embed="rId2"/>
          <a:srcRect l="15788" t="42083" r="58101" b="38486"/>
          <a:stretch/>
        </p:blipFill>
        <p:spPr>
          <a:xfrm>
            <a:off x="5568314" y="1695450"/>
            <a:ext cx="3276601" cy="1371600"/>
          </a:xfrm>
          <a:prstGeom prst="rect">
            <a:avLst/>
          </a:prstGeom>
        </p:spPr>
      </p:pic>
      <p:pic>
        <p:nvPicPr>
          <p:cNvPr id="2" name="Picture 1"/>
          <p:cNvPicPr>
            <a:picLocks noChangeAspect="1"/>
          </p:cNvPicPr>
          <p:nvPr/>
        </p:nvPicPr>
        <p:blipFill rotWithShape="1">
          <a:blip r:embed="rId3"/>
          <a:srcRect l="2398" t="25650" r="44312" b="23020"/>
          <a:stretch/>
        </p:blipFill>
        <p:spPr>
          <a:xfrm>
            <a:off x="217170" y="1339487"/>
            <a:ext cx="5052060" cy="3003914"/>
          </a:xfrm>
          <a:prstGeom prst="rect">
            <a:avLst/>
          </a:prstGeom>
        </p:spPr>
      </p:pic>
      <p:sp>
        <p:nvSpPr>
          <p:cNvPr id="13312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3127" name="Slide Number Placeholder 5"/>
          <p:cNvSpPr>
            <a:spLocks noGrp="1"/>
          </p:cNvSpPr>
          <p:nvPr>
            <p:ph type="sldNum" sz="quarter" idx="12"/>
          </p:nvPr>
        </p:nvSpPr>
        <p:spPr>
          <a:noFill/>
        </p:spPr>
        <p:txBody>
          <a:bodyPr/>
          <a:lstStyle/>
          <a:p>
            <a:fld id="{0391CDA7-8778-4A8C-BD31-D1B6228E61FF}" type="slidenum">
              <a:rPr lang="en-US" smtClean="0">
                <a:latin typeface="Arial" charset="0"/>
              </a:rPr>
              <a:pPr/>
              <a:t>420</a:t>
            </a:fld>
            <a:endParaRPr lang="en-US" smtClean="0">
              <a:latin typeface="Arial" charset="0"/>
            </a:endParaRPr>
          </a:p>
        </p:txBody>
      </p:sp>
      <p:sp>
        <p:nvSpPr>
          <p:cNvPr id="133128" name="Rectangle 2"/>
          <p:cNvSpPr>
            <a:spLocks noGrp="1" noChangeArrowheads="1"/>
          </p:cNvSpPr>
          <p:nvPr>
            <p:ph type="title"/>
          </p:nvPr>
        </p:nvSpPr>
        <p:spPr>
          <a:xfrm>
            <a:off x="457200" y="-152400"/>
            <a:ext cx="8229600" cy="1143000"/>
          </a:xfrm>
        </p:spPr>
        <p:txBody>
          <a:bodyPr/>
          <a:lstStyle/>
          <a:p>
            <a:pPr eaLnBrk="1" hangingPunct="1"/>
            <a:r>
              <a:rPr lang="en-US" smtClean="0"/>
              <a:t>Stepwise Regression Model</a:t>
            </a:r>
          </a:p>
        </p:txBody>
      </p:sp>
      <p:sp>
        <p:nvSpPr>
          <p:cNvPr id="133129" name="Rectangle 3"/>
          <p:cNvSpPr>
            <a:spLocks noGrp="1" noChangeArrowheads="1"/>
          </p:cNvSpPr>
          <p:nvPr>
            <p:ph type="body" idx="1"/>
          </p:nvPr>
        </p:nvSpPr>
        <p:spPr>
          <a:xfrm>
            <a:off x="228600" y="838200"/>
            <a:ext cx="8915400" cy="2590800"/>
          </a:xfrm>
        </p:spPr>
        <p:txBody>
          <a:bodyPr/>
          <a:lstStyle/>
          <a:p>
            <a:pPr eaLnBrk="1" hangingPunct="1"/>
            <a:r>
              <a:rPr lang="en-US" sz="2400" smtClean="0"/>
              <a:t>99% prediction interval for response for A=15, B=0.9, C=140</a:t>
            </a:r>
          </a:p>
        </p:txBody>
      </p:sp>
      <p:sp>
        <p:nvSpPr>
          <p:cNvPr id="11" name="Oval 10"/>
          <p:cNvSpPr/>
          <p:nvPr/>
        </p:nvSpPr>
        <p:spPr>
          <a:xfrm>
            <a:off x="6324600" y="1981200"/>
            <a:ext cx="1066800" cy="228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1225596" y="2252321"/>
            <a:ext cx="1596662" cy="49688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2209800" y="3592013"/>
            <a:ext cx="859291" cy="43597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Arrow Connector 4"/>
          <p:cNvCxnSpPr/>
          <p:nvPr/>
        </p:nvCxnSpPr>
        <p:spPr>
          <a:xfrm flipV="1">
            <a:off x="2971800" y="2209800"/>
            <a:ext cx="2620328" cy="1447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188" t="33681" r="66875" b="36008"/>
          <a:stretch/>
        </p:blipFill>
        <p:spPr>
          <a:xfrm>
            <a:off x="4163961" y="3173412"/>
            <a:ext cx="4743156" cy="3608387"/>
          </a:xfrm>
          <a:prstGeom prst="rect">
            <a:avLst/>
          </a:prstGeom>
        </p:spPr>
      </p:pic>
      <p:sp>
        <p:nvSpPr>
          <p:cNvPr id="13414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4147" name="Slide Number Placeholder 5"/>
          <p:cNvSpPr>
            <a:spLocks noGrp="1"/>
          </p:cNvSpPr>
          <p:nvPr>
            <p:ph type="sldNum" sz="quarter" idx="12"/>
          </p:nvPr>
        </p:nvSpPr>
        <p:spPr>
          <a:noFill/>
        </p:spPr>
        <p:txBody>
          <a:bodyPr/>
          <a:lstStyle/>
          <a:p>
            <a:fld id="{0F92DC45-BE8A-4DCD-8D97-92511DD706EF}" type="slidenum">
              <a:rPr lang="en-US" smtClean="0">
                <a:latin typeface="Arial" charset="0"/>
              </a:rPr>
              <a:pPr/>
              <a:t>421</a:t>
            </a:fld>
            <a:endParaRPr lang="en-US" smtClean="0">
              <a:latin typeface="Arial" charset="0"/>
            </a:endParaRPr>
          </a:p>
        </p:txBody>
      </p:sp>
      <p:sp>
        <p:nvSpPr>
          <p:cNvPr id="134148" name="Rectangle 2"/>
          <p:cNvSpPr>
            <a:spLocks noGrp="1" noChangeArrowheads="1"/>
          </p:cNvSpPr>
          <p:nvPr>
            <p:ph type="title"/>
          </p:nvPr>
        </p:nvSpPr>
        <p:spPr>
          <a:xfrm>
            <a:off x="457200" y="-152400"/>
            <a:ext cx="8229600" cy="1143000"/>
          </a:xfrm>
        </p:spPr>
        <p:txBody>
          <a:bodyPr/>
          <a:lstStyle/>
          <a:p>
            <a:pPr eaLnBrk="1" hangingPunct="1"/>
            <a:r>
              <a:rPr lang="en-US" smtClean="0"/>
              <a:t>Multiple Linear Regression</a:t>
            </a:r>
          </a:p>
        </p:txBody>
      </p:sp>
      <p:sp>
        <p:nvSpPr>
          <p:cNvPr id="134149" name="Rectangle 3"/>
          <p:cNvSpPr>
            <a:spLocks noGrp="1" noChangeArrowheads="1"/>
          </p:cNvSpPr>
          <p:nvPr>
            <p:ph type="body" idx="1"/>
          </p:nvPr>
        </p:nvSpPr>
        <p:spPr>
          <a:xfrm>
            <a:off x="152400" y="914400"/>
            <a:ext cx="8915400" cy="4953000"/>
          </a:xfrm>
        </p:spPr>
        <p:txBody>
          <a:bodyPr/>
          <a:lstStyle/>
          <a:p>
            <a:pPr eaLnBrk="1" hangingPunct="1">
              <a:spcBef>
                <a:spcPts val="600"/>
              </a:spcBef>
              <a:spcAft>
                <a:spcPts val="600"/>
              </a:spcAft>
            </a:pPr>
            <a:r>
              <a:rPr lang="en-US" sz="2400" dirty="0" smtClean="0"/>
              <a:t>Preferred method to choose subset of terms to include in regression model: ‘</a:t>
            </a:r>
            <a:r>
              <a:rPr lang="en-US" sz="2400" b="1" dirty="0" smtClean="0">
                <a:solidFill>
                  <a:srgbClr val="003399"/>
                </a:solidFill>
              </a:rPr>
              <a:t>Best Subsets</a:t>
            </a:r>
            <a:r>
              <a:rPr lang="en-US" sz="2400" dirty="0" smtClean="0"/>
              <a:t>’</a:t>
            </a:r>
          </a:p>
          <a:p>
            <a:pPr eaLnBrk="1" hangingPunct="1">
              <a:spcBef>
                <a:spcPts val="600"/>
              </a:spcBef>
              <a:spcAft>
                <a:spcPts val="600"/>
              </a:spcAft>
            </a:pPr>
            <a:r>
              <a:rPr lang="en-US" sz="2400" dirty="0" smtClean="0"/>
              <a:t>Best Subsets finds the </a:t>
            </a:r>
            <a:r>
              <a:rPr lang="en-US" sz="2400" i="1" dirty="0" smtClean="0"/>
              <a:t>n</a:t>
            </a:r>
            <a:r>
              <a:rPr lang="en-US" sz="2400" dirty="0" smtClean="0"/>
              <a:t> best subsets of </a:t>
            </a:r>
            <a:r>
              <a:rPr lang="en-US" sz="2400" i="1" dirty="0" err="1" smtClean="0"/>
              <a:t>i</a:t>
            </a:r>
            <a:r>
              <a:rPr lang="en-US" sz="2400" dirty="0" smtClean="0"/>
              <a:t> terms (</a:t>
            </a:r>
            <a:r>
              <a:rPr lang="en-US" sz="2400" i="1" dirty="0" err="1" smtClean="0"/>
              <a:t>i</a:t>
            </a:r>
            <a:r>
              <a:rPr lang="en-US" sz="2400" dirty="0" smtClean="0"/>
              <a:t> =1, 2, …, k)</a:t>
            </a:r>
          </a:p>
          <a:p>
            <a:pPr eaLnBrk="1" hangingPunct="1">
              <a:spcBef>
                <a:spcPts val="600"/>
              </a:spcBef>
              <a:spcAft>
                <a:spcPts val="600"/>
              </a:spcAft>
            </a:pPr>
            <a:r>
              <a:rPr lang="en-US" sz="2400" dirty="0" smtClean="0"/>
              <a:t>Compare R</a:t>
            </a:r>
            <a:r>
              <a:rPr lang="en-US" sz="2400" baseline="30000" dirty="0" smtClean="0"/>
              <a:t>2</a:t>
            </a:r>
            <a:r>
              <a:rPr lang="en-US" sz="2400" baseline="-25000" dirty="0" smtClean="0"/>
              <a:t>adj</a:t>
            </a:r>
            <a:r>
              <a:rPr lang="en-US" sz="2400" dirty="0" smtClean="0"/>
              <a:t> values and choose subset that has good balance of high R</a:t>
            </a:r>
            <a:r>
              <a:rPr lang="en-US" sz="2400" baseline="30000" dirty="0" smtClean="0"/>
              <a:t>2</a:t>
            </a:r>
            <a:r>
              <a:rPr lang="en-US" sz="2400" baseline="-25000" dirty="0" smtClean="0"/>
              <a:t>adj</a:t>
            </a:r>
            <a:r>
              <a:rPr lang="en-US" sz="2400" dirty="0" smtClean="0"/>
              <a:t> and small number of terms</a:t>
            </a:r>
          </a:p>
          <a:p>
            <a:pPr eaLnBrk="1" hangingPunct="1">
              <a:spcBef>
                <a:spcPts val="600"/>
              </a:spcBef>
              <a:spcAft>
                <a:spcPts val="600"/>
              </a:spcAft>
            </a:pPr>
            <a:endParaRPr lang="en-US" sz="2400" dirty="0" smtClean="0"/>
          </a:p>
          <a:p>
            <a:pPr eaLnBrk="1" hangingPunct="1">
              <a:spcBef>
                <a:spcPts val="600"/>
              </a:spcBef>
              <a:spcAft>
                <a:spcPts val="600"/>
              </a:spcAft>
              <a:buFontTx/>
              <a:buNone/>
            </a:pPr>
            <a:r>
              <a:rPr lang="en-US" sz="2400" dirty="0" smtClean="0"/>
              <a:t>In Minitab</a:t>
            </a:r>
          </a:p>
          <a:p>
            <a:pPr eaLnBrk="1" hangingPunct="1">
              <a:spcBef>
                <a:spcPts val="600"/>
              </a:spcBef>
              <a:spcAft>
                <a:spcPts val="600"/>
              </a:spcAft>
              <a:buFont typeface="Wingdings" pitchFamily="2" charset="2"/>
              <a:buChar char="Ø"/>
            </a:pPr>
            <a:r>
              <a:rPr lang="en-US" sz="2400" dirty="0" smtClean="0"/>
              <a:t>Stat</a:t>
            </a:r>
          </a:p>
          <a:p>
            <a:pPr lvl="1" eaLnBrk="1" hangingPunct="1">
              <a:spcBef>
                <a:spcPts val="600"/>
              </a:spcBef>
              <a:spcAft>
                <a:spcPts val="600"/>
              </a:spcAft>
              <a:buFont typeface="Wingdings" pitchFamily="2" charset="2"/>
              <a:buChar char="Ø"/>
            </a:pPr>
            <a:r>
              <a:rPr lang="en-US" sz="2400" dirty="0" smtClean="0"/>
              <a:t>Regression</a:t>
            </a:r>
          </a:p>
          <a:p>
            <a:pPr lvl="2" eaLnBrk="1" hangingPunct="1">
              <a:spcBef>
                <a:spcPts val="600"/>
              </a:spcBef>
              <a:spcAft>
                <a:spcPts val="600"/>
              </a:spcAft>
              <a:buFont typeface="Wingdings" pitchFamily="2" charset="2"/>
              <a:buChar char="Ø"/>
            </a:pPr>
            <a:r>
              <a:rPr lang="en-US" dirty="0" smtClean="0"/>
              <a:t>Regression</a:t>
            </a:r>
          </a:p>
          <a:p>
            <a:pPr lvl="3" eaLnBrk="1" hangingPunct="1">
              <a:spcBef>
                <a:spcPts val="600"/>
              </a:spcBef>
              <a:spcAft>
                <a:spcPts val="600"/>
              </a:spcAft>
              <a:buFont typeface="Wingdings" pitchFamily="2" charset="2"/>
              <a:buChar char="Ø"/>
            </a:pPr>
            <a:r>
              <a:rPr lang="en-US" dirty="0" smtClean="0"/>
              <a:t>Best Subsets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ChangeArrowheads="1"/>
          </p:cNvSpPr>
          <p:nvPr/>
        </p:nvSpPr>
        <p:spPr bwMode="auto">
          <a:xfrm>
            <a:off x="228600" y="4191635"/>
            <a:ext cx="8534400" cy="3048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423944" name="Rectangle 8"/>
          <p:cNvSpPr>
            <a:spLocks noChangeArrowheads="1"/>
          </p:cNvSpPr>
          <p:nvPr/>
        </p:nvSpPr>
        <p:spPr bwMode="auto">
          <a:xfrm>
            <a:off x="228600" y="3626485"/>
            <a:ext cx="8534400" cy="304800"/>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423942" name="Rectangle 6"/>
          <p:cNvSpPr>
            <a:spLocks noChangeArrowheads="1"/>
          </p:cNvSpPr>
          <p:nvPr/>
        </p:nvSpPr>
        <p:spPr bwMode="auto">
          <a:xfrm>
            <a:off x="228600" y="3028496"/>
            <a:ext cx="8534400" cy="3048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35178" name="Rectangle 3"/>
          <p:cNvSpPr>
            <a:spLocks noGrp="1" noChangeArrowheads="1"/>
          </p:cNvSpPr>
          <p:nvPr>
            <p:ph type="body" idx="1"/>
          </p:nvPr>
        </p:nvSpPr>
        <p:spPr>
          <a:xfrm>
            <a:off x="228600" y="488950"/>
            <a:ext cx="8686800" cy="5257800"/>
          </a:xfrm>
        </p:spPr>
        <p:txBody>
          <a:bodyPr/>
          <a:lstStyle/>
          <a:p>
            <a:pPr eaLnBrk="1" hangingPunct="1">
              <a:lnSpc>
                <a:spcPct val="80000"/>
              </a:lnSpc>
              <a:buFontTx/>
              <a:buNone/>
            </a:pPr>
            <a:endParaRPr lang="en-US" sz="1900" dirty="0" smtClean="0">
              <a:latin typeface="Courier New" pitchFamily="49" charset="0"/>
            </a:endParaRPr>
          </a:p>
          <a:p>
            <a:pPr eaLnBrk="1" hangingPunct="1">
              <a:lnSpc>
                <a:spcPct val="80000"/>
              </a:lnSpc>
              <a:buFontTx/>
              <a:buNone/>
            </a:pPr>
            <a:endParaRPr lang="pt-BR" sz="1900" dirty="0">
              <a:latin typeface="Courier New" pitchFamily="49" charset="0"/>
            </a:endParaRPr>
          </a:p>
          <a:p>
            <a:pPr eaLnBrk="1" hangingPunct="1">
              <a:lnSpc>
                <a:spcPct val="80000"/>
              </a:lnSpc>
              <a:buFontTx/>
              <a:buNone/>
            </a:pPr>
            <a:r>
              <a:rPr lang="pt-BR" sz="1900" dirty="0">
                <a:latin typeface="Courier New" pitchFamily="49" charset="0"/>
              </a:rPr>
              <a:t>                                                        A</a:t>
            </a:r>
          </a:p>
          <a:p>
            <a:pPr eaLnBrk="1" hangingPunct="1">
              <a:lnSpc>
                <a:spcPct val="80000"/>
              </a:lnSpc>
              <a:buFontTx/>
              <a:buNone/>
            </a:pPr>
            <a:r>
              <a:rPr lang="pt-BR" sz="1900" dirty="0">
                <a:latin typeface="Courier New" pitchFamily="49" charset="0"/>
              </a:rPr>
              <a:t>             R-Sq    R-Sq  Mallows                A A B B</a:t>
            </a:r>
          </a:p>
          <a:p>
            <a:pPr eaLnBrk="1" hangingPunct="1">
              <a:lnSpc>
                <a:spcPct val="80000"/>
              </a:lnSpc>
              <a:buFontTx/>
              <a:buNone/>
            </a:pPr>
            <a:r>
              <a:rPr lang="pt-BR" sz="1900" dirty="0">
                <a:latin typeface="Courier New" pitchFamily="49" charset="0"/>
              </a:rPr>
              <a:t>Vars  R-Sq  (adj)  (pred)       Cp       S  A B C B C C C</a:t>
            </a:r>
          </a:p>
          <a:p>
            <a:pPr eaLnBrk="1" hangingPunct="1">
              <a:lnSpc>
                <a:spcPct val="80000"/>
              </a:lnSpc>
              <a:buFontTx/>
              <a:buNone/>
            </a:pPr>
            <a:r>
              <a:rPr lang="pt-BR" sz="1900" dirty="0">
                <a:latin typeface="Courier New" pitchFamily="49" charset="0"/>
              </a:rPr>
              <a:t>   1  67.5   66.0    62.2     74.5  5.3343            X</a:t>
            </a:r>
          </a:p>
          <a:p>
            <a:pPr eaLnBrk="1" hangingPunct="1">
              <a:lnSpc>
                <a:spcPct val="80000"/>
              </a:lnSpc>
              <a:buFontTx/>
              <a:buNone/>
            </a:pPr>
            <a:r>
              <a:rPr lang="pt-BR" sz="1900" dirty="0">
                <a:latin typeface="Courier New" pitchFamily="49" charset="0"/>
              </a:rPr>
              <a:t>   1  51.6   49.4    43.7    120.6  6.5079              X</a:t>
            </a:r>
          </a:p>
          <a:p>
            <a:pPr eaLnBrk="1" hangingPunct="1">
              <a:lnSpc>
                <a:spcPct val="80000"/>
              </a:lnSpc>
              <a:buFontTx/>
              <a:buNone/>
            </a:pPr>
            <a:r>
              <a:rPr lang="pt-BR" sz="1900" dirty="0">
                <a:latin typeface="Courier New" pitchFamily="49" charset="0"/>
              </a:rPr>
              <a:t>   2  79.4   77.4    74.4     41.8  4.3449          X X</a:t>
            </a:r>
          </a:p>
          <a:p>
            <a:pPr eaLnBrk="1" hangingPunct="1">
              <a:lnSpc>
                <a:spcPct val="80000"/>
              </a:lnSpc>
              <a:buFontTx/>
              <a:buNone/>
            </a:pPr>
            <a:r>
              <a:rPr lang="pt-BR" sz="1900" dirty="0">
                <a:latin typeface="Courier New" pitchFamily="49" charset="0"/>
              </a:rPr>
              <a:t>   2  77.7   75.6    70.9     46.7  4.5180    X X</a:t>
            </a:r>
          </a:p>
          <a:p>
            <a:pPr eaLnBrk="1" hangingPunct="1">
              <a:lnSpc>
                <a:spcPct val="80000"/>
              </a:lnSpc>
              <a:buFontTx/>
              <a:buNone/>
            </a:pPr>
            <a:r>
              <a:rPr lang="pt-BR" sz="1900" dirty="0">
                <a:latin typeface="Courier New" pitchFamily="49" charset="0"/>
              </a:rPr>
              <a:t>   3  90.5   89.1    86.4     11.5  3.0168      X X X</a:t>
            </a:r>
          </a:p>
          <a:p>
            <a:pPr eaLnBrk="1" hangingPunct="1">
              <a:lnSpc>
                <a:spcPct val="80000"/>
              </a:lnSpc>
              <a:buFontTx/>
              <a:buNone/>
            </a:pPr>
            <a:r>
              <a:rPr lang="pt-BR" sz="1900" dirty="0">
                <a:latin typeface="Courier New" pitchFamily="49" charset="0"/>
              </a:rPr>
              <a:t>   3  87.9   86.1    82.7     19.2  3.4123    X X X</a:t>
            </a:r>
          </a:p>
          <a:p>
            <a:pPr eaLnBrk="1" hangingPunct="1">
              <a:lnSpc>
                <a:spcPct val="80000"/>
              </a:lnSpc>
              <a:buFontTx/>
              <a:buNone/>
            </a:pPr>
            <a:r>
              <a:rPr lang="pt-BR" sz="1900" dirty="0">
                <a:latin typeface="Courier New" pitchFamily="49" charset="0"/>
              </a:rPr>
              <a:t>   4  93.6   92.3    89.9      4.5  2.5367  X   X X X</a:t>
            </a:r>
          </a:p>
          <a:p>
            <a:pPr eaLnBrk="1" hangingPunct="1">
              <a:lnSpc>
                <a:spcPct val="80000"/>
              </a:lnSpc>
              <a:buFontTx/>
              <a:buNone/>
            </a:pPr>
            <a:r>
              <a:rPr lang="pt-BR" sz="1900" dirty="0">
                <a:latin typeface="Courier New" pitchFamily="49" charset="0"/>
              </a:rPr>
              <a:t>   4  93.2   91.8    89.1      5.7  2.6223  X   X   X   X</a:t>
            </a:r>
          </a:p>
          <a:p>
            <a:pPr eaLnBrk="1" hangingPunct="1">
              <a:lnSpc>
                <a:spcPct val="80000"/>
              </a:lnSpc>
              <a:buFontTx/>
              <a:buNone/>
            </a:pPr>
            <a:r>
              <a:rPr lang="pt-BR" sz="1900" dirty="0">
                <a:latin typeface="Courier New" pitchFamily="49" charset="0"/>
              </a:rPr>
              <a:t>   5  94.1   92.5    89.6      5.0  2.5019  X X X X X</a:t>
            </a:r>
          </a:p>
          <a:p>
            <a:pPr eaLnBrk="1" hangingPunct="1">
              <a:lnSpc>
                <a:spcPct val="80000"/>
              </a:lnSpc>
              <a:buFontTx/>
              <a:buNone/>
            </a:pPr>
            <a:r>
              <a:rPr lang="pt-BR" sz="1900" dirty="0">
                <a:latin typeface="Courier New" pitchFamily="49" charset="0"/>
              </a:rPr>
              <a:t>   5  94.0   92.4    89.2      5.4  2.5288  X   X X X X</a:t>
            </a:r>
          </a:p>
          <a:p>
            <a:pPr eaLnBrk="1" hangingPunct="1">
              <a:lnSpc>
                <a:spcPct val="80000"/>
              </a:lnSpc>
              <a:buFontTx/>
              <a:buNone/>
            </a:pPr>
            <a:r>
              <a:rPr lang="pt-BR" sz="1900" dirty="0">
                <a:latin typeface="Courier New" pitchFamily="49" charset="0"/>
              </a:rPr>
              <a:t>   6  94.3   92.3    88.6      6.5  2.5362  X X X   X X X</a:t>
            </a:r>
          </a:p>
          <a:p>
            <a:pPr eaLnBrk="1" hangingPunct="1">
              <a:lnSpc>
                <a:spcPct val="80000"/>
              </a:lnSpc>
              <a:buFontTx/>
              <a:buNone/>
            </a:pPr>
            <a:r>
              <a:rPr lang="pt-BR" sz="1900" dirty="0">
                <a:latin typeface="Courier New" pitchFamily="49" charset="0"/>
              </a:rPr>
              <a:t>   6  94.2   92.1    88.4      6.9  2.5668  X X X X X X</a:t>
            </a:r>
          </a:p>
          <a:p>
            <a:pPr eaLnBrk="1" hangingPunct="1">
              <a:lnSpc>
                <a:spcPct val="80000"/>
              </a:lnSpc>
              <a:buFontTx/>
              <a:buNone/>
            </a:pPr>
            <a:r>
              <a:rPr lang="pt-BR" sz="1900" dirty="0">
                <a:latin typeface="Courier New" pitchFamily="49" charset="0"/>
              </a:rPr>
              <a:t>   7  94.5   92.1    87.6      8.0  2.5739  X X X X X X X</a:t>
            </a:r>
            <a:endParaRPr lang="en-US" sz="1900" dirty="0" smtClean="0">
              <a:latin typeface="Courier New" pitchFamily="49" charset="0"/>
            </a:endParaRPr>
          </a:p>
        </p:txBody>
      </p:sp>
      <p:sp>
        <p:nvSpPr>
          <p:cNvPr id="13517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5171" name="Slide Number Placeholder 5"/>
          <p:cNvSpPr>
            <a:spLocks noGrp="1"/>
          </p:cNvSpPr>
          <p:nvPr>
            <p:ph type="sldNum" sz="quarter" idx="12"/>
          </p:nvPr>
        </p:nvSpPr>
        <p:spPr>
          <a:noFill/>
        </p:spPr>
        <p:txBody>
          <a:bodyPr/>
          <a:lstStyle/>
          <a:p>
            <a:fld id="{207677FF-10FF-4F77-944B-410054A01C16}" type="slidenum">
              <a:rPr lang="en-US" smtClean="0">
                <a:latin typeface="Arial" charset="0"/>
              </a:rPr>
              <a:pPr/>
              <a:t>422</a:t>
            </a:fld>
            <a:endParaRPr lang="en-US" smtClean="0">
              <a:latin typeface="Arial" charset="0"/>
            </a:endParaRPr>
          </a:p>
        </p:txBody>
      </p:sp>
      <p:sp>
        <p:nvSpPr>
          <p:cNvPr id="135172" name="Rectangle 2"/>
          <p:cNvSpPr>
            <a:spLocks noGrp="1" noChangeArrowheads="1"/>
          </p:cNvSpPr>
          <p:nvPr>
            <p:ph type="title"/>
          </p:nvPr>
        </p:nvSpPr>
        <p:spPr>
          <a:xfrm>
            <a:off x="457200" y="-76200"/>
            <a:ext cx="8229600" cy="1143000"/>
          </a:xfrm>
        </p:spPr>
        <p:txBody>
          <a:bodyPr/>
          <a:lstStyle/>
          <a:p>
            <a:pPr eaLnBrk="1" hangingPunct="1"/>
            <a:r>
              <a:rPr lang="en-US" smtClean="0"/>
              <a:t>Best Subsets in Minitab</a:t>
            </a:r>
          </a:p>
        </p:txBody>
      </p:sp>
      <p:sp>
        <p:nvSpPr>
          <p:cNvPr id="135173" name="Text Box 4"/>
          <p:cNvSpPr txBox="1">
            <a:spLocks noChangeArrowheads="1"/>
          </p:cNvSpPr>
          <p:nvPr/>
        </p:nvSpPr>
        <p:spPr bwMode="auto">
          <a:xfrm>
            <a:off x="0" y="5842000"/>
            <a:ext cx="9144000" cy="1016000"/>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a:t>Mallows Cp statistic is related to the mean square error of a fitted value. Look for models where Mallows Cp is small and close to the number of terms in the model, including the constant. </a:t>
            </a:r>
          </a:p>
        </p:txBody>
      </p:sp>
    </p:spTree>
    <p:extLst>
      <p:ext uri="{BB962C8B-B14F-4D97-AF65-F5344CB8AC3E}">
        <p14:creationId xmlns:p14="http://schemas.microsoft.com/office/powerpoint/2010/main" val="27822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39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39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3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3" grpId="0" animBg="1"/>
      <p:bldP spid="423944" grpId="0" animBg="1"/>
      <p:bldP spid="42394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6195" name="Slide Number Placeholder 5"/>
          <p:cNvSpPr>
            <a:spLocks noGrp="1"/>
          </p:cNvSpPr>
          <p:nvPr>
            <p:ph type="sldNum" sz="quarter" idx="12"/>
          </p:nvPr>
        </p:nvSpPr>
        <p:spPr>
          <a:noFill/>
        </p:spPr>
        <p:txBody>
          <a:bodyPr/>
          <a:lstStyle/>
          <a:p>
            <a:fld id="{FEF13D27-2462-4122-911B-E5F4A3EF62EB}" type="slidenum">
              <a:rPr lang="en-US" smtClean="0">
                <a:latin typeface="Arial" charset="0"/>
              </a:rPr>
              <a:pPr/>
              <a:t>423</a:t>
            </a:fld>
            <a:endParaRPr lang="en-US" smtClean="0">
              <a:latin typeface="Arial" charset="0"/>
            </a:endParaRPr>
          </a:p>
        </p:txBody>
      </p:sp>
      <p:sp>
        <p:nvSpPr>
          <p:cNvPr id="136196" name="Rectangle 2"/>
          <p:cNvSpPr>
            <a:spLocks noGrp="1" noChangeArrowheads="1"/>
          </p:cNvSpPr>
          <p:nvPr>
            <p:ph type="title"/>
          </p:nvPr>
        </p:nvSpPr>
        <p:spPr>
          <a:xfrm>
            <a:off x="457200" y="228600"/>
            <a:ext cx="8229600" cy="1143000"/>
          </a:xfrm>
        </p:spPr>
        <p:txBody>
          <a:bodyPr/>
          <a:lstStyle/>
          <a:p>
            <a:pPr eaLnBrk="1" hangingPunct="1"/>
            <a:r>
              <a:rPr lang="en-US" sz="4000" smtClean="0"/>
              <a:t>Best Subsets for Multiple Linear Regression</a:t>
            </a:r>
          </a:p>
        </p:txBody>
      </p:sp>
      <p:sp>
        <p:nvSpPr>
          <p:cNvPr id="136197" name="Rectangle 3"/>
          <p:cNvSpPr>
            <a:spLocks noGrp="1" noChangeArrowheads="1"/>
          </p:cNvSpPr>
          <p:nvPr>
            <p:ph type="body" idx="1"/>
          </p:nvPr>
        </p:nvSpPr>
        <p:spPr>
          <a:xfrm>
            <a:off x="457200" y="1828800"/>
            <a:ext cx="8229600" cy="4525963"/>
          </a:xfrm>
        </p:spPr>
        <p:txBody>
          <a:bodyPr/>
          <a:lstStyle/>
          <a:p>
            <a:pPr eaLnBrk="1" hangingPunct="1">
              <a:spcBef>
                <a:spcPts val="600"/>
              </a:spcBef>
              <a:spcAft>
                <a:spcPts val="600"/>
              </a:spcAft>
            </a:pPr>
            <a:r>
              <a:rPr lang="en-US" sz="2800" dirty="0" smtClean="0"/>
              <a:t>We chose a 4 term model from Best Subsets: A, C, AC, AB</a:t>
            </a:r>
          </a:p>
          <a:p>
            <a:pPr eaLnBrk="1" hangingPunct="1">
              <a:spcBef>
                <a:spcPts val="600"/>
              </a:spcBef>
              <a:spcAft>
                <a:spcPts val="600"/>
              </a:spcAft>
            </a:pPr>
            <a:r>
              <a:rPr lang="en-US" sz="2800" dirty="0" smtClean="0"/>
              <a:t>Now do usual regression analysis for this model</a:t>
            </a:r>
          </a:p>
          <a:p>
            <a:pPr lvl="1" eaLnBrk="1" hangingPunct="1">
              <a:spcBef>
                <a:spcPts val="600"/>
              </a:spcBef>
              <a:spcAft>
                <a:spcPts val="600"/>
              </a:spcAft>
            </a:pPr>
            <a:r>
              <a:rPr lang="en-US" sz="2400" dirty="0" smtClean="0"/>
              <a:t>Form regression equation</a:t>
            </a:r>
          </a:p>
          <a:p>
            <a:pPr lvl="1" eaLnBrk="1" hangingPunct="1">
              <a:spcBef>
                <a:spcPts val="600"/>
              </a:spcBef>
              <a:spcAft>
                <a:spcPts val="600"/>
              </a:spcAft>
            </a:pPr>
            <a:r>
              <a:rPr lang="en-US" sz="2400" dirty="0" smtClean="0"/>
              <a:t>Evaluate R</a:t>
            </a:r>
            <a:r>
              <a:rPr lang="en-US" sz="2400" baseline="30000" dirty="0" smtClean="0"/>
              <a:t>2</a:t>
            </a:r>
            <a:r>
              <a:rPr lang="en-US" sz="2400" baseline="-25000" dirty="0" smtClean="0"/>
              <a:t>adj </a:t>
            </a:r>
            <a:r>
              <a:rPr lang="en-US" sz="2400" dirty="0" smtClean="0"/>
              <a:t>and P-values</a:t>
            </a:r>
          </a:p>
          <a:p>
            <a:pPr lvl="1" eaLnBrk="1" hangingPunct="1">
              <a:spcBef>
                <a:spcPts val="600"/>
              </a:spcBef>
              <a:spcAft>
                <a:spcPts val="600"/>
              </a:spcAft>
            </a:pPr>
            <a:r>
              <a:rPr lang="en-US" sz="2400" dirty="0" smtClean="0"/>
              <a:t>Do residual analysis</a:t>
            </a:r>
          </a:p>
          <a:p>
            <a:pPr lvl="1" eaLnBrk="1" hangingPunct="1">
              <a:spcBef>
                <a:spcPts val="600"/>
              </a:spcBef>
              <a:spcAft>
                <a:spcPts val="600"/>
              </a:spcAft>
            </a:pPr>
            <a:r>
              <a:rPr lang="en-US" sz="2400" dirty="0" smtClean="0"/>
              <a:t>Interpret results - Make predictions</a:t>
            </a:r>
            <a:endParaRPr lang="en-US" sz="2800" dirty="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a:xfrm>
            <a:off x="152400" y="650421"/>
            <a:ext cx="8991600" cy="4525963"/>
          </a:xfrm>
        </p:spPr>
        <p:txBody>
          <a:bodyPr/>
          <a:lstStyle/>
          <a:p>
            <a:pPr>
              <a:spcBef>
                <a:spcPct val="0"/>
              </a:spcBef>
              <a:buFontTx/>
              <a:buNone/>
            </a:pPr>
            <a:r>
              <a:rPr lang="en-US" sz="1400" b="1" dirty="0">
                <a:latin typeface="Courier New" pitchFamily="49" charset="0"/>
                <a:cs typeface="Courier New" pitchFamily="49" charset="0"/>
              </a:rPr>
              <a:t>Regression Analysis: </a:t>
            </a:r>
            <a:r>
              <a:rPr lang="en-US" sz="1400" b="1" dirty="0" err="1">
                <a:latin typeface="Courier New" pitchFamily="49" charset="0"/>
                <a:cs typeface="Courier New" pitchFamily="49" charset="0"/>
              </a:rPr>
              <a:t>resp</a:t>
            </a:r>
            <a:r>
              <a:rPr lang="en-US" sz="1400" b="1" dirty="0">
                <a:latin typeface="Courier New" pitchFamily="49" charset="0"/>
                <a:cs typeface="Courier New" pitchFamily="49" charset="0"/>
              </a:rPr>
              <a:t> versus A, C, AC, AB </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Analysis of </a:t>
            </a:r>
            <a:r>
              <a:rPr lang="en-US" sz="1400" dirty="0" smtClean="0">
                <a:latin typeface="Courier New" pitchFamily="49" charset="0"/>
                <a:cs typeface="Courier New" pitchFamily="49" charset="0"/>
              </a:rPr>
              <a:t>Variance</a:t>
            </a: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Source         DF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SS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MS  F-Value  P-Value</a:t>
            </a:r>
          </a:p>
          <a:p>
            <a:pPr>
              <a:spcBef>
                <a:spcPct val="0"/>
              </a:spcBef>
              <a:buFontTx/>
              <a:buNone/>
            </a:pPr>
            <a:r>
              <a:rPr lang="en-US" sz="1400" dirty="0">
                <a:latin typeface="Courier New" pitchFamily="49" charset="0"/>
                <a:cs typeface="Courier New" pitchFamily="49" charset="0"/>
              </a:rPr>
              <a:t>Regression      4  1803.07  450.767    70.05    0.000</a:t>
            </a:r>
          </a:p>
          <a:p>
            <a:pPr>
              <a:spcBef>
                <a:spcPct val="0"/>
              </a:spcBef>
              <a:buFontTx/>
              <a:buNone/>
            </a:pPr>
            <a:r>
              <a:rPr lang="en-US" sz="1400" dirty="0">
                <a:latin typeface="Courier New" pitchFamily="49" charset="0"/>
                <a:cs typeface="Courier New" pitchFamily="49" charset="0"/>
              </a:rPr>
              <a:t>  A             1    59.75   59.749     9.28    0.007</a:t>
            </a:r>
          </a:p>
          <a:p>
            <a:pPr>
              <a:spcBef>
                <a:spcPct val="0"/>
              </a:spcBef>
              <a:buFontTx/>
              <a:buNone/>
            </a:pPr>
            <a:r>
              <a:rPr lang="en-US" sz="1400" dirty="0">
                <a:latin typeface="Courier New" pitchFamily="49" charset="0"/>
                <a:cs typeface="Courier New" pitchFamily="49" charset="0"/>
              </a:rPr>
              <a:t>  C             1   355.27  355.267    55.21    0.000</a:t>
            </a:r>
          </a:p>
          <a:p>
            <a:pPr>
              <a:spcBef>
                <a:spcPct val="0"/>
              </a:spcBef>
              <a:buFontTx/>
              <a:buNone/>
            </a:pPr>
            <a:r>
              <a:rPr lang="en-US" sz="1400" dirty="0">
                <a:latin typeface="Courier New" pitchFamily="49" charset="0"/>
                <a:cs typeface="Courier New" pitchFamily="49" charset="0"/>
              </a:rPr>
              <a:t>  AB            1   749.07  749.067   116.40    0.000</a:t>
            </a:r>
          </a:p>
          <a:p>
            <a:pPr>
              <a:spcBef>
                <a:spcPct val="0"/>
              </a:spcBef>
              <a:buFontTx/>
              <a:buNone/>
            </a:pPr>
            <a:r>
              <a:rPr lang="en-US" sz="1400" dirty="0">
                <a:latin typeface="Courier New" pitchFamily="49" charset="0"/>
                <a:cs typeface="Courier New" pitchFamily="49" charset="0"/>
              </a:rPr>
              <a:t>  AC            1   112.67  112.667    17.51    0.001</a:t>
            </a:r>
          </a:p>
          <a:p>
            <a:pPr>
              <a:spcBef>
                <a:spcPct val="0"/>
              </a:spcBef>
              <a:buFontTx/>
              <a:buNone/>
            </a:pPr>
            <a:r>
              <a:rPr lang="en-US" sz="1400" dirty="0">
                <a:latin typeface="Courier New" pitchFamily="49" charset="0"/>
                <a:cs typeface="Courier New" pitchFamily="49" charset="0"/>
              </a:rPr>
              <a:t>Error          19   122.27    6.435</a:t>
            </a:r>
          </a:p>
          <a:p>
            <a:pPr>
              <a:spcBef>
                <a:spcPct val="0"/>
              </a:spcBef>
              <a:buFontTx/>
              <a:buNone/>
            </a:pPr>
            <a:r>
              <a:rPr lang="en-US" sz="1400" dirty="0">
                <a:latin typeface="Courier New" pitchFamily="49" charset="0"/>
                <a:cs typeface="Courier New" pitchFamily="49" charset="0"/>
              </a:rPr>
              <a:t>  Lack-of-Fit   3    16.27    5.422     0.82    0.502</a:t>
            </a:r>
          </a:p>
          <a:p>
            <a:pPr>
              <a:spcBef>
                <a:spcPct val="0"/>
              </a:spcBef>
              <a:buFontTx/>
              <a:buNone/>
            </a:pPr>
            <a:r>
              <a:rPr lang="en-US" sz="1400" dirty="0">
                <a:latin typeface="Courier New" pitchFamily="49" charset="0"/>
                <a:cs typeface="Courier New" pitchFamily="49" charset="0"/>
              </a:rPr>
              <a:t>  Pure Error   16   106.00    6.625</a:t>
            </a:r>
          </a:p>
          <a:p>
            <a:pPr>
              <a:spcBef>
                <a:spcPct val="0"/>
              </a:spcBef>
              <a:buFontTx/>
              <a:buNone/>
            </a:pPr>
            <a:r>
              <a:rPr lang="en-US" sz="1400" dirty="0">
                <a:latin typeface="Courier New" pitchFamily="49" charset="0"/>
                <a:cs typeface="Courier New" pitchFamily="49" charset="0"/>
              </a:rPr>
              <a:t>Total          23  1925.33</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Model </a:t>
            </a:r>
            <a:r>
              <a:rPr lang="en-US" sz="1400" dirty="0" smtClean="0">
                <a:latin typeface="Courier New" pitchFamily="49" charset="0"/>
                <a:cs typeface="Courier New" pitchFamily="49" charset="0"/>
              </a:rPr>
              <a:t>Summary</a:t>
            </a: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      S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pred</a:t>
            </a:r>
            <a:r>
              <a:rPr lang="en-US" sz="1400" dirty="0">
                <a:latin typeface="Courier New" pitchFamily="49" charset="0"/>
                <a:cs typeface="Courier New" pitchFamily="49" charset="0"/>
              </a:rPr>
              <a:t>)</a:t>
            </a:r>
          </a:p>
          <a:p>
            <a:pPr>
              <a:spcBef>
                <a:spcPct val="0"/>
              </a:spcBef>
              <a:buFontTx/>
              <a:buNone/>
            </a:pPr>
            <a:r>
              <a:rPr lang="en-US" sz="1400" dirty="0">
                <a:latin typeface="Courier New" pitchFamily="49" charset="0"/>
                <a:cs typeface="Courier New" pitchFamily="49" charset="0"/>
              </a:rPr>
              <a:t>2.53675  93.65%     92.31%      89.86</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smtClean="0">
                <a:latin typeface="Courier New" pitchFamily="49" charset="0"/>
                <a:cs typeface="Courier New" pitchFamily="49" charset="0"/>
              </a:rPr>
              <a:t>Coefficients</a:t>
            </a: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Term          </a:t>
            </a:r>
            <a:r>
              <a:rPr lang="en-US" sz="1400" dirty="0" err="1">
                <a:latin typeface="Courier New" pitchFamily="49" charset="0"/>
                <a:cs typeface="Courier New" pitchFamily="49" charset="0"/>
              </a:rPr>
              <a:t>Coef</a:t>
            </a:r>
            <a:r>
              <a:rPr lang="en-US" sz="1400" dirty="0">
                <a:latin typeface="Courier New" pitchFamily="49" charset="0"/>
                <a:cs typeface="Courier New" pitchFamily="49" charset="0"/>
              </a:rPr>
              <a:t>  SE </a:t>
            </a:r>
            <a:r>
              <a:rPr lang="en-US" sz="1400" dirty="0" err="1">
                <a:latin typeface="Courier New" pitchFamily="49" charset="0"/>
                <a:cs typeface="Courier New" pitchFamily="49" charset="0"/>
              </a:rPr>
              <a:t>Coef</a:t>
            </a:r>
            <a:r>
              <a:rPr lang="en-US" sz="1400" dirty="0">
                <a:latin typeface="Courier New" pitchFamily="49" charset="0"/>
                <a:cs typeface="Courier New" pitchFamily="49" charset="0"/>
              </a:rPr>
              <a:t>  T-Value  P-Value    VIF</a:t>
            </a:r>
          </a:p>
          <a:p>
            <a:pPr>
              <a:spcBef>
                <a:spcPct val="0"/>
              </a:spcBef>
              <a:buFontTx/>
              <a:buNone/>
            </a:pPr>
            <a:r>
              <a:rPr lang="en-US" sz="1400" dirty="0">
                <a:latin typeface="Courier New" pitchFamily="49" charset="0"/>
                <a:cs typeface="Courier New" pitchFamily="49" charset="0"/>
              </a:rPr>
              <a:t>Constant     -81.5     15.5    -5.27    0.000</a:t>
            </a:r>
          </a:p>
          <a:p>
            <a:pPr>
              <a:spcBef>
                <a:spcPct val="0"/>
              </a:spcBef>
              <a:buFontTx/>
              <a:buNone/>
            </a:pPr>
            <a:r>
              <a:rPr lang="en-US" sz="1400" dirty="0">
                <a:latin typeface="Courier New" pitchFamily="49" charset="0"/>
                <a:cs typeface="Courier New" pitchFamily="49" charset="0"/>
              </a:rPr>
              <a:t>A            3.017    0.990     3.05    0.007  91.39</a:t>
            </a:r>
          </a:p>
          <a:p>
            <a:pPr>
              <a:spcBef>
                <a:spcPct val="0"/>
              </a:spcBef>
              <a:buFontTx/>
              <a:buNone/>
            </a:pPr>
            <a:r>
              <a:rPr lang="en-US" sz="1400" dirty="0">
                <a:latin typeface="Courier New" pitchFamily="49" charset="0"/>
                <a:cs typeface="Courier New" pitchFamily="49" charset="0"/>
              </a:rPr>
              <a:t>C            0.811    0.109     7.43    0.000  10.00</a:t>
            </a:r>
          </a:p>
          <a:p>
            <a:pPr>
              <a:spcBef>
                <a:spcPct val="0"/>
              </a:spcBef>
              <a:buFontTx/>
              <a:buNone/>
            </a:pPr>
            <a:r>
              <a:rPr lang="en-US" sz="1400" dirty="0">
                <a:latin typeface="Courier New" pitchFamily="49" charset="0"/>
                <a:cs typeface="Courier New" pitchFamily="49" charset="0"/>
              </a:rPr>
              <a:t>AB           1.767    0.164    10.79    0.000   3.03</a:t>
            </a:r>
          </a:p>
          <a:p>
            <a:pPr>
              <a:spcBef>
                <a:spcPct val="0"/>
              </a:spcBef>
              <a:buFontTx/>
              <a:buNone/>
            </a:pPr>
            <a:r>
              <a:rPr lang="en-US" sz="1400" dirty="0">
                <a:latin typeface="Courier New" pitchFamily="49" charset="0"/>
                <a:cs typeface="Courier New" pitchFamily="49" charset="0"/>
              </a:rPr>
              <a:t>AC        -0.02889  0.00690    -4.18    0.001  98.36</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Regression </a:t>
            </a:r>
            <a:r>
              <a:rPr lang="en-US" sz="1400" dirty="0" smtClean="0">
                <a:latin typeface="Courier New" pitchFamily="49" charset="0"/>
                <a:cs typeface="Courier New" pitchFamily="49" charset="0"/>
              </a:rPr>
              <a:t>Equation</a:t>
            </a:r>
            <a:endParaRPr lang="en-US" sz="1400" dirty="0">
              <a:latin typeface="Courier New" pitchFamily="49" charset="0"/>
              <a:cs typeface="Courier New" pitchFamily="49" charset="0"/>
            </a:endParaRPr>
          </a:p>
          <a:p>
            <a:pPr>
              <a:spcBef>
                <a:spcPct val="0"/>
              </a:spcBef>
              <a:buFontTx/>
              <a:buNone/>
            </a:pPr>
            <a:r>
              <a:rPr lang="en-US" sz="1400" dirty="0" err="1">
                <a:latin typeface="Courier New" pitchFamily="49" charset="0"/>
                <a:cs typeface="Courier New" pitchFamily="49" charset="0"/>
              </a:rPr>
              <a:t>resp</a:t>
            </a:r>
            <a:r>
              <a:rPr lang="en-US" sz="1400" dirty="0">
                <a:latin typeface="Courier New" pitchFamily="49" charset="0"/>
                <a:cs typeface="Courier New" pitchFamily="49" charset="0"/>
              </a:rPr>
              <a:t> = -81.5 + 3.017 A + 0.811 C + 1.767 AB - 0.02889 AC</a:t>
            </a:r>
          </a:p>
        </p:txBody>
      </p:sp>
      <p:sp>
        <p:nvSpPr>
          <p:cNvPr id="137219"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7220" name="Rectangle 2"/>
          <p:cNvSpPr>
            <a:spLocks noGrp="1" noChangeArrowheads="1"/>
          </p:cNvSpPr>
          <p:nvPr>
            <p:ph type="title"/>
          </p:nvPr>
        </p:nvSpPr>
        <p:spPr>
          <a:xfrm>
            <a:off x="457200" y="-152400"/>
            <a:ext cx="8229600" cy="1143000"/>
          </a:xfrm>
        </p:spPr>
        <p:txBody>
          <a:bodyPr/>
          <a:lstStyle/>
          <a:p>
            <a:pPr eaLnBrk="1" hangingPunct="1"/>
            <a:r>
              <a:rPr lang="en-US" smtClean="0"/>
              <a:t>Best Subsets Model</a:t>
            </a:r>
          </a:p>
        </p:txBody>
      </p:sp>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424</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077" name="Slide Number Placeholder 5"/>
          <p:cNvSpPr>
            <a:spLocks noGrp="1"/>
          </p:cNvSpPr>
          <p:nvPr>
            <p:ph type="sldNum" sz="quarter" idx="12"/>
          </p:nvPr>
        </p:nvSpPr>
        <p:spPr>
          <a:noFill/>
        </p:spPr>
        <p:txBody>
          <a:bodyPr/>
          <a:lstStyle/>
          <a:p>
            <a:fld id="{3222235A-820F-4EFB-93FC-3BD5144AC35F}" type="slidenum">
              <a:rPr lang="en-US" smtClean="0">
                <a:latin typeface="Arial" charset="0"/>
              </a:rPr>
              <a:pPr/>
              <a:t>308</a:t>
            </a:fld>
            <a:endParaRPr lang="en-US" smtClean="0">
              <a:latin typeface="Arial" charset="0"/>
            </a:endParaRPr>
          </a:p>
        </p:txBody>
      </p:sp>
      <p:sp>
        <p:nvSpPr>
          <p:cNvPr id="3078" name="Rectangle 2"/>
          <p:cNvSpPr>
            <a:spLocks noGrp="1" noChangeArrowheads="1"/>
          </p:cNvSpPr>
          <p:nvPr>
            <p:ph type="title"/>
          </p:nvPr>
        </p:nvSpPr>
        <p:spPr>
          <a:xfrm>
            <a:off x="304800" y="0"/>
            <a:ext cx="8534400" cy="1143000"/>
          </a:xfrm>
        </p:spPr>
        <p:txBody>
          <a:bodyPr/>
          <a:lstStyle/>
          <a:p>
            <a:pPr eaLnBrk="1" hangingPunct="1"/>
            <a:r>
              <a:rPr lang="en-US" sz="4000" smtClean="0"/>
              <a:t>Randomized Complete Block Design</a:t>
            </a:r>
          </a:p>
        </p:txBody>
      </p:sp>
      <p:sp>
        <p:nvSpPr>
          <p:cNvPr id="3079" name="Rectangle 3"/>
          <p:cNvSpPr>
            <a:spLocks noGrp="1" noChangeArrowheads="1"/>
          </p:cNvSpPr>
          <p:nvPr>
            <p:ph type="body" idx="1"/>
          </p:nvPr>
        </p:nvSpPr>
        <p:spPr>
          <a:xfrm>
            <a:off x="457200" y="4724400"/>
            <a:ext cx="8229600" cy="2133600"/>
          </a:xfrm>
        </p:spPr>
        <p:txBody>
          <a:bodyPr/>
          <a:lstStyle/>
          <a:p>
            <a:pPr eaLnBrk="1" hangingPunct="1">
              <a:buFontTx/>
              <a:buNone/>
            </a:pPr>
            <a:r>
              <a:rPr lang="en-US" sz="2400" smtClean="0"/>
              <a:t>H</a:t>
            </a:r>
            <a:r>
              <a:rPr lang="en-US" sz="2400" baseline="-25000" smtClean="0"/>
              <a:t>0</a:t>
            </a:r>
            <a:r>
              <a:rPr lang="en-US" sz="2400" smtClean="0"/>
              <a:t>: </a:t>
            </a:r>
            <a:r>
              <a:rPr lang="el-GR" sz="2400" smtClean="0">
                <a:cs typeface="Arial" charset="0"/>
              </a:rPr>
              <a:t>μ</a:t>
            </a:r>
            <a:r>
              <a:rPr lang="en-US" sz="2400" baseline="-25000" smtClean="0">
                <a:cs typeface="Arial" charset="0"/>
              </a:rPr>
              <a:t>1</a:t>
            </a:r>
            <a:r>
              <a:rPr lang="en-US" sz="2400" smtClean="0">
                <a:cs typeface="Arial" charset="0"/>
              </a:rPr>
              <a:t> = </a:t>
            </a:r>
            <a:r>
              <a:rPr lang="el-GR" sz="2400" smtClean="0">
                <a:cs typeface="Arial" charset="0"/>
              </a:rPr>
              <a:t>μ</a:t>
            </a:r>
            <a:r>
              <a:rPr lang="en-US" sz="2400" baseline="-25000" smtClean="0">
                <a:cs typeface="Arial" charset="0"/>
              </a:rPr>
              <a:t>2</a:t>
            </a:r>
            <a:r>
              <a:rPr lang="en-US" sz="2400" smtClean="0">
                <a:cs typeface="Arial" charset="0"/>
              </a:rPr>
              <a:t> = … = </a:t>
            </a:r>
            <a:r>
              <a:rPr lang="el-GR" sz="2400" smtClean="0">
                <a:cs typeface="Arial" charset="0"/>
              </a:rPr>
              <a:t>μ</a:t>
            </a:r>
            <a:r>
              <a:rPr lang="en-US" sz="2400" baseline="-25000" smtClean="0">
                <a:cs typeface="Arial" charset="0"/>
              </a:rPr>
              <a:t>a</a:t>
            </a:r>
          </a:p>
          <a:p>
            <a:pPr eaLnBrk="1" hangingPunct="1">
              <a:buFontTx/>
              <a:buNone/>
            </a:pPr>
            <a:r>
              <a:rPr lang="en-US" sz="2400" smtClean="0">
                <a:cs typeface="Arial" charset="0"/>
              </a:rPr>
              <a:t>H</a:t>
            </a:r>
            <a:r>
              <a:rPr lang="en-US" sz="2400" baseline="-25000" smtClean="0">
                <a:cs typeface="Arial" charset="0"/>
              </a:rPr>
              <a:t>1</a:t>
            </a:r>
            <a:r>
              <a:rPr lang="en-US" sz="2400" smtClean="0">
                <a:cs typeface="Arial" charset="0"/>
              </a:rPr>
              <a:t>: </a:t>
            </a:r>
            <a:r>
              <a:rPr lang="el-GR" sz="2400" smtClean="0">
                <a:cs typeface="Arial" charset="0"/>
              </a:rPr>
              <a:t>μ</a:t>
            </a:r>
            <a:r>
              <a:rPr lang="en-US" sz="2400" baseline="-25000" smtClean="0">
                <a:cs typeface="Arial" charset="0"/>
              </a:rPr>
              <a:t>i</a:t>
            </a:r>
            <a:r>
              <a:rPr lang="en-US" sz="2400" smtClean="0">
                <a:cs typeface="Arial" charset="0"/>
              </a:rPr>
              <a:t> </a:t>
            </a:r>
            <a:r>
              <a:rPr lang="el-GR" sz="2400" smtClean="0">
                <a:cs typeface="Arial" charset="0"/>
              </a:rPr>
              <a:t>≠</a:t>
            </a:r>
            <a:r>
              <a:rPr lang="en-US" sz="2400" smtClean="0">
                <a:cs typeface="Arial" charset="0"/>
              </a:rPr>
              <a:t> </a:t>
            </a:r>
            <a:r>
              <a:rPr lang="el-GR" sz="2400" smtClean="0">
                <a:cs typeface="Arial" charset="0"/>
              </a:rPr>
              <a:t>μ</a:t>
            </a:r>
            <a:r>
              <a:rPr lang="en-US" sz="2400" baseline="-25000" smtClean="0">
                <a:cs typeface="Arial" charset="0"/>
              </a:rPr>
              <a:t>j</a:t>
            </a:r>
            <a:r>
              <a:rPr lang="en-US" sz="2400" smtClean="0">
                <a:cs typeface="Arial" charset="0"/>
              </a:rPr>
              <a:t> for at least one pair of factor levels (i,j)</a:t>
            </a:r>
            <a:endParaRPr lang="el-GR" sz="2400" smtClean="0">
              <a:cs typeface="Arial" charset="0"/>
            </a:endParaRPr>
          </a:p>
          <a:p>
            <a:pPr eaLnBrk="1" hangingPunct="1">
              <a:buFontTx/>
              <a:buNone/>
            </a:pPr>
            <a:endParaRPr lang="en-US" sz="2400" smtClean="0"/>
          </a:p>
          <a:p>
            <a:pPr eaLnBrk="1" hangingPunct="1">
              <a:buFontTx/>
              <a:buNone/>
            </a:pPr>
            <a:r>
              <a:rPr lang="en-US" sz="2400" smtClean="0"/>
              <a:t>Reject H</a:t>
            </a:r>
            <a:r>
              <a:rPr lang="en-US" sz="2400" baseline="-25000" smtClean="0"/>
              <a:t>0</a:t>
            </a:r>
            <a:r>
              <a:rPr lang="en-US" sz="2400" smtClean="0"/>
              <a:t> when  </a:t>
            </a:r>
          </a:p>
          <a:p>
            <a:pPr eaLnBrk="1" hangingPunct="1">
              <a:buFontTx/>
              <a:buNone/>
            </a:pPr>
            <a:endParaRPr lang="en-US" sz="2400" smtClean="0"/>
          </a:p>
          <a:p>
            <a:pPr eaLnBrk="1" hangingPunct="1">
              <a:buFontTx/>
              <a:buNone/>
            </a:pPr>
            <a:endParaRPr lang="en-US" sz="2400" smtClean="0"/>
          </a:p>
        </p:txBody>
      </p:sp>
      <p:graphicFrame>
        <p:nvGraphicFramePr>
          <p:cNvPr id="8" name="Content Placeholder 5"/>
          <p:cNvGraphicFramePr>
            <a:graphicFrameLocks/>
          </p:cNvGraphicFramePr>
          <p:nvPr/>
        </p:nvGraphicFramePr>
        <p:xfrm>
          <a:off x="990600" y="1096963"/>
          <a:ext cx="7167407" cy="3474720"/>
        </p:xfrm>
        <a:graphic>
          <a:graphicData uri="http://schemas.openxmlformats.org/drawingml/2006/table">
            <a:tbl>
              <a:tblPr firstRow="1" bandRow="1">
                <a:tableStyleId>{5C22544A-7EE6-4342-B048-85BDC9FD1C3A}</a:tableStyleId>
              </a:tblPr>
              <a:tblGrid>
                <a:gridCol w="1463040"/>
                <a:gridCol w="1132367"/>
                <a:gridCol w="1463040"/>
                <a:gridCol w="1188720"/>
                <a:gridCol w="1920240"/>
              </a:tblGrid>
              <a:tr h="822960">
                <a:tc>
                  <a:txBody>
                    <a:bodyPr/>
                    <a:lstStyle/>
                    <a:p>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anchor="ctr"/>
                </a:tc>
              </a:tr>
              <a:tr h="731520">
                <a:tc>
                  <a:txBody>
                    <a:bodyPr/>
                    <a:lstStyle/>
                    <a:p>
                      <a:r>
                        <a:rPr lang="en-US" sz="2400" dirty="0" smtClean="0">
                          <a:solidFill>
                            <a:schemeClr val="tx1"/>
                          </a:solidFill>
                          <a:latin typeface="Times New Roman" pitchFamily="18" charset="0"/>
                          <a:cs typeface="Times New Roman" pitchFamily="18" charset="0"/>
                        </a:rPr>
                        <a:t>Factor</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Factor</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a-1</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MS</a:t>
                      </a:r>
                      <a:r>
                        <a:rPr lang="en-US" sz="2400" baseline="-25000" dirty="0" err="1" smtClean="0">
                          <a:solidFill>
                            <a:schemeClr val="tx1"/>
                          </a:solidFill>
                          <a:latin typeface="Times New Roman" pitchFamily="18" charset="0"/>
                          <a:cs typeface="Times New Roman" pitchFamily="18" charset="0"/>
                        </a:rPr>
                        <a:t>Factor</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400" baseline="-25000" dirty="0">
                        <a:solidFill>
                          <a:schemeClr val="tx1"/>
                        </a:solidFill>
                        <a:latin typeface="Times New Roman" pitchFamily="18" charset="0"/>
                        <a:cs typeface="Times New Roman" pitchFamily="18" charset="0"/>
                      </a:endParaRPr>
                    </a:p>
                  </a:txBody>
                  <a:tcPr anchor="ctr"/>
                </a:tc>
              </a:tr>
              <a:tr h="640080">
                <a:tc>
                  <a:txBody>
                    <a:bodyPr/>
                    <a:lstStyle/>
                    <a:p>
                      <a:r>
                        <a:rPr lang="en-US" sz="2400" dirty="0" smtClean="0">
                          <a:solidFill>
                            <a:schemeClr val="tx1"/>
                          </a:solidFill>
                          <a:latin typeface="Times New Roman" pitchFamily="18" charset="0"/>
                          <a:cs typeface="Times New Roman" pitchFamily="18" charset="0"/>
                        </a:rPr>
                        <a:t>Block</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block</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b-1</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err="1" smtClean="0">
                          <a:solidFill>
                            <a:schemeClr val="tx1"/>
                          </a:solidFill>
                          <a:latin typeface="Times New Roman" pitchFamily="18" charset="0"/>
                          <a:cs typeface="Times New Roman" pitchFamily="18" charset="0"/>
                        </a:rPr>
                        <a:t>MS</a:t>
                      </a:r>
                      <a:r>
                        <a:rPr lang="en-US" sz="2400" baseline="-25000" dirty="0" err="1" smtClean="0">
                          <a:solidFill>
                            <a:schemeClr val="tx1"/>
                          </a:solidFill>
                          <a:latin typeface="Times New Roman" pitchFamily="18" charset="0"/>
                          <a:cs typeface="Times New Roman" pitchFamily="18" charset="0"/>
                        </a:rPr>
                        <a:t>block</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400" dirty="0">
                        <a:solidFill>
                          <a:schemeClr val="tx1"/>
                        </a:solidFill>
                        <a:latin typeface="Times New Roman" pitchFamily="18" charset="0"/>
                        <a:cs typeface="Times New Roman" pitchFamily="18" charset="0"/>
                      </a:endParaRPr>
                    </a:p>
                  </a:txBody>
                  <a:tcPr anchor="ctr"/>
                </a:tc>
              </a:tr>
              <a:tr h="640080">
                <a:tc>
                  <a:txBody>
                    <a:bodyPr/>
                    <a:lstStyle/>
                    <a:p>
                      <a:r>
                        <a:rPr lang="en-US" sz="2400" dirty="0" smtClean="0">
                          <a:solidFill>
                            <a:schemeClr val="tx1"/>
                          </a:solidFill>
                          <a:latin typeface="Times New Roman" pitchFamily="18" charset="0"/>
                          <a:cs typeface="Times New Roman" pitchFamily="18" charset="0"/>
                        </a:rPr>
                        <a:t>Error</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Error</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(a-1)(b-1)</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MS</a:t>
                      </a:r>
                      <a:r>
                        <a:rPr lang="en-US" sz="2400" baseline="-25000" dirty="0" err="1" smtClean="0">
                          <a:solidFill>
                            <a:schemeClr val="tx1"/>
                          </a:solidFill>
                          <a:latin typeface="Times New Roman" pitchFamily="18" charset="0"/>
                          <a:cs typeface="Times New Roman" pitchFamily="18" charset="0"/>
                        </a:rPr>
                        <a:t>Error</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400" dirty="0">
                        <a:solidFill>
                          <a:schemeClr val="tx1"/>
                        </a:solidFill>
                        <a:latin typeface="Times New Roman" pitchFamily="18" charset="0"/>
                        <a:cs typeface="Times New Roman" pitchFamily="18" charset="0"/>
                      </a:endParaRPr>
                    </a:p>
                  </a:txBody>
                  <a:tcPr anchor="ctr"/>
                </a:tc>
              </a:tr>
              <a:tr h="640080">
                <a:tc>
                  <a:txBody>
                    <a:bodyPr/>
                    <a:lstStyle/>
                    <a:p>
                      <a:r>
                        <a:rPr lang="en-US" sz="2400" dirty="0" smtClean="0">
                          <a:solidFill>
                            <a:schemeClr val="tx1"/>
                          </a:solidFill>
                          <a:latin typeface="Times New Roman" pitchFamily="18" charset="0"/>
                          <a:cs typeface="Times New Roman" pitchFamily="18" charset="0"/>
                        </a:rPr>
                        <a:t>Total</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Total</a:t>
                      </a:r>
                      <a:endParaRPr lang="en-US" sz="2400" baseline="-250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N-1</a:t>
                      </a:r>
                      <a:endParaRPr lang="en-US" sz="2400" dirty="0">
                        <a:solidFill>
                          <a:schemeClr val="tx1"/>
                        </a:solidFill>
                        <a:latin typeface="Times New Roman" pitchFamily="18" charset="0"/>
                        <a:cs typeface="Times New Roman" pitchFamily="18" charset="0"/>
                      </a:endParaRPr>
                    </a:p>
                  </a:txBody>
                  <a:tcPr anchor="ctr"/>
                </a:tc>
                <a:tc>
                  <a:txBody>
                    <a:bodyPr/>
                    <a:lstStyle/>
                    <a:p>
                      <a:pPr algn="ctr"/>
                      <a:endParaRPr lang="en-US" sz="2400" dirty="0">
                        <a:solidFill>
                          <a:schemeClr val="tx1"/>
                        </a:solidFill>
                        <a:latin typeface="Times New Roman" pitchFamily="18" charset="0"/>
                        <a:cs typeface="Times New Roman" pitchFamily="18" charset="0"/>
                      </a:endParaRPr>
                    </a:p>
                  </a:txBody>
                  <a:tcPr anchor="ctr"/>
                </a:tc>
                <a:tc>
                  <a:txBody>
                    <a:bodyPr/>
                    <a:lstStyle/>
                    <a:p>
                      <a:pPr algn="ctr"/>
                      <a:endParaRPr lang="en-US" sz="2400" dirty="0">
                        <a:solidFill>
                          <a:schemeClr val="tx1"/>
                        </a:solidFill>
                        <a:latin typeface="Times New Roman" pitchFamily="18" charset="0"/>
                        <a:cs typeface="Times New Roman" pitchFamily="18" charset="0"/>
                      </a:endParaRPr>
                    </a:p>
                  </a:txBody>
                  <a:tcPr anchor="ctr"/>
                </a:tc>
              </a:tr>
            </a:tbl>
          </a:graphicData>
        </a:graphic>
      </p:graphicFrame>
      <p:graphicFrame>
        <p:nvGraphicFramePr>
          <p:cNvPr id="3074" name="Object 3"/>
          <p:cNvGraphicFramePr>
            <a:graphicFrameLocks noChangeAspect="1"/>
          </p:cNvGraphicFramePr>
          <p:nvPr/>
        </p:nvGraphicFramePr>
        <p:xfrm>
          <a:off x="6324600" y="1905000"/>
          <a:ext cx="1600200" cy="812800"/>
        </p:xfrm>
        <a:graphic>
          <a:graphicData uri="http://schemas.openxmlformats.org/presentationml/2006/ole">
            <mc:AlternateContent xmlns:mc="http://schemas.openxmlformats.org/markup-compatibility/2006">
              <mc:Choice xmlns:v="urn:schemas-microsoft-com:vml" Requires="v">
                <p:oleObj spid="_x0000_s3298" name="Equation" r:id="rId3" imgW="850531" imgH="431613" progId="Equation.3">
                  <p:embed/>
                </p:oleObj>
              </mc:Choice>
              <mc:Fallback>
                <p:oleObj name="Equation" r:id="rId3" imgW="850531" imgH="431613"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905000"/>
                        <a:ext cx="16002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9"/>
          <p:cNvGraphicFramePr>
            <a:graphicFrameLocks noChangeAspect="1"/>
          </p:cNvGraphicFramePr>
          <p:nvPr/>
        </p:nvGraphicFramePr>
        <p:xfrm>
          <a:off x="2743200" y="6043613"/>
          <a:ext cx="2717800" cy="585787"/>
        </p:xfrm>
        <a:graphic>
          <a:graphicData uri="http://schemas.openxmlformats.org/presentationml/2006/ole">
            <mc:AlternateContent xmlns:mc="http://schemas.openxmlformats.org/markup-compatibility/2006">
              <mc:Choice xmlns:v="urn:schemas-microsoft-com:vml" Requires="v">
                <p:oleObj spid="_x0000_s3299" name="Equation" r:id="rId5" imgW="1117600" imgH="241300" progId="Equation.3">
                  <p:embed/>
                </p:oleObj>
              </mc:Choice>
              <mc:Fallback>
                <p:oleObj name="Equation" r:id="rId5" imgW="1117600" imgH="2413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6043613"/>
                        <a:ext cx="2717800"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288841"/>
            <a:ext cx="7911056" cy="5264359"/>
          </a:xfrm>
          <a:prstGeom prst="rect">
            <a:avLst/>
          </a:prstGeom>
        </p:spPr>
      </p:pic>
      <p:sp>
        <p:nvSpPr>
          <p:cNvPr id="1382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8243" name="Slide Number Placeholder 5"/>
          <p:cNvSpPr>
            <a:spLocks noGrp="1"/>
          </p:cNvSpPr>
          <p:nvPr>
            <p:ph type="sldNum" sz="quarter" idx="12"/>
          </p:nvPr>
        </p:nvSpPr>
        <p:spPr>
          <a:noFill/>
        </p:spPr>
        <p:txBody>
          <a:bodyPr/>
          <a:lstStyle/>
          <a:p>
            <a:fld id="{298F12D8-81C9-4496-889D-4D13D00928A1}" type="slidenum">
              <a:rPr lang="en-US" smtClean="0">
                <a:latin typeface="Arial" charset="0"/>
              </a:rPr>
              <a:pPr/>
              <a:t>425</a:t>
            </a:fld>
            <a:endParaRPr lang="en-US" smtClean="0">
              <a:latin typeface="Arial" charset="0"/>
            </a:endParaRPr>
          </a:p>
        </p:txBody>
      </p:sp>
      <p:sp>
        <p:nvSpPr>
          <p:cNvPr id="138244" name="Rectangle 2"/>
          <p:cNvSpPr>
            <a:spLocks noGrp="1" noChangeArrowheads="1"/>
          </p:cNvSpPr>
          <p:nvPr>
            <p:ph type="title"/>
          </p:nvPr>
        </p:nvSpPr>
        <p:spPr/>
        <p:txBody>
          <a:bodyPr/>
          <a:lstStyle/>
          <a:p>
            <a:pPr eaLnBrk="1" hangingPunct="1"/>
            <a:r>
              <a:rPr lang="en-US" smtClean="0"/>
              <a:t>Best Subsets Model</a:t>
            </a:r>
          </a:p>
        </p:txBody>
      </p:sp>
      <p:sp>
        <p:nvSpPr>
          <p:cNvPr id="138247" name="Oval 5"/>
          <p:cNvSpPr>
            <a:spLocks noChangeArrowheads="1"/>
          </p:cNvSpPr>
          <p:nvPr/>
        </p:nvSpPr>
        <p:spPr bwMode="auto">
          <a:xfrm>
            <a:off x="4648200" y="4495800"/>
            <a:ext cx="3352800" cy="1752600"/>
          </a:xfrm>
          <a:prstGeom prst="ellipse">
            <a:avLst/>
          </a:prstGeom>
          <a:noFill/>
          <a:ln w="38100">
            <a:solidFill>
              <a:srgbClr val="00CCFF"/>
            </a:solidFill>
            <a:round/>
            <a:headEnd/>
            <a:tailEnd/>
          </a:ln>
        </p:spPr>
        <p:txBody>
          <a:bodyPr wrap="none" anchor="ctr"/>
          <a:lstStyle/>
          <a:p>
            <a:endParaRPr lang="en-US"/>
          </a:p>
        </p:txBody>
      </p:sp>
      <p:sp>
        <p:nvSpPr>
          <p:cNvPr id="138248" name="Line 6"/>
          <p:cNvSpPr>
            <a:spLocks noChangeShapeType="1"/>
          </p:cNvSpPr>
          <p:nvPr/>
        </p:nvSpPr>
        <p:spPr bwMode="auto">
          <a:xfrm>
            <a:off x="5334000" y="4648200"/>
            <a:ext cx="2057400" cy="13716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9267" name="Slide Number Placeholder 5"/>
          <p:cNvSpPr>
            <a:spLocks noGrp="1"/>
          </p:cNvSpPr>
          <p:nvPr>
            <p:ph type="sldNum" sz="quarter" idx="12"/>
          </p:nvPr>
        </p:nvSpPr>
        <p:spPr>
          <a:noFill/>
        </p:spPr>
        <p:txBody>
          <a:bodyPr/>
          <a:lstStyle/>
          <a:p>
            <a:fld id="{77FB2861-4882-416E-A2BC-D9FA9F2F14AA}" type="slidenum">
              <a:rPr lang="en-US" smtClean="0">
                <a:latin typeface="Arial" charset="0"/>
              </a:rPr>
              <a:pPr/>
              <a:t>426</a:t>
            </a:fld>
            <a:endParaRPr lang="en-US" smtClean="0">
              <a:latin typeface="Arial" charset="0"/>
            </a:endParaRPr>
          </a:p>
        </p:txBody>
      </p:sp>
      <p:sp>
        <p:nvSpPr>
          <p:cNvPr id="139268" name="Rectangle 2"/>
          <p:cNvSpPr>
            <a:spLocks noGrp="1" noChangeArrowheads="1"/>
          </p:cNvSpPr>
          <p:nvPr>
            <p:ph type="title"/>
          </p:nvPr>
        </p:nvSpPr>
        <p:spPr/>
        <p:txBody>
          <a:bodyPr/>
          <a:lstStyle/>
          <a:p>
            <a:pPr eaLnBrk="1" hangingPunct="1"/>
            <a:r>
              <a:rPr lang="en-US" smtClean="0"/>
              <a:t>Regression Analysis</a:t>
            </a:r>
          </a:p>
        </p:txBody>
      </p:sp>
      <p:sp>
        <p:nvSpPr>
          <p:cNvPr id="139269" name="Rectangle 3"/>
          <p:cNvSpPr>
            <a:spLocks noGrp="1" noChangeArrowheads="1"/>
          </p:cNvSpPr>
          <p:nvPr>
            <p:ph type="body" idx="1"/>
          </p:nvPr>
        </p:nvSpPr>
        <p:spPr>
          <a:xfrm>
            <a:off x="457200" y="1295400"/>
            <a:ext cx="8229600" cy="5105400"/>
          </a:xfrm>
        </p:spPr>
        <p:txBody>
          <a:bodyPr/>
          <a:lstStyle/>
          <a:p>
            <a:pPr eaLnBrk="1" hangingPunct="1">
              <a:spcBef>
                <a:spcPts val="600"/>
              </a:spcBef>
              <a:spcAft>
                <a:spcPts val="600"/>
              </a:spcAft>
            </a:pPr>
            <a:r>
              <a:rPr lang="en-US" sz="2800" smtClean="0"/>
              <a:t>What to do when R</a:t>
            </a:r>
            <a:r>
              <a:rPr lang="en-US" sz="2800" baseline="30000" smtClean="0"/>
              <a:t>2</a:t>
            </a:r>
            <a:r>
              <a:rPr lang="en-US" sz="2800" smtClean="0"/>
              <a:t> value not as large as you’d like?</a:t>
            </a:r>
          </a:p>
          <a:p>
            <a:pPr eaLnBrk="1" hangingPunct="1">
              <a:spcBef>
                <a:spcPts val="600"/>
              </a:spcBef>
              <a:spcAft>
                <a:spcPts val="600"/>
              </a:spcAft>
            </a:pPr>
            <a:r>
              <a:rPr lang="en-US" sz="2800" smtClean="0"/>
              <a:t>Look at regression residual analysis</a:t>
            </a:r>
          </a:p>
          <a:p>
            <a:pPr lvl="1" eaLnBrk="1" hangingPunct="1">
              <a:spcBef>
                <a:spcPts val="600"/>
              </a:spcBef>
              <a:spcAft>
                <a:spcPts val="600"/>
              </a:spcAft>
            </a:pPr>
            <a:r>
              <a:rPr lang="en-US" sz="2400" smtClean="0"/>
              <a:t>If residual plots look bad</a:t>
            </a:r>
          </a:p>
          <a:p>
            <a:pPr lvl="2" eaLnBrk="1" hangingPunct="1">
              <a:spcBef>
                <a:spcPts val="600"/>
              </a:spcBef>
              <a:spcAft>
                <a:spcPts val="600"/>
              </a:spcAft>
            </a:pPr>
            <a:r>
              <a:rPr lang="en-US" sz="2000" smtClean="0"/>
              <a:t>Try transforming response variable</a:t>
            </a:r>
          </a:p>
          <a:p>
            <a:pPr lvl="2" eaLnBrk="1" hangingPunct="1">
              <a:spcBef>
                <a:spcPts val="600"/>
              </a:spcBef>
              <a:spcAft>
                <a:spcPts val="600"/>
              </a:spcAft>
            </a:pPr>
            <a:r>
              <a:rPr lang="en-US" sz="2000" smtClean="0"/>
              <a:t>Try including higher order term(s) in model</a:t>
            </a:r>
          </a:p>
          <a:p>
            <a:pPr lvl="1" eaLnBrk="1" hangingPunct="1">
              <a:spcBef>
                <a:spcPts val="600"/>
              </a:spcBef>
              <a:spcAft>
                <a:spcPts val="600"/>
              </a:spcAft>
            </a:pPr>
            <a:r>
              <a:rPr lang="en-US" sz="2400" smtClean="0"/>
              <a:t>If residual plots look good</a:t>
            </a:r>
          </a:p>
          <a:p>
            <a:pPr lvl="2" eaLnBrk="1" hangingPunct="1">
              <a:spcBef>
                <a:spcPts val="600"/>
              </a:spcBef>
              <a:spcAft>
                <a:spcPts val="600"/>
              </a:spcAft>
            </a:pPr>
            <a:r>
              <a:rPr lang="en-US" sz="2000" smtClean="0"/>
              <a:t>Indication there are 1 or more significant factors not included in this data</a:t>
            </a:r>
          </a:p>
          <a:p>
            <a:pPr lvl="2" eaLnBrk="1" hangingPunct="1">
              <a:spcBef>
                <a:spcPts val="600"/>
              </a:spcBef>
              <a:spcAft>
                <a:spcPts val="600"/>
              </a:spcAft>
            </a:pPr>
            <a:r>
              <a:rPr lang="en-US" sz="2000" smtClean="0"/>
              <a:t>Rethink experiment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0291" name="Slide Number Placeholder 5"/>
          <p:cNvSpPr>
            <a:spLocks noGrp="1"/>
          </p:cNvSpPr>
          <p:nvPr>
            <p:ph type="sldNum" sz="quarter" idx="12"/>
          </p:nvPr>
        </p:nvSpPr>
        <p:spPr>
          <a:noFill/>
        </p:spPr>
        <p:txBody>
          <a:bodyPr/>
          <a:lstStyle/>
          <a:p>
            <a:fld id="{A3AC2EE5-D990-402C-B07D-150A436AA145}" type="slidenum">
              <a:rPr lang="en-US" smtClean="0">
                <a:latin typeface="Arial" charset="0"/>
              </a:rPr>
              <a:pPr/>
              <a:t>427</a:t>
            </a:fld>
            <a:endParaRPr lang="en-US" smtClean="0">
              <a:latin typeface="Arial" charset="0"/>
            </a:endParaRPr>
          </a:p>
        </p:txBody>
      </p:sp>
      <p:sp>
        <p:nvSpPr>
          <p:cNvPr id="140292" name="Rectangle 2"/>
          <p:cNvSpPr>
            <a:spLocks noGrp="1" noChangeArrowheads="1"/>
          </p:cNvSpPr>
          <p:nvPr>
            <p:ph type="title"/>
          </p:nvPr>
        </p:nvSpPr>
        <p:spPr>
          <a:xfrm>
            <a:off x="533400" y="0"/>
            <a:ext cx="8229600" cy="1143000"/>
          </a:xfrm>
        </p:spPr>
        <p:txBody>
          <a:bodyPr/>
          <a:lstStyle/>
          <a:p>
            <a:pPr eaLnBrk="1" hangingPunct="1"/>
            <a:r>
              <a:rPr lang="en-US" smtClean="0"/>
              <a:t>HW#4 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Data sets can be copied from assignment document and pasted into Excel or Minitab. Some data sets may need to be rearranged before conducting an analysis in Minitab</a:t>
            </a:r>
          </a:p>
        </p:txBody>
      </p:sp>
    </p:spTree>
    <p:extLst>
      <p:ext uri="{BB962C8B-B14F-4D97-AF65-F5344CB8AC3E}">
        <p14:creationId xmlns:p14="http://schemas.microsoft.com/office/powerpoint/2010/main" val="287486133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28600" y="0"/>
            <a:ext cx="8686800" cy="1143000"/>
          </a:xfrm>
        </p:spPr>
        <p:txBody>
          <a:bodyPr/>
          <a:lstStyle/>
          <a:p>
            <a:pPr eaLnBrk="1" hangingPunct="1"/>
            <a:r>
              <a:rPr lang="en-US" sz="3600" dirty="0" smtClean="0"/>
              <a:t>Analysis of data with “infinite” factor levels</a:t>
            </a:r>
          </a:p>
        </p:txBody>
      </p:sp>
      <p:sp>
        <p:nvSpPr>
          <p:cNvPr id="141315" name="Rectangle 3"/>
          <p:cNvSpPr>
            <a:spLocks noGrp="1" noChangeArrowheads="1"/>
          </p:cNvSpPr>
          <p:nvPr>
            <p:ph type="body" idx="1"/>
          </p:nvPr>
        </p:nvSpPr>
        <p:spPr>
          <a:xfrm>
            <a:off x="152400" y="990600"/>
            <a:ext cx="8839200" cy="5638800"/>
          </a:xfrm>
        </p:spPr>
        <p:txBody>
          <a:bodyPr/>
          <a:lstStyle/>
          <a:p>
            <a:pPr eaLnBrk="1" hangingPunct="1">
              <a:spcBef>
                <a:spcPts val="600"/>
              </a:spcBef>
            </a:pPr>
            <a:r>
              <a:rPr lang="en-US" sz="2400" smtClean="0"/>
              <a:t>What to do if selection of factor levels cannot be easily controlled? Or data has already been collected at wide variety of factor levels?</a:t>
            </a:r>
          </a:p>
          <a:p>
            <a:pPr lvl="1" eaLnBrk="1" hangingPunct="1">
              <a:spcBef>
                <a:spcPts val="600"/>
              </a:spcBef>
              <a:buFont typeface="Arial" charset="0"/>
              <a:buChar char="•"/>
            </a:pPr>
            <a:r>
              <a:rPr lang="en-US" sz="2000" smtClean="0"/>
              <a:t>Example: determine effect of height (in) and weight (lb) on a person’s resting heart rate (bpm)</a:t>
            </a:r>
          </a:p>
          <a:p>
            <a:pPr lvl="1" eaLnBrk="1" hangingPunct="1">
              <a:spcBef>
                <a:spcPts val="600"/>
              </a:spcBef>
              <a:buFont typeface="Arial" charset="0"/>
              <a:buChar char="•"/>
            </a:pPr>
            <a:endParaRPr lang="en-US" sz="2000" smtClean="0"/>
          </a:p>
          <a:p>
            <a:pPr lvl="1" eaLnBrk="1" hangingPunct="1">
              <a:spcBef>
                <a:spcPts val="600"/>
              </a:spcBef>
              <a:buFont typeface="Arial" charset="0"/>
              <a:buChar char="•"/>
            </a:pPr>
            <a:endParaRPr lang="en-US" sz="2000" smtClean="0"/>
          </a:p>
          <a:p>
            <a:pPr lvl="1" eaLnBrk="1" hangingPunct="1">
              <a:spcBef>
                <a:spcPts val="600"/>
              </a:spcBef>
              <a:buFont typeface="Arial" charset="0"/>
              <a:buChar char="•"/>
            </a:pPr>
            <a:endParaRPr lang="en-US" sz="2000" smtClean="0"/>
          </a:p>
          <a:p>
            <a:pPr lvl="1" eaLnBrk="1" hangingPunct="1">
              <a:spcBef>
                <a:spcPts val="600"/>
              </a:spcBef>
              <a:buFont typeface="Arial" charset="0"/>
              <a:buChar char="•"/>
            </a:pPr>
            <a:endParaRPr lang="en-US" sz="2000" smtClean="0"/>
          </a:p>
          <a:p>
            <a:pPr lvl="1" eaLnBrk="1" hangingPunct="1">
              <a:spcBef>
                <a:spcPts val="600"/>
              </a:spcBef>
              <a:buFont typeface="Arial" charset="0"/>
              <a:buChar char="•"/>
            </a:pPr>
            <a:endParaRPr lang="en-US" sz="2000" smtClean="0"/>
          </a:p>
          <a:p>
            <a:pPr lvl="1" eaLnBrk="1" hangingPunct="1">
              <a:spcBef>
                <a:spcPts val="600"/>
              </a:spcBef>
              <a:buFont typeface="Arial" charset="0"/>
              <a:buChar char="•"/>
            </a:pPr>
            <a:endParaRPr lang="en-US" sz="2000" smtClean="0"/>
          </a:p>
        </p:txBody>
      </p:sp>
      <p:sp>
        <p:nvSpPr>
          <p:cNvPr id="141316" name="Footer Placeholder 1"/>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1317" name="Text Box 6"/>
          <p:cNvSpPr txBox="1">
            <a:spLocks noChangeArrowheads="1"/>
          </p:cNvSpPr>
          <p:nvPr/>
        </p:nvSpPr>
        <p:spPr bwMode="auto">
          <a:xfrm>
            <a:off x="6934200" y="3371850"/>
            <a:ext cx="2057400" cy="1200150"/>
          </a:xfrm>
          <a:prstGeom prst="rect">
            <a:avLst/>
          </a:prstGeom>
          <a:solidFill>
            <a:srgbClr val="FF99CC"/>
          </a:solidFill>
          <a:ln w="9525">
            <a:noFill/>
            <a:miter lim="800000"/>
            <a:headEnd/>
            <a:tailEnd/>
          </a:ln>
        </p:spPr>
        <p:txBody>
          <a:bodyPr>
            <a:spAutoFit/>
          </a:bodyPr>
          <a:lstStyle/>
          <a:p>
            <a:pPr>
              <a:spcBef>
                <a:spcPct val="50000"/>
              </a:spcBef>
            </a:pPr>
            <a:r>
              <a:rPr lang="en-US"/>
              <a:t>Perform ANOVA to determine if height &amp; weight affect resting HR?</a:t>
            </a:r>
          </a:p>
        </p:txBody>
      </p:sp>
      <p:pic>
        <p:nvPicPr>
          <p:cNvPr id="141318" name="Picture 8"/>
          <p:cNvPicPr>
            <a:picLocks noChangeAspect="1" noChangeArrowheads="1"/>
          </p:cNvPicPr>
          <p:nvPr/>
        </p:nvPicPr>
        <p:blipFill>
          <a:blip r:embed="rId2" cstate="print"/>
          <a:srcRect/>
          <a:stretch>
            <a:fillRect/>
          </a:stretch>
        </p:blipFill>
        <p:spPr bwMode="auto">
          <a:xfrm>
            <a:off x="1584325" y="3124200"/>
            <a:ext cx="4816475" cy="3048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428</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228600" y="-152400"/>
            <a:ext cx="8686800" cy="1143000"/>
          </a:xfrm>
        </p:spPr>
        <p:txBody>
          <a:bodyPr/>
          <a:lstStyle/>
          <a:p>
            <a:r>
              <a:rPr lang="en-US" sz="3600" smtClean="0"/>
              <a:t>Analysis of data with “infinite” factor levels</a:t>
            </a:r>
          </a:p>
        </p:txBody>
      </p:sp>
      <p:sp>
        <p:nvSpPr>
          <p:cNvPr id="142339" name="Content Placeholder 2"/>
          <p:cNvSpPr>
            <a:spLocks noGrp="1"/>
          </p:cNvSpPr>
          <p:nvPr>
            <p:ph idx="1"/>
          </p:nvPr>
        </p:nvSpPr>
        <p:spPr>
          <a:xfrm>
            <a:off x="228600" y="914400"/>
            <a:ext cx="8915400" cy="4525963"/>
          </a:xfrm>
        </p:spPr>
        <p:txBody>
          <a:bodyPr/>
          <a:lstStyle/>
          <a:p>
            <a:r>
              <a:rPr lang="en-US" sz="2400" dirty="0" smtClean="0"/>
              <a:t>ANOVA in Minitab</a:t>
            </a:r>
          </a:p>
          <a:p>
            <a:pPr>
              <a:spcBef>
                <a:spcPct val="0"/>
              </a:spcBef>
              <a:buFontTx/>
              <a:buNone/>
            </a:pPr>
            <a:r>
              <a:rPr lang="en-US" sz="1600" b="1" dirty="0" smtClean="0">
                <a:latin typeface="Courier New" pitchFamily="49" charset="0"/>
                <a:cs typeface="Courier New" pitchFamily="49" charset="0"/>
              </a:rPr>
              <a:t>General Linear Model: HR versus height, weight </a:t>
            </a:r>
          </a:p>
          <a:p>
            <a:pPr>
              <a:spcBef>
                <a:spcPct val="0"/>
              </a:spcBef>
              <a:buFontTx/>
              <a:buNone/>
            </a:pPr>
            <a:endParaRPr lang="en-US" sz="1600" b="1" dirty="0" smtClean="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Factor  Type   Levels  Values</a:t>
            </a:r>
          </a:p>
          <a:p>
            <a:pPr>
              <a:spcBef>
                <a:spcPct val="0"/>
              </a:spcBef>
              <a:buFontTx/>
              <a:buNone/>
            </a:pPr>
            <a:r>
              <a:rPr lang="en-US" sz="1600" dirty="0" smtClean="0">
                <a:latin typeface="Courier New" pitchFamily="49" charset="0"/>
                <a:cs typeface="Courier New" pitchFamily="49" charset="0"/>
              </a:rPr>
              <a:t>height  fixed    17  	54, 56, 59, 61, 62, 63, 64, 65, 66, 67, 69, 71, 			73, 74, 75, 76, 78</a:t>
            </a:r>
          </a:p>
          <a:p>
            <a:pPr>
              <a:spcBef>
                <a:spcPct val="0"/>
              </a:spcBef>
              <a:buFontTx/>
              <a:buNone/>
            </a:pPr>
            <a:r>
              <a:rPr lang="en-US" sz="1600" dirty="0" smtClean="0">
                <a:latin typeface="Courier New" pitchFamily="49" charset="0"/>
                <a:cs typeface="Courier New" pitchFamily="49" charset="0"/>
              </a:rPr>
              <a:t>weight  fixed    20  	178, 183, 197, 198, 202, 206, 217, 219, 222, 			228, 247, 250, 252, 281, 297, 306, 316, 326, 			346, 355</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Analysis of Variance for HR, using Adjusted SS for Tests</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                         Reduced</a:t>
            </a:r>
          </a:p>
          <a:p>
            <a:pPr>
              <a:spcBef>
                <a:spcPct val="0"/>
              </a:spcBef>
              <a:buFontTx/>
              <a:buNone/>
            </a:pPr>
            <a:r>
              <a:rPr lang="en-US" sz="1600" dirty="0" smtClean="0">
                <a:latin typeface="Courier New" pitchFamily="49" charset="0"/>
                <a:cs typeface="Courier New" pitchFamily="49" charset="0"/>
              </a:rPr>
              <a:t>Source         Model DF       </a:t>
            </a:r>
            <a:r>
              <a:rPr lang="en-US" sz="1600" dirty="0" err="1" smtClean="0">
                <a:latin typeface="Courier New" pitchFamily="49" charset="0"/>
                <a:cs typeface="Courier New" pitchFamily="49" charset="0"/>
              </a:rPr>
              <a:t>DF</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Seq</a:t>
            </a:r>
            <a:r>
              <a:rPr lang="en-US" sz="1600" dirty="0" smtClean="0">
                <a:latin typeface="Courier New" pitchFamily="49" charset="0"/>
                <a:cs typeface="Courier New" pitchFamily="49" charset="0"/>
              </a:rPr>
              <a:t> SS</a:t>
            </a:r>
          </a:p>
          <a:p>
            <a:pPr>
              <a:spcBef>
                <a:spcPct val="0"/>
              </a:spcBef>
              <a:buFontTx/>
              <a:buNone/>
            </a:pPr>
            <a:r>
              <a:rPr lang="en-US" sz="1600" dirty="0" smtClean="0">
                <a:latin typeface="Courier New" pitchFamily="49" charset="0"/>
                <a:cs typeface="Courier New" pitchFamily="49" charset="0"/>
              </a:rPr>
              <a:t>height               16       16   1684.300</a:t>
            </a:r>
          </a:p>
          <a:p>
            <a:pPr>
              <a:spcBef>
                <a:spcPct val="0"/>
              </a:spcBef>
              <a:buFontTx/>
              <a:buNone/>
            </a:pPr>
            <a:r>
              <a:rPr lang="en-US" sz="1600" dirty="0" smtClean="0">
                <a:latin typeface="Courier New" pitchFamily="49" charset="0"/>
                <a:cs typeface="Courier New" pitchFamily="49" charset="0"/>
              </a:rPr>
              <a:t>weight               19        1+    40.500</a:t>
            </a:r>
          </a:p>
          <a:p>
            <a:pPr>
              <a:spcBef>
                <a:spcPct val="0"/>
              </a:spcBef>
              <a:buFontTx/>
              <a:buNone/>
            </a:pPr>
            <a:r>
              <a:rPr lang="en-US" sz="1600" dirty="0" smtClean="0">
                <a:latin typeface="Courier New" pitchFamily="49" charset="0"/>
                <a:cs typeface="Courier New" pitchFamily="49" charset="0"/>
              </a:rPr>
              <a:t>height*weight       304        0+     0.000</a:t>
            </a:r>
          </a:p>
          <a:p>
            <a:pPr>
              <a:spcBef>
                <a:spcPct val="0"/>
              </a:spcBef>
              <a:buFontTx/>
              <a:buNone/>
            </a:pPr>
            <a:r>
              <a:rPr lang="en-US" sz="1600" dirty="0" smtClean="0">
                <a:latin typeface="Courier New" pitchFamily="49" charset="0"/>
                <a:cs typeface="Courier New" pitchFamily="49" charset="0"/>
              </a:rPr>
              <a:t>Error              -320        2    505.000</a:t>
            </a:r>
          </a:p>
          <a:p>
            <a:pPr>
              <a:spcBef>
                <a:spcPct val="0"/>
              </a:spcBef>
              <a:buFontTx/>
              <a:buNone/>
            </a:pPr>
            <a:r>
              <a:rPr lang="en-US" sz="1600" dirty="0" smtClean="0">
                <a:latin typeface="Courier New" pitchFamily="49" charset="0"/>
                <a:cs typeface="Courier New" pitchFamily="49" charset="0"/>
              </a:rPr>
              <a:t>Total                19       19   2229.800</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 Rank deficiency due to empty cells, unbalanced nesting, </a:t>
            </a:r>
            <a:r>
              <a:rPr lang="en-US" sz="1600" dirty="0" err="1" smtClean="0">
                <a:latin typeface="Courier New" pitchFamily="49" charset="0"/>
                <a:cs typeface="Courier New" pitchFamily="49" charset="0"/>
              </a:rPr>
              <a:t>collinearity</a:t>
            </a:r>
            <a:r>
              <a:rPr lang="en-US" sz="1600" dirty="0" smtClean="0">
                <a:latin typeface="Courier New" pitchFamily="49" charset="0"/>
                <a:cs typeface="Courier New" pitchFamily="49" charset="0"/>
              </a:rPr>
              <a:t>, or an undeclared covariate. No storage of results or further analysis will be done.</a:t>
            </a:r>
          </a:p>
        </p:txBody>
      </p:sp>
      <p:sp>
        <p:nvSpPr>
          <p:cNvPr id="142340"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2341" name="Slide Number Placeholder 4"/>
          <p:cNvSpPr>
            <a:spLocks noGrp="1"/>
          </p:cNvSpPr>
          <p:nvPr>
            <p:ph type="sldNum" sz="quarter" idx="12"/>
          </p:nvPr>
        </p:nvSpPr>
        <p:spPr>
          <a:noFill/>
        </p:spPr>
        <p:txBody>
          <a:bodyPr/>
          <a:lstStyle/>
          <a:p>
            <a:fld id="{89AFC10B-B7B3-4A6A-8E45-90615A35EE20}" type="slidenum">
              <a:rPr lang="en-US" smtClean="0">
                <a:latin typeface="Arial" charset="0"/>
              </a:rPr>
              <a:pPr/>
              <a:t>429</a:t>
            </a:fld>
            <a:endParaRPr lang="en-US" smtClean="0">
              <a:latin typeface="Arial"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676400"/>
            <a:ext cx="8077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38" name="Title 1"/>
          <p:cNvSpPr>
            <a:spLocks noGrp="1"/>
          </p:cNvSpPr>
          <p:nvPr>
            <p:ph type="title"/>
          </p:nvPr>
        </p:nvSpPr>
        <p:spPr>
          <a:xfrm>
            <a:off x="228600" y="-152400"/>
            <a:ext cx="8686800" cy="1143000"/>
          </a:xfrm>
        </p:spPr>
        <p:txBody>
          <a:bodyPr/>
          <a:lstStyle/>
          <a:p>
            <a:r>
              <a:rPr lang="en-US" sz="3600" smtClean="0"/>
              <a:t>Analysis of data with “infinite” factor levels</a:t>
            </a:r>
          </a:p>
        </p:txBody>
      </p:sp>
      <p:sp>
        <p:nvSpPr>
          <p:cNvPr id="142339" name="Content Placeholder 2"/>
          <p:cNvSpPr>
            <a:spLocks noGrp="1"/>
          </p:cNvSpPr>
          <p:nvPr>
            <p:ph idx="1"/>
          </p:nvPr>
        </p:nvSpPr>
        <p:spPr>
          <a:xfrm>
            <a:off x="228600" y="914400"/>
            <a:ext cx="8915400" cy="4525963"/>
          </a:xfrm>
        </p:spPr>
        <p:txBody>
          <a:bodyPr/>
          <a:lstStyle/>
          <a:p>
            <a:r>
              <a:rPr lang="en-US" sz="2400" dirty="0" smtClean="0"/>
              <a:t>ANOVA in Minitab</a:t>
            </a:r>
          </a:p>
          <a:p>
            <a:pPr>
              <a:spcBef>
                <a:spcPct val="0"/>
              </a:spcBef>
              <a:buFontTx/>
              <a:buNone/>
            </a:pPr>
            <a:r>
              <a:rPr lang="en-US" sz="1600" b="1" dirty="0">
                <a:latin typeface="Courier New" pitchFamily="49" charset="0"/>
                <a:cs typeface="Courier New" pitchFamily="49" charset="0"/>
              </a:rPr>
              <a:t>General Linear Model: HR versus height, weight </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The following terms cannot be estimated and were removed:</a:t>
            </a:r>
          </a:p>
          <a:p>
            <a:pPr>
              <a:spcBef>
                <a:spcPct val="0"/>
              </a:spcBef>
              <a:buFontTx/>
              <a:buNone/>
            </a:pPr>
            <a:r>
              <a:rPr lang="en-US" sz="1600" dirty="0">
                <a:latin typeface="Courier New" pitchFamily="49" charset="0"/>
                <a:cs typeface="Courier New" pitchFamily="49" charset="0"/>
              </a:rPr>
              <a:t>   weight</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Method</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Factor coding  (-1, 0, +1)</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Factor Information</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Factor  Type   Levels  Values</a:t>
            </a:r>
          </a:p>
          <a:p>
            <a:pPr>
              <a:spcBef>
                <a:spcPct val="0"/>
              </a:spcBef>
              <a:buFontTx/>
              <a:buNone/>
            </a:pPr>
            <a:r>
              <a:rPr lang="en-US" sz="1600" dirty="0">
                <a:latin typeface="Courier New" pitchFamily="49" charset="0"/>
                <a:cs typeface="Courier New" pitchFamily="49" charset="0"/>
              </a:rPr>
              <a:t>height  Fixed      17  54, 56, 59, 61, 62, 63, 64, 65, 66, 67, 69, 71, 73, 74, 75, 76, 78</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Analysis of </a:t>
            </a:r>
            <a:r>
              <a:rPr lang="en-US" sz="1600" dirty="0" smtClean="0">
                <a:latin typeface="Courier New" pitchFamily="49" charset="0"/>
                <a:cs typeface="Courier New" pitchFamily="49" charset="0"/>
              </a:rPr>
              <a:t>Variance</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ct val="0"/>
              </a:spcBef>
              <a:buFontTx/>
              <a:buNone/>
            </a:pPr>
            <a:r>
              <a:rPr lang="en-US" sz="1600" dirty="0">
                <a:latin typeface="Courier New" pitchFamily="49" charset="0"/>
                <a:cs typeface="Courier New" pitchFamily="49" charset="0"/>
              </a:rPr>
              <a:t>  height  16  1684.3   105.3     0.58    0.798</a:t>
            </a:r>
          </a:p>
          <a:p>
            <a:pPr>
              <a:spcBef>
                <a:spcPct val="0"/>
              </a:spcBef>
              <a:buFontTx/>
              <a:buNone/>
            </a:pPr>
            <a:r>
              <a:rPr lang="en-US" sz="1600" dirty="0">
                <a:latin typeface="Courier New" pitchFamily="49" charset="0"/>
                <a:cs typeface="Courier New" pitchFamily="49" charset="0"/>
              </a:rPr>
              <a:t>Error      3   545.5   181.8</a:t>
            </a:r>
          </a:p>
          <a:p>
            <a:pPr>
              <a:spcBef>
                <a:spcPct val="0"/>
              </a:spcBef>
              <a:buFontTx/>
              <a:buNone/>
            </a:pPr>
            <a:r>
              <a:rPr lang="en-US" sz="1600" dirty="0">
                <a:latin typeface="Courier New" pitchFamily="49" charset="0"/>
                <a:cs typeface="Courier New" pitchFamily="49" charset="0"/>
              </a:rPr>
              <a:t>Total     19  2229.8</a:t>
            </a:r>
            <a:endParaRPr lang="en-US" sz="1600" dirty="0" smtClean="0">
              <a:latin typeface="Courier New" pitchFamily="49" charset="0"/>
              <a:cs typeface="Courier New" pitchFamily="49" charset="0"/>
            </a:endParaRPr>
          </a:p>
        </p:txBody>
      </p:sp>
      <p:sp>
        <p:nvSpPr>
          <p:cNvPr id="142340"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2341" name="Slide Number Placeholder 4"/>
          <p:cNvSpPr>
            <a:spLocks noGrp="1"/>
          </p:cNvSpPr>
          <p:nvPr>
            <p:ph type="sldNum" sz="quarter" idx="12"/>
          </p:nvPr>
        </p:nvSpPr>
        <p:spPr>
          <a:noFill/>
        </p:spPr>
        <p:txBody>
          <a:bodyPr/>
          <a:lstStyle/>
          <a:p>
            <a:fld id="{89AFC10B-B7B3-4A6A-8E45-90615A35EE20}" type="slidenum">
              <a:rPr lang="en-US" smtClean="0">
                <a:latin typeface="Arial" charset="0"/>
              </a:rPr>
              <a:pPr/>
              <a:t>430</a:t>
            </a:fld>
            <a:endParaRPr lang="en-US" smtClean="0">
              <a:latin typeface="Arial" charset="0"/>
            </a:endParaRPr>
          </a:p>
        </p:txBody>
      </p:sp>
    </p:spTree>
    <p:extLst>
      <p:ext uri="{BB962C8B-B14F-4D97-AF65-F5344CB8AC3E}">
        <p14:creationId xmlns:p14="http://schemas.microsoft.com/office/powerpoint/2010/main" val="374993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28600" y="-152400"/>
            <a:ext cx="8686800" cy="1143000"/>
          </a:xfrm>
        </p:spPr>
        <p:txBody>
          <a:bodyPr/>
          <a:lstStyle/>
          <a:p>
            <a:pPr eaLnBrk="1" hangingPunct="1"/>
            <a:r>
              <a:rPr lang="en-US" sz="3600" smtClean="0"/>
              <a:t>Analysis of data with “infinite” factor levels</a:t>
            </a:r>
          </a:p>
        </p:txBody>
      </p:sp>
      <p:sp>
        <p:nvSpPr>
          <p:cNvPr id="143363" name="Rectangle 3"/>
          <p:cNvSpPr>
            <a:spLocks noGrp="1" noChangeArrowheads="1"/>
          </p:cNvSpPr>
          <p:nvPr>
            <p:ph type="body" idx="1"/>
          </p:nvPr>
        </p:nvSpPr>
        <p:spPr>
          <a:xfrm>
            <a:off x="228600" y="3048000"/>
            <a:ext cx="8839200" cy="4114800"/>
          </a:xfrm>
        </p:spPr>
        <p:txBody>
          <a:bodyPr/>
          <a:lstStyle/>
          <a:p>
            <a:pPr eaLnBrk="1" hangingPunct="1">
              <a:spcBef>
                <a:spcPts val="1800"/>
              </a:spcBef>
            </a:pPr>
            <a:r>
              <a:rPr lang="en-US" sz="2400" smtClean="0"/>
              <a:t>“Infinite” number of levels of height and weight. </a:t>
            </a:r>
          </a:p>
          <a:p>
            <a:pPr lvl="1" eaLnBrk="1" hangingPunct="1">
              <a:spcBef>
                <a:spcPts val="600"/>
              </a:spcBef>
              <a:buFont typeface="Arial" charset="0"/>
              <a:buChar char="•"/>
            </a:pPr>
            <a:r>
              <a:rPr lang="en-US" sz="2000" smtClean="0"/>
              <a:t>No replicates - ANOVA can not estimate random error </a:t>
            </a:r>
          </a:p>
          <a:p>
            <a:pPr lvl="1" eaLnBrk="1" hangingPunct="1">
              <a:spcBef>
                <a:spcPts val="600"/>
              </a:spcBef>
              <a:buFont typeface="Arial" charset="0"/>
              <a:buChar char="•"/>
            </a:pPr>
            <a:r>
              <a:rPr lang="en-US" sz="2000" smtClean="0"/>
              <a:t>Observations not at all combinations of factor levels (not factorial design) - ANOVA can not estimate height*weight interaction</a:t>
            </a:r>
          </a:p>
          <a:p>
            <a:pPr eaLnBrk="1" hangingPunct="1">
              <a:spcBef>
                <a:spcPts val="600"/>
              </a:spcBef>
            </a:pPr>
            <a:r>
              <a:rPr lang="en-US" sz="2400" smtClean="0"/>
              <a:t>Could use categories for factor levels (how to choose category limits?)</a:t>
            </a:r>
          </a:p>
          <a:p>
            <a:pPr lvl="1" eaLnBrk="1" hangingPunct="1">
              <a:spcBef>
                <a:spcPts val="600"/>
              </a:spcBef>
              <a:buFont typeface="Arial" charset="0"/>
              <a:buChar char="•"/>
            </a:pPr>
            <a:r>
              <a:rPr lang="en-US" sz="2000" smtClean="0"/>
              <a:t>Height: short, tall  or  &lt;60”, 60”-66”, 66”-72”, &gt; 72”</a:t>
            </a:r>
          </a:p>
          <a:p>
            <a:pPr lvl="1" eaLnBrk="1" hangingPunct="1">
              <a:spcBef>
                <a:spcPts val="600"/>
              </a:spcBef>
              <a:buFont typeface="Arial" charset="0"/>
              <a:buChar char="•"/>
            </a:pPr>
            <a:r>
              <a:rPr lang="en-US" sz="2000" smtClean="0"/>
              <a:t>Weight: light, heavy</a:t>
            </a:r>
          </a:p>
          <a:p>
            <a:pPr eaLnBrk="1" hangingPunct="1">
              <a:spcBef>
                <a:spcPts val="1800"/>
              </a:spcBef>
            </a:pPr>
            <a:r>
              <a:rPr lang="en-US" sz="2400" smtClean="0"/>
              <a:t>OR could use multiple linear regression to analyze</a:t>
            </a:r>
          </a:p>
        </p:txBody>
      </p:sp>
      <p:sp>
        <p:nvSpPr>
          <p:cNvPr id="143364" name="Footer Placeholder 1"/>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pic>
        <p:nvPicPr>
          <p:cNvPr id="143365" name="Picture 3"/>
          <p:cNvPicPr>
            <a:picLocks noChangeAspect="1" noChangeArrowheads="1"/>
          </p:cNvPicPr>
          <p:nvPr/>
        </p:nvPicPr>
        <p:blipFill>
          <a:blip r:embed="rId2" cstate="print"/>
          <a:srcRect/>
          <a:stretch>
            <a:fillRect/>
          </a:stretch>
        </p:blipFill>
        <p:spPr bwMode="auto">
          <a:xfrm>
            <a:off x="2438400" y="685800"/>
            <a:ext cx="4262438" cy="233838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431</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78526" y="109674"/>
            <a:ext cx="8686800" cy="1143000"/>
          </a:xfrm>
        </p:spPr>
        <p:txBody>
          <a:bodyPr/>
          <a:lstStyle/>
          <a:p>
            <a:pPr eaLnBrk="1" hangingPunct="1"/>
            <a:r>
              <a:rPr lang="en-US" sz="3600" dirty="0" smtClean="0"/>
              <a:t>Analysis of data with “infinite” factor levels</a:t>
            </a:r>
          </a:p>
        </p:txBody>
      </p:sp>
      <p:sp>
        <p:nvSpPr>
          <p:cNvPr id="144387" name="Rectangle 3"/>
          <p:cNvSpPr>
            <a:spLocks noGrp="1" noChangeArrowheads="1"/>
          </p:cNvSpPr>
          <p:nvPr>
            <p:ph type="body" idx="1"/>
          </p:nvPr>
        </p:nvSpPr>
        <p:spPr>
          <a:xfrm>
            <a:off x="145869" y="1018903"/>
            <a:ext cx="8991600" cy="5867400"/>
          </a:xfrm>
        </p:spPr>
        <p:txBody>
          <a:bodyPr/>
          <a:lstStyle/>
          <a:p>
            <a:pPr>
              <a:spcBef>
                <a:spcPct val="0"/>
              </a:spcBef>
              <a:buFontTx/>
              <a:buNone/>
            </a:pPr>
            <a:r>
              <a:rPr lang="en-US" sz="1600" b="1" dirty="0" smtClean="0">
                <a:latin typeface="Courier New" pitchFamily="49" charset="0"/>
                <a:cs typeface="Courier New" pitchFamily="49" charset="0"/>
              </a:rPr>
              <a:t>General Regression Analysis: HR versus height, weight </a:t>
            </a:r>
          </a:p>
          <a:p>
            <a:pPr>
              <a:spcBef>
                <a:spcPct val="0"/>
              </a:spcBef>
              <a:buFontTx/>
              <a:buNone/>
            </a:pPr>
            <a:r>
              <a:rPr lang="en-US" sz="1600" dirty="0">
                <a:latin typeface="Courier New" pitchFamily="49" charset="0"/>
                <a:cs typeface="Courier New" pitchFamily="49" charset="0"/>
              </a:rPr>
              <a:t>Analysis of </a:t>
            </a:r>
            <a:r>
              <a:rPr lang="en-US" sz="1600" dirty="0" smtClean="0">
                <a:latin typeface="Courier New" pitchFamily="49" charset="0"/>
                <a:cs typeface="Courier New" pitchFamily="49" charset="0"/>
              </a:rPr>
              <a:t>Variance</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ct val="0"/>
              </a:spcBef>
              <a:buFontTx/>
              <a:buNone/>
            </a:pPr>
            <a:r>
              <a:rPr lang="en-US" sz="1600" dirty="0">
                <a:latin typeface="Courier New" pitchFamily="49" charset="0"/>
                <a:cs typeface="Courier New" pitchFamily="49" charset="0"/>
              </a:rPr>
              <a:t>Regression        3  1261.2   420.39     6.94    0.003</a:t>
            </a:r>
          </a:p>
          <a:p>
            <a:pPr>
              <a:spcBef>
                <a:spcPct val="0"/>
              </a:spcBef>
              <a:buFontTx/>
              <a:buNone/>
            </a:pPr>
            <a:r>
              <a:rPr lang="en-US" sz="1600" dirty="0">
                <a:latin typeface="Courier New" pitchFamily="49" charset="0"/>
                <a:cs typeface="Courier New" pitchFamily="49" charset="0"/>
              </a:rPr>
              <a:t>  height          1   864.8   864.80    14.28    0.002</a:t>
            </a:r>
          </a:p>
          <a:p>
            <a:pPr>
              <a:spcBef>
                <a:spcPct val="0"/>
              </a:spcBef>
              <a:buFontTx/>
              <a:buNone/>
            </a:pPr>
            <a:r>
              <a:rPr lang="en-US" sz="1600" dirty="0">
                <a:latin typeface="Courier New" pitchFamily="49" charset="0"/>
                <a:cs typeface="Courier New" pitchFamily="49" charset="0"/>
              </a:rPr>
              <a:t>  weight          1  1080.8  1080.85    17.85    0.001</a:t>
            </a:r>
          </a:p>
          <a:p>
            <a:pPr>
              <a:spcBef>
                <a:spcPct val="0"/>
              </a:spcBef>
              <a:buFontTx/>
              <a:buNone/>
            </a:pPr>
            <a:r>
              <a:rPr lang="en-US" sz="1600" dirty="0">
                <a:latin typeface="Courier New" pitchFamily="49" charset="0"/>
                <a:cs typeface="Courier New" pitchFamily="49" charset="0"/>
              </a:rPr>
              <a:t>  height*weight   1  1040.5  1040.48    17.19    0.001</a:t>
            </a:r>
          </a:p>
          <a:p>
            <a:pPr>
              <a:spcBef>
                <a:spcPct val="0"/>
              </a:spcBef>
              <a:buFontTx/>
              <a:buNone/>
            </a:pPr>
            <a:r>
              <a:rPr lang="en-US" sz="1600" dirty="0">
                <a:latin typeface="Courier New" pitchFamily="49" charset="0"/>
                <a:cs typeface="Courier New" pitchFamily="49" charset="0"/>
              </a:rPr>
              <a:t>Error            16   968.6    60.54</a:t>
            </a:r>
          </a:p>
          <a:p>
            <a:pPr>
              <a:spcBef>
                <a:spcPct val="0"/>
              </a:spcBef>
              <a:buFontTx/>
              <a:buNone/>
            </a:pPr>
            <a:r>
              <a:rPr lang="en-US" sz="1600" dirty="0">
                <a:latin typeface="Courier New" pitchFamily="49" charset="0"/>
                <a:cs typeface="Courier New" pitchFamily="49" charset="0"/>
              </a:rPr>
              <a:t>Total            19  2229.8</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Model </a:t>
            </a:r>
            <a:r>
              <a:rPr lang="en-US" sz="1600" dirty="0" smtClean="0">
                <a:latin typeface="Courier New" pitchFamily="49" charset="0"/>
                <a:cs typeface="Courier New" pitchFamily="49" charset="0"/>
              </a:rPr>
              <a:t>Summary</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      S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a:t>
            </a:r>
          </a:p>
          <a:p>
            <a:pPr>
              <a:spcBef>
                <a:spcPct val="0"/>
              </a:spcBef>
              <a:buFontTx/>
              <a:buNone/>
            </a:pPr>
            <a:r>
              <a:rPr lang="en-US" sz="1600" dirty="0" smtClean="0">
                <a:latin typeface="Courier New" pitchFamily="49" charset="0"/>
                <a:cs typeface="Courier New" pitchFamily="49" charset="0"/>
              </a:rPr>
              <a:t>7.78073  </a:t>
            </a:r>
            <a:r>
              <a:rPr lang="en-US" sz="1600" dirty="0">
                <a:latin typeface="Courier New" pitchFamily="49" charset="0"/>
                <a:cs typeface="Courier New" pitchFamily="49" charset="0"/>
              </a:rPr>
              <a:t>56.56%     48.41%      27.93</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Coefficients</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Term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SE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T-Value  P-Value     VIF</a:t>
            </a:r>
          </a:p>
          <a:p>
            <a:pPr>
              <a:spcBef>
                <a:spcPct val="0"/>
              </a:spcBef>
              <a:buFontTx/>
              <a:buNone/>
            </a:pPr>
            <a:r>
              <a:rPr lang="en-US" sz="1600" dirty="0">
                <a:latin typeface="Courier New" pitchFamily="49" charset="0"/>
                <a:cs typeface="Courier New" pitchFamily="49" charset="0"/>
              </a:rPr>
              <a:t>Constant         -288.5     93.0    -3.10    0.007</a:t>
            </a:r>
          </a:p>
          <a:p>
            <a:pPr>
              <a:spcBef>
                <a:spcPct val="0"/>
              </a:spcBef>
              <a:buFontTx/>
              <a:buNone/>
            </a:pPr>
            <a:r>
              <a:rPr lang="en-US" sz="1600" dirty="0">
                <a:latin typeface="Courier New" pitchFamily="49" charset="0"/>
                <a:cs typeface="Courier New" pitchFamily="49" charset="0"/>
              </a:rPr>
              <a:t>height             5.23     1.38     3.78    0.002   28.08</a:t>
            </a:r>
          </a:p>
          <a:p>
            <a:pPr>
              <a:spcBef>
                <a:spcPct val="0"/>
              </a:spcBef>
              <a:buFontTx/>
              <a:buNone/>
            </a:pPr>
            <a:r>
              <a:rPr lang="en-US" sz="1600" dirty="0">
                <a:latin typeface="Courier New" pitchFamily="49" charset="0"/>
                <a:cs typeface="Courier New" pitchFamily="49" charset="0"/>
              </a:rPr>
              <a:t>weight            1.733    0.410     4.23    0.001  165.02</a:t>
            </a:r>
          </a:p>
          <a:p>
            <a:pPr>
              <a:spcBef>
                <a:spcPct val="0"/>
              </a:spcBef>
              <a:buFontTx/>
              <a:buNone/>
            </a:pPr>
            <a:r>
              <a:rPr lang="en-US" sz="1600" dirty="0">
                <a:latin typeface="Courier New" pitchFamily="49" charset="0"/>
                <a:cs typeface="Courier New" pitchFamily="49" charset="0"/>
              </a:rPr>
              <a:t>height*weight  -0.02529  0.00610    -4.15    0.001  </a:t>
            </a:r>
            <a:r>
              <a:rPr lang="en-US" sz="1600" dirty="0" smtClean="0">
                <a:latin typeface="Courier New" pitchFamily="49" charset="0"/>
                <a:cs typeface="Courier New" pitchFamily="49" charset="0"/>
              </a:rPr>
              <a:t>197.43</a:t>
            </a:r>
            <a:endParaRPr lang="en-US" sz="1600" dirty="0">
              <a:latin typeface="Courier New" pitchFamily="49" charset="0"/>
              <a:cs typeface="Courier New" pitchFamily="49" charset="0"/>
            </a:endParaRP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Regression </a:t>
            </a:r>
            <a:r>
              <a:rPr lang="en-US" sz="1600" dirty="0" smtClean="0">
                <a:latin typeface="Courier New" pitchFamily="49" charset="0"/>
                <a:cs typeface="Courier New" pitchFamily="49" charset="0"/>
              </a:rPr>
              <a:t>Equation</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HR = -288.5 + 5.23 height + 1.733 weight - 0.02529 height*weight</a:t>
            </a:r>
            <a:endParaRPr lang="en-US" sz="1600" dirty="0" smtClean="0">
              <a:latin typeface="Courier New" pitchFamily="49" charset="0"/>
              <a:cs typeface="Courier New" pitchFamily="49" charset="0"/>
            </a:endParaRPr>
          </a:p>
        </p:txBody>
      </p:sp>
      <p:sp>
        <p:nvSpPr>
          <p:cNvPr id="144388" name="Footer Placeholder 1"/>
          <p:cNvSpPr>
            <a:spLocks noGrp="1"/>
          </p:cNvSpPr>
          <p:nvPr>
            <p:ph type="ftr" sz="quarter" idx="11"/>
          </p:nvPr>
        </p:nvSpPr>
        <p:spPr>
          <a:noFill/>
        </p:spPr>
        <p:txBody>
          <a:bodyPr/>
          <a:lstStyle/>
          <a:p>
            <a:r>
              <a:rPr lang="de-DE" smtClean="0">
                <a:latin typeface="Arial" charset="0"/>
              </a:rPr>
              <a:t>IE 563 Dr. Erin Gerber, P.E., UofL</a:t>
            </a:r>
            <a:endParaRPr lang="en-US" dirty="0" smtClean="0">
              <a:latin typeface="Arial" charset="0"/>
            </a:endParaRPr>
          </a:p>
        </p:txBody>
      </p:sp>
      <p:sp>
        <p:nvSpPr>
          <p:cNvPr id="144389" name="Slide Number Placeholder 2"/>
          <p:cNvSpPr>
            <a:spLocks noGrp="1"/>
          </p:cNvSpPr>
          <p:nvPr>
            <p:ph type="sldNum" sz="quarter" idx="12"/>
          </p:nvPr>
        </p:nvSpPr>
        <p:spPr>
          <a:noFill/>
        </p:spPr>
        <p:txBody>
          <a:bodyPr/>
          <a:lstStyle/>
          <a:p>
            <a:fld id="{A692E949-4D82-4FB5-828D-66F66A525C6E}" type="slidenum">
              <a:rPr lang="en-US" smtClean="0">
                <a:latin typeface="Arial" charset="0"/>
              </a:rPr>
              <a:pPr/>
              <a:t>432</a:t>
            </a:fld>
            <a:endParaRPr lang="en-US" smtClean="0">
              <a:latin typeface="Arial"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body" idx="1"/>
          </p:nvPr>
        </p:nvSpPr>
        <p:spPr>
          <a:xfrm>
            <a:off x="228600" y="838200"/>
            <a:ext cx="8915400" cy="4876800"/>
          </a:xfrm>
        </p:spPr>
        <p:txBody>
          <a:bodyPr/>
          <a:lstStyle/>
          <a:p>
            <a:pPr eaLnBrk="1" hangingPunct="1">
              <a:spcBef>
                <a:spcPct val="0"/>
              </a:spcBef>
            </a:pPr>
            <a:r>
              <a:rPr lang="en-US" sz="2400" dirty="0" smtClean="0"/>
              <a:t>How to interpret general effect of factors on response?</a:t>
            </a:r>
          </a:p>
          <a:p>
            <a:pPr>
              <a:spcBef>
                <a:spcPts val="1800"/>
              </a:spcBef>
            </a:pPr>
            <a:r>
              <a:rPr lang="en-US" sz="2000" b="1" dirty="0" smtClean="0"/>
              <a:t>Be careful </a:t>
            </a:r>
            <a:r>
              <a:rPr lang="en-US" sz="2000" dirty="0" smtClean="0"/>
              <a:t>when interaction(s) in model – what is ‘total’ effect for factors? </a:t>
            </a:r>
          </a:p>
          <a:p>
            <a:pPr>
              <a:spcBef>
                <a:spcPts val="1800"/>
              </a:spcBef>
            </a:pPr>
            <a:r>
              <a:rPr lang="en-US" sz="2000" dirty="0" smtClean="0"/>
              <a:t>Some regression equations easy to interpret</a:t>
            </a:r>
          </a:p>
          <a:p>
            <a:pPr lvl="1">
              <a:buFont typeface="Arial" charset="0"/>
              <a:buChar char="•"/>
            </a:pPr>
            <a:r>
              <a:rPr lang="en-US" sz="2000" dirty="0" smtClean="0">
                <a:cs typeface="Courier New" pitchFamily="49" charset="0"/>
              </a:rPr>
              <a:t>HR = - 288.55 + 5.23 height + 1.73 weight  +  0.02529 height*weight</a:t>
            </a:r>
          </a:p>
          <a:p>
            <a:pPr lvl="1">
              <a:spcBef>
                <a:spcPct val="0"/>
              </a:spcBef>
              <a:buFont typeface="Arial" charset="0"/>
              <a:buChar char="•"/>
            </a:pPr>
            <a:r>
              <a:rPr lang="en-US" sz="2000" dirty="0" smtClean="0">
                <a:cs typeface="Courier New" pitchFamily="49" charset="0"/>
              </a:rPr>
              <a:t>Effect of height?</a:t>
            </a:r>
            <a:endParaRPr lang="en-US" sz="2000" dirty="0" smtClean="0"/>
          </a:p>
          <a:p>
            <a:pPr>
              <a:spcBef>
                <a:spcPts val="1800"/>
              </a:spcBef>
            </a:pPr>
            <a:r>
              <a:rPr lang="en-US" sz="2000" dirty="0" smtClean="0"/>
              <a:t>Some regression equations difficult to interpret</a:t>
            </a:r>
          </a:p>
          <a:p>
            <a:pPr lvl="1">
              <a:buFont typeface="Arial" charset="0"/>
              <a:buChar char="•"/>
            </a:pPr>
            <a:r>
              <a:rPr lang="en-US" sz="2000" dirty="0">
                <a:cs typeface="Courier New" pitchFamily="49" charset="0"/>
              </a:rPr>
              <a:t>HR = -288.5 + 5.23 height + 1.733 weight - 0.02529 height*weight</a:t>
            </a:r>
          </a:p>
          <a:p>
            <a:pPr lvl="1">
              <a:spcBef>
                <a:spcPct val="0"/>
              </a:spcBef>
              <a:buFont typeface="Arial" charset="0"/>
              <a:buChar char="•"/>
            </a:pPr>
            <a:r>
              <a:rPr lang="en-US" sz="2000" dirty="0" smtClean="0"/>
              <a:t>Effect of height?  Depends on weight</a:t>
            </a:r>
          </a:p>
          <a:p>
            <a:pPr lvl="2">
              <a:spcBef>
                <a:spcPct val="0"/>
              </a:spcBef>
            </a:pPr>
            <a:r>
              <a:rPr lang="en-US" sz="2000" dirty="0" smtClean="0"/>
              <a:t>If factor levels are continuous, then can be difficult to interpret</a:t>
            </a:r>
          </a:p>
          <a:p>
            <a:pPr>
              <a:spcBef>
                <a:spcPts val="1800"/>
              </a:spcBef>
            </a:pPr>
            <a:r>
              <a:rPr lang="en-US" sz="2000" dirty="0" smtClean="0"/>
              <a:t>Set up model in Excel to try different values of factor levels and see effect on response</a:t>
            </a:r>
          </a:p>
          <a:p>
            <a:pPr>
              <a:spcBef>
                <a:spcPts val="1800"/>
              </a:spcBef>
            </a:pPr>
            <a:r>
              <a:rPr lang="en-US" sz="2000" dirty="0" smtClean="0"/>
              <a:t>For two-way interactions, can use contour plot</a:t>
            </a:r>
          </a:p>
          <a:p>
            <a:pPr>
              <a:spcBef>
                <a:spcPct val="0"/>
              </a:spcBef>
            </a:pPr>
            <a:endParaRPr lang="en-US" sz="2000" dirty="0" smtClean="0"/>
          </a:p>
          <a:p>
            <a:pPr>
              <a:spcBef>
                <a:spcPct val="0"/>
              </a:spcBef>
            </a:pPr>
            <a:endParaRPr lang="en-US" sz="2000" dirty="0" smtClean="0"/>
          </a:p>
        </p:txBody>
      </p:sp>
      <p:sp>
        <p:nvSpPr>
          <p:cNvPr id="145411" name="Rectangle 2"/>
          <p:cNvSpPr>
            <a:spLocks noGrp="1" noChangeArrowheads="1"/>
          </p:cNvSpPr>
          <p:nvPr>
            <p:ph type="title"/>
          </p:nvPr>
        </p:nvSpPr>
        <p:spPr>
          <a:xfrm>
            <a:off x="457200" y="-152400"/>
            <a:ext cx="8229600" cy="1143000"/>
          </a:xfrm>
        </p:spPr>
        <p:txBody>
          <a:bodyPr/>
          <a:lstStyle/>
          <a:p>
            <a:pPr eaLnBrk="1" hangingPunct="1"/>
            <a:r>
              <a:rPr lang="en-US" smtClean="0"/>
              <a:t>Regression Interpretation</a:t>
            </a:r>
          </a:p>
        </p:txBody>
      </p:sp>
      <p:sp>
        <p:nvSpPr>
          <p:cNvPr id="145412" name="Footer Placeholder 1"/>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 name="Oval 5"/>
          <p:cNvSpPr/>
          <p:nvPr/>
        </p:nvSpPr>
        <p:spPr>
          <a:xfrm>
            <a:off x="5791200" y="2362200"/>
            <a:ext cx="304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5715000" y="3581400"/>
            <a:ext cx="304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2590800" y="2362200"/>
            <a:ext cx="304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2438400" y="3581400"/>
            <a:ext cx="304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5417" name="Picture 12"/>
          <p:cNvPicPr>
            <a:picLocks noChangeAspect="1" noChangeArrowheads="1"/>
          </p:cNvPicPr>
          <p:nvPr/>
        </p:nvPicPr>
        <p:blipFill>
          <a:blip r:embed="rId2" cstate="print"/>
          <a:srcRect/>
          <a:stretch>
            <a:fillRect/>
          </a:stretch>
        </p:blipFill>
        <p:spPr bwMode="auto">
          <a:xfrm>
            <a:off x="5972175" y="5105400"/>
            <a:ext cx="2943225" cy="16891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433</a:t>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Regression Interpretation</a:t>
            </a:r>
          </a:p>
        </p:txBody>
      </p:sp>
      <p:sp>
        <p:nvSpPr>
          <p:cNvPr id="146435" name="Content Placeholder 2"/>
          <p:cNvSpPr>
            <a:spLocks noGrp="1"/>
          </p:cNvSpPr>
          <p:nvPr>
            <p:ph idx="1"/>
          </p:nvPr>
        </p:nvSpPr>
        <p:spPr>
          <a:xfrm>
            <a:off x="228600" y="1143000"/>
            <a:ext cx="8686800" cy="4525963"/>
          </a:xfrm>
        </p:spPr>
        <p:txBody>
          <a:bodyPr/>
          <a:lstStyle/>
          <a:p>
            <a:r>
              <a:rPr lang="en-US" sz="2400" smtClean="0"/>
              <a:t>Contour plot or 3D surface plot to interpret significant 2-way interaction</a:t>
            </a:r>
          </a:p>
        </p:txBody>
      </p:sp>
      <p:sp>
        <p:nvSpPr>
          <p:cNvPr id="146436"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6437" name="Slide Number Placeholder 4"/>
          <p:cNvSpPr>
            <a:spLocks noGrp="1"/>
          </p:cNvSpPr>
          <p:nvPr>
            <p:ph type="sldNum" sz="quarter" idx="12"/>
          </p:nvPr>
        </p:nvSpPr>
        <p:spPr>
          <a:noFill/>
        </p:spPr>
        <p:txBody>
          <a:bodyPr/>
          <a:lstStyle/>
          <a:p>
            <a:fld id="{92D1BCF5-B8BF-4BEF-8A8A-8554790C895C}" type="slidenum">
              <a:rPr lang="en-US" smtClean="0">
                <a:latin typeface="Arial" charset="0"/>
              </a:rPr>
              <a:pPr/>
              <a:t>434</a:t>
            </a:fld>
            <a:endParaRPr lang="en-US" smtClean="0">
              <a:latin typeface="Arial" charset="0"/>
            </a:endParaRPr>
          </a:p>
        </p:txBody>
      </p:sp>
      <p:pic>
        <p:nvPicPr>
          <p:cNvPr id="146438" name="Picture 3"/>
          <p:cNvPicPr>
            <a:picLocks noChangeAspect="1" noChangeArrowheads="1"/>
          </p:cNvPicPr>
          <p:nvPr/>
        </p:nvPicPr>
        <p:blipFill>
          <a:blip r:embed="rId2" cstate="print"/>
          <a:srcRect/>
          <a:stretch>
            <a:fillRect/>
          </a:stretch>
        </p:blipFill>
        <p:spPr bwMode="auto">
          <a:xfrm>
            <a:off x="3810000" y="3302000"/>
            <a:ext cx="5334000" cy="3556000"/>
          </a:xfrm>
          <a:prstGeom prst="rect">
            <a:avLst/>
          </a:prstGeom>
          <a:noFill/>
          <a:ln w="9525">
            <a:noFill/>
            <a:miter lim="800000"/>
            <a:headEnd/>
            <a:tailEnd/>
          </a:ln>
        </p:spPr>
      </p:pic>
      <p:sp>
        <p:nvSpPr>
          <p:cNvPr id="146439" name="TextBox 7"/>
          <p:cNvSpPr txBox="1">
            <a:spLocks noChangeArrowheads="1"/>
          </p:cNvSpPr>
          <p:nvPr/>
        </p:nvSpPr>
        <p:spPr bwMode="auto">
          <a:xfrm>
            <a:off x="304800" y="5486400"/>
            <a:ext cx="3124200" cy="1016000"/>
          </a:xfrm>
          <a:prstGeom prst="rect">
            <a:avLst/>
          </a:prstGeom>
          <a:solidFill>
            <a:srgbClr val="FFCCFF"/>
          </a:solidFill>
          <a:ln w="9525">
            <a:noFill/>
            <a:miter lim="800000"/>
            <a:headEnd/>
            <a:tailEnd/>
          </a:ln>
        </p:spPr>
        <p:txBody>
          <a:bodyPr>
            <a:spAutoFit/>
          </a:bodyPr>
          <a:lstStyle/>
          <a:p>
            <a:r>
              <a:rPr lang="en-US" sz="2000"/>
              <a:t>What height and weight minimizes or maximizes resting HR?</a:t>
            </a:r>
          </a:p>
        </p:txBody>
      </p:sp>
      <p:pic>
        <p:nvPicPr>
          <p:cNvPr id="146440" name="Picture 9"/>
          <p:cNvPicPr>
            <a:picLocks noChangeAspect="1" noChangeArrowheads="1"/>
          </p:cNvPicPr>
          <p:nvPr/>
        </p:nvPicPr>
        <p:blipFill>
          <a:blip r:embed="rId3" cstate="print"/>
          <a:srcRect/>
          <a:stretch>
            <a:fillRect/>
          </a:stretch>
        </p:blipFill>
        <p:spPr bwMode="auto">
          <a:xfrm>
            <a:off x="152400" y="2057400"/>
            <a:ext cx="45720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101" name="Slide Number Placeholder 5"/>
          <p:cNvSpPr>
            <a:spLocks noGrp="1"/>
          </p:cNvSpPr>
          <p:nvPr>
            <p:ph type="sldNum" sz="quarter" idx="12"/>
          </p:nvPr>
        </p:nvSpPr>
        <p:spPr>
          <a:noFill/>
        </p:spPr>
        <p:txBody>
          <a:bodyPr/>
          <a:lstStyle/>
          <a:p>
            <a:fld id="{778972AD-A560-4CA2-B345-34EB8E0F4FF9}" type="slidenum">
              <a:rPr lang="en-US" smtClean="0">
                <a:latin typeface="Arial" charset="0"/>
              </a:rPr>
              <a:pPr/>
              <a:t>309</a:t>
            </a:fld>
            <a:endParaRPr lang="en-US" smtClean="0">
              <a:latin typeface="Arial" charset="0"/>
            </a:endParaRPr>
          </a:p>
        </p:txBody>
      </p:sp>
      <p:sp>
        <p:nvSpPr>
          <p:cNvPr id="4102" name="Rectangle 2"/>
          <p:cNvSpPr>
            <a:spLocks noGrp="1" noChangeArrowheads="1"/>
          </p:cNvSpPr>
          <p:nvPr>
            <p:ph type="title"/>
          </p:nvPr>
        </p:nvSpPr>
        <p:spPr>
          <a:xfrm>
            <a:off x="304800" y="0"/>
            <a:ext cx="8534400" cy="1143000"/>
          </a:xfrm>
        </p:spPr>
        <p:txBody>
          <a:bodyPr/>
          <a:lstStyle/>
          <a:p>
            <a:pPr eaLnBrk="1" hangingPunct="1"/>
            <a:r>
              <a:rPr lang="en-US" sz="4000" smtClean="0"/>
              <a:t>Randomized Complete Block Design</a:t>
            </a:r>
          </a:p>
        </p:txBody>
      </p:sp>
      <p:sp>
        <p:nvSpPr>
          <p:cNvPr id="4103" name="Rectangle 3"/>
          <p:cNvSpPr>
            <a:spLocks noGrp="1" noChangeArrowheads="1"/>
          </p:cNvSpPr>
          <p:nvPr>
            <p:ph type="body" idx="1"/>
          </p:nvPr>
        </p:nvSpPr>
        <p:spPr>
          <a:xfrm>
            <a:off x="457200" y="1600200"/>
            <a:ext cx="8229600" cy="4267200"/>
          </a:xfrm>
        </p:spPr>
        <p:txBody>
          <a:bodyPr/>
          <a:lstStyle/>
          <a:p>
            <a:pPr eaLnBrk="1" hangingPunct="1"/>
            <a:r>
              <a:rPr lang="en-US" sz="2800" smtClean="0"/>
              <a:t>Factor has significant effect on response if </a:t>
            </a:r>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Although not a true F test, we often conclude blocking was necessary (i.e. significant variation between blocks) if </a:t>
            </a:r>
          </a:p>
        </p:txBody>
      </p:sp>
      <p:graphicFrame>
        <p:nvGraphicFramePr>
          <p:cNvPr id="4098" name="Object 8"/>
          <p:cNvGraphicFramePr>
            <a:graphicFrameLocks noChangeAspect="1"/>
          </p:cNvGraphicFramePr>
          <p:nvPr/>
        </p:nvGraphicFramePr>
        <p:xfrm>
          <a:off x="4048125" y="4724400"/>
          <a:ext cx="3800475" cy="1143000"/>
        </p:xfrm>
        <a:graphic>
          <a:graphicData uri="http://schemas.openxmlformats.org/presentationml/2006/ole">
            <mc:AlternateContent xmlns:mc="http://schemas.openxmlformats.org/markup-compatibility/2006">
              <mc:Choice xmlns:v="urn:schemas-microsoft-com:vml" Requires="v">
                <p:oleObj spid="_x0000_s4322" name="Equation" r:id="rId3" imgW="1435100" imgH="431800" progId="Equation.3">
                  <p:embed/>
                </p:oleObj>
              </mc:Choice>
              <mc:Fallback>
                <p:oleObj name="Equation" r:id="rId3" imgW="1435100" imgH="4318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25" y="4724400"/>
                        <a:ext cx="380047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9"/>
          <p:cNvGraphicFramePr>
            <a:graphicFrameLocks noChangeAspect="1"/>
          </p:cNvGraphicFramePr>
          <p:nvPr/>
        </p:nvGraphicFramePr>
        <p:xfrm>
          <a:off x="2819400" y="2438400"/>
          <a:ext cx="3327400" cy="717550"/>
        </p:xfrm>
        <a:graphic>
          <a:graphicData uri="http://schemas.openxmlformats.org/presentationml/2006/ole">
            <mc:AlternateContent xmlns:mc="http://schemas.openxmlformats.org/markup-compatibility/2006">
              <mc:Choice xmlns:v="urn:schemas-microsoft-com:vml" Requires="v">
                <p:oleObj spid="_x0000_s4323" name="Equation" r:id="rId5" imgW="1117600" imgH="241300" progId="Equation.3">
                  <p:embed/>
                </p:oleObj>
              </mc:Choice>
              <mc:Fallback>
                <p:oleObj name="Equation" r:id="rId5" imgW="1117600" imgH="2413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438400"/>
                        <a:ext cx="33274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457200" y="-152400"/>
            <a:ext cx="8229600" cy="1143000"/>
          </a:xfrm>
        </p:spPr>
        <p:txBody>
          <a:bodyPr/>
          <a:lstStyle/>
          <a:p>
            <a:r>
              <a:rPr lang="en-US" smtClean="0"/>
              <a:t>Regression Interpretation</a:t>
            </a:r>
          </a:p>
        </p:txBody>
      </p:sp>
      <p:sp>
        <p:nvSpPr>
          <p:cNvPr id="147459" name="Content Placeholder 2"/>
          <p:cNvSpPr>
            <a:spLocks noGrp="1"/>
          </p:cNvSpPr>
          <p:nvPr>
            <p:ph idx="1"/>
          </p:nvPr>
        </p:nvSpPr>
        <p:spPr>
          <a:xfrm>
            <a:off x="609600" y="1493838"/>
            <a:ext cx="8229600" cy="4525962"/>
          </a:xfrm>
        </p:spPr>
        <p:txBody>
          <a:bodyPr/>
          <a:lstStyle/>
          <a:p>
            <a:pPr>
              <a:buFont typeface="Wingdings" pitchFamily="2" charset="2"/>
              <a:buChar char="Ø"/>
            </a:pPr>
            <a:r>
              <a:rPr lang="en-US" sz="2400" smtClean="0"/>
              <a:t>Graph</a:t>
            </a:r>
          </a:p>
          <a:p>
            <a:pPr lvl="1">
              <a:buFont typeface="Wingdings" pitchFamily="2" charset="2"/>
              <a:buChar char="Ø"/>
            </a:pPr>
            <a:r>
              <a:rPr lang="en-US" sz="2400" smtClean="0"/>
              <a:t>Contour Plot</a:t>
            </a:r>
          </a:p>
          <a:p>
            <a:pPr>
              <a:buFont typeface="Wingdings" pitchFamily="2" charset="2"/>
              <a:buChar char="Ø"/>
            </a:pPr>
            <a:endParaRPr lang="en-US" sz="2400" smtClean="0"/>
          </a:p>
          <a:p>
            <a:pPr>
              <a:buFont typeface="Wingdings" pitchFamily="2" charset="2"/>
              <a:buChar char="Ø"/>
            </a:pPr>
            <a:endParaRPr lang="en-US" sz="2400" smtClean="0"/>
          </a:p>
          <a:p>
            <a:pPr>
              <a:buFont typeface="Wingdings" pitchFamily="2" charset="2"/>
              <a:buChar char="Ø"/>
            </a:pPr>
            <a:endParaRPr lang="en-US" sz="2400" smtClean="0"/>
          </a:p>
          <a:p>
            <a:pPr>
              <a:buFont typeface="Wingdings" pitchFamily="2" charset="2"/>
              <a:buChar char="Ø"/>
            </a:pPr>
            <a:endParaRPr lang="en-US" sz="2400" smtClean="0"/>
          </a:p>
          <a:p>
            <a:pPr>
              <a:buFont typeface="Wingdings" pitchFamily="2" charset="2"/>
              <a:buChar char="Ø"/>
            </a:pPr>
            <a:endParaRPr lang="en-US" sz="2400" smtClean="0"/>
          </a:p>
          <a:p>
            <a:pPr>
              <a:buFont typeface="Wingdings" pitchFamily="2" charset="2"/>
              <a:buChar char="Ø"/>
            </a:pPr>
            <a:r>
              <a:rPr lang="en-US" sz="2400" smtClean="0"/>
              <a:t>Graph</a:t>
            </a:r>
          </a:p>
          <a:p>
            <a:pPr lvl="1">
              <a:buFont typeface="Wingdings" pitchFamily="2" charset="2"/>
              <a:buChar char="Ø"/>
            </a:pPr>
            <a:r>
              <a:rPr lang="en-US" sz="2400" smtClean="0"/>
              <a:t>3D Surface Plot</a:t>
            </a:r>
          </a:p>
        </p:txBody>
      </p:sp>
      <p:sp>
        <p:nvSpPr>
          <p:cNvPr id="147460" name="Footer Placeholder 3"/>
          <p:cNvSpPr>
            <a:spLocks noGrp="1"/>
          </p:cNvSpPr>
          <p:nvPr>
            <p:ph type="ftr" sz="quarter" idx="11"/>
          </p:nvPr>
        </p:nvSpPr>
        <p:spPr>
          <a:noFill/>
        </p:spPr>
        <p:txBody>
          <a:bodyPr/>
          <a:lstStyle/>
          <a:p>
            <a:r>
              <a:rPr lang="de-DE" smtClean="0">
                <a:latin typeface="Arial" charset="0"/>
              </a:rPr>
              <a:t>IE 563 Dr. Erin Gerber, P.E., UofL</a:t>
            </a:r>
            <a:endParaRPr lang="en-US" dirty="0" smtClean="0">
              <a:latin typeface="Arial" charset="0"/>
            </a:endParaRPr>
          </a:p>
        </p:txBody>
      </p:sp>
      <p:sp>
        <p:nvSpPr>
          <p:cNvPr id="147461" name="Slide Number Placeholder 4"/>
          <p:cNvSpPr>
            <a:spLocks noGrp="1"/>
          </p:cNvSpPr>
          <p:nvPr>
            <p:ph type="sldNum" sz="quarter" idx="12"/>
          </p:nvPr>
        </p:nvSpPr>
        <p:spPr>
          <a:noFill/>
        </p:spPr>
        <p:txBody>
          <a:bodyPr/>
          <a:lstStyle/>
          <a:p>
            <a:fld id="{07440B59-A5CC-427C-B062-BB5ECCDFD6F7}" type="slidenum">
              <a:rPr lang="en-US" smtClean="0">
                <a:latin typeface="Arial" charset="0"/>
              </a:rPr>
              <a:pPr/>
              <a:t>435</a:t>
            </a:fld>
            <a:endParaRPr lang="en-US" smtClean="0">
              <a:latin typeface="Arial" charset="0"/>
            </a:endParaRPr>
          </a:p>
        </p:txBody>
      </p:sp>
      <p:pic>
        <p:nvPicPr>
          <p:cNvPr id="147462" name="Picture 3"/>
          <p:cNvPicPr>
            <a:picLocks noChangeAspect="1" noChangeArrowheads="1"/>
          </p:cNvPicPr>
          <p:nvPr/>
        </p:nvPicPr>
        <p:blipFill>
          <a:blip r:embed="rId2" cstate="print"/>
          <a:srcRect/>
          <a:stretch>
            <a:fillRect/>
          </a:stretch>
        </p:blipFill>
        <p:spPr bwMode="auto">
          <a:xfrm>
            <a:off x="3886200" y="914400"/>
            <a:ext cx="4319588" cy="2803525"/>
          </a:xfrm>
          <a:prstGeom prst="rect">
            <a:avLst/>
          </a:prstGeom>
          <a:noFill/>
          <a:ln w="9525">
            <a:noFill/>
            <a:miter lim="800000"/>
            <a:headEnd/>
            <a:tailEnd/>
          </a:ln>
        </p:spPr>
      </p:pic>
      <p:pic>
        <p:nvPicPr>
          <p:cNvPr id="147463" name="Picture 4"/>
          <p:cNvPicPr>
            <a:picLocks noChangeAspect="1" noChangeArrowheads="1"/>
          </p:cNvPicPr>
          <p:nvPr/>
        </p:nvPicPr>
        <p:blipFill>
          <a:blip r:embed="rId3" cstate="print"/>
          <a:srcRect/>
          <a:stretch>
            <a:fillRect/>
          </a:stretch>
        </p:blipFill>
        <p:spPr bwMode="auto">
          <a:xfrm>
            <a:off x="3886200" y="3886200"/>
            <a:ext cx="4343400" cy="287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152400" y="-76200"/>
            <a:ext cx="8686800" cy="1143000"/>
          </a:xfrm>
        </p:spPr>
        <p:txBody>
          <a:bodyPr/>
          <a:lstStyle/>
          <a:p>
            <a:pPr eaLnBrk="1" hangingPunct="1"/>
            <a:r>
              <a:rPr lang="en-US" sz="4000" smtClean="0"/>
              <a:t>Qualitative/Categorical Factor Levels</a:t>
            </a:r>
          </a:p>
        </p:txBody>
      </p:sp>
      <p:sp>
        <p:nvSpPr>
          <p:cNvPr id="311301" name="Rectangle 3"/>
          <p:cNvSpPr>
            <a:spLocks noGrp="1" noChangeArrowheads="1"/>
          </p:cNvSpPr>
          <p:nvPr>
            <p:ph type="body" idx="1"/>
          </p:nvPr>
        </p:nvSpPr>
        <p:spPr>
          <a:xfrm>
            <a:off x="304800" y="914400"/>
            <a:ext cx="8686800" cy="4953000"/>
          </a:xfrm>
        </p:spPr>
        <p:txBody>
          <a:bodyPr/>
          <a:lstStyle/>
          <a:p>
            <a:pPr eaLnBrk="1" hangingPunct="1">
              <a:spcBef>
                <a:spcPts val="600"/>
              </a:spcBef>
              <a:spcAft>
                <a:spcPts val="600"/>
              </a:spcAft>
              <a:defRPr/>
            </a:pPr>
            <a:r>
              <a:rPr lang="en-US" sz="2400" dirty="0" smtClean="0"/>
              <a:t>How to include terms measured on a </a:t>
            </a:r>
            <a:r>
              <a:rPr lang="en-US" sz="2400" b="1" dirty="0" smtClean="0">
                <a:solidFill>
                  <a:schemeClr val="accent6"/>
                </a:solidFill>
              </a:rPr>
              <a:t>qualitative</a:t>
            </a:r>
            <a:r>
              <a:rPr lang="en-US" sz="2400" b="1" dirty="0" smtClean="0">
                <a:solidFill>
                  <a:srgbClr val="0033CC"/>
                </a:solidFill>
              </a:rPr>
              <a:t> </a:t>
            </a:r>
            <a:r>
              <a:rPr lang="en-US" sz="2400" dirty="0" smtClean="0"/>
              <a:t>or</a:t>
            </a:r>
            <a:r>
              <a:rPr lang="en-US" sz="2400" b="1" dirty="0" smtClean="0">
                <a:solidFill>
                  <a:srgbClr val="0033CC"/>
                </a:solidFill>
              </a:rPr>
              <a:t> </a:t>
            </a:r>
            <a:r>
              <a:rPr lang="en-US" sz="2400" b="1" dirty="0" smtClean="0">
                <a:solidFill>
                  <a:schemeClr val="accent6"/>
                </a:solidFill>
              </a:rPr>
              <a:t>categorical</a:t>
            </a:r>
            <a:r>
              <a:rPr lang="en-US" sz="2400" dirty="0" smtClean="0"/>
              <a:t> scale in a regression model?</a:t>
            </a:r>
          </a:p>
          <a:p>
            <a:pPr lvl="1" eaLnBrk="1" hangingPunct="1">
              <a:spcBef>
                <a:spcPts val="600"/>
              </a:spcBef>
              <a:spcAft>
                <a:spcPts val="600"/>
              </a:spcAft>
              <a:defRPr/>
            </a:pPr>
            <a:r>
              <a:rPr lang="en-US" sz="2400" dirty="0" smtClean="0"/>
              <a:t>Up until now all our regression models have been for factors measured on </a:t>
            </a:r>
            <a:r>
              <a:rPr lang="en-US" sz="2400" b="1" dirty="0" smtClean="0">
                <a:solidFill>
                  <a:schemeClr val="accent6"/>
                </a:solidFill>
              </a:rPr>
              <a:t>quantitative</a:t>
            </a:r>
            <a:r>
              <a:rPr lang="en-US" sz="2400" dirty="0" smtClean="0"/>
              <a:t> or </a:t>
            </a:r>
            <a:r>
              <a:rPr lang="en-US" sz="2400" b="1" dirty="0" smtClean="0">
                <a:solidFill>
                  <a:schemeClr val="accent6"/>
                </a:solidFill>
              </a:rPr>
              <a:t>continuous</a:t>
            </a:r>
            <a:r>
              <a:rPr lang="en-US" sz="2400" dirty="0" smtClean="0"/>
              <a:t> scale.</a:t>
            </a:r>
          </a:p>
          <a:p>
            <a:pPr eaLnBrk="1" hangingPunct="1">
              <a:spcBef>
                <a:spcPts val="600"/>
              </a:spcBef>
              <a:spcAft>
                <a:spcPts val="600"/>
              </a:spcAft>
              <a:defRPr/>
            </a:pPr>
            <a:endParaRPr lang="en-US" sz="2400" dirty="0" smtClean="0"/>
          </a:p>
          <a:p>
            <a:pPr eaLnBrk="1" hangingPunct="1">
              <a:spcBef>
                <a:spcPts val="600"/>
              </a:spcBef>
              <a:spcAft>
                <a:spcPts val="600"/>
              </a:spcAft>
              <a:defRPr/>
            </a:pPr>
            <a:r>
              <a:rPr lang="en-US" sz="2400" dirty="0" smtClean="0"/>
              <a:t>Factor: Tool		Level: A, B, C</a:t>
            </a:r>
          </a:p>
          <a:p>
            <a:pPr eaLnBrk="1" hangingPunct="1">
              <a:spcBef>
                <a:spcPts val="600"/>
              </a:spcBef>
              <a:spcAft>
                <a:spcPts val="600"/>
              </a:spcAft>
              <a:defRPr/>
            </a:pPr>
            <a:r>
              <a:rPr lang="en-US" sz="2400" dirty="0" smtClean="0"/>
              <a:t>Factor: Day		Level: </a:t>
            </a:r>
            <a:r>
              <a:rPr lang="en-US" sz="2400" dirty="0" err="1" smtClean="0"/>
              <a:t>M,T,W,H,F,Sa,Su</a:t>
            </a:r>
            <a:endParaRPr lang="en-US" sz="2400" dirty="0" smtClean="0"/>
          </a:p>
          <a:p>
            <a:pPr eaLnBrk="1" hangingPunct="1">
              <a:spcBef>
                <a:spcPts val="600"/>
              </a:spcBef>
              <a:spcAft>
                <a:spcPts val="600"/>
              </a:spcAft>
              <a:defRPr/>
            </a:pPr>
            <a:r>
              <a:rPr lang="en-US" sz="2400" dirty="0" smtClean="0"/>
              <a:t>Factor: Student		Level: Joe, Kate, Matt</a:t>
            </a:r>
          </a:p>
          <a:p>
            <a:pPr eaLnBrk="1" hangingPunct="1">
              <a:spcBef>
                <a:spcPts val="600"/>
              </a:spcBef>
              <a:spcAft>
                <a:spcPts val="600"/>
              </a:spcAft>
              <a:defRPr/>
            </a:pPr>
            <a:endParaRPr lang="en-US" sz="2400" dirty="0" smtClean="0"/>
          </a:p>
          <a:p>
            <a:pPr eaLnBrk="1" hangingPunct="1">
              <a:spcBef>
                <a:spcPts val="600"/>
              </a:spcBef>
              <a:spcAft>
                <a:spcPts val="600"/>
              </a:spcAft>
              <a:defRPr/>
            </a:pPr>
            <a:r>
              <a:rPr lang="en-US" sz="2400" dirty="0" smtClean="0"/>
              <a:t>Regression model to predict test score </a:t>
            </a:r>
          </a:p>
          <a:p>
            <a:pPr eaLnBrk="1" hangingPunct="1">
              <a:spcBef>
                <a:spcPts val="600"/>
              </a:spcBef>
              <a:spcAft>
                <a:spcPts val="600"/>
              </a:spcAft>
              <a:buFontTx/>
              <a:buNone/>
              <a:defRPr/>
            </a:pPr>
            <a:r>
              <a:rPr lang="en-US" sz="2400" dirty="0" smtClean="0"/>
              <a:t>		Test score = 56 + 17*Student</a:t>
            </a:r>
          </a:p>
          <a:p>
            <a:pPr eaLnBrk="1" hangingPunct="1">
              <a:spcBef>
                <a:spcPts val="600"/>
              </a:spcBef>
              <a:spcAft>
                <a:spcPts val="600"/>
              </a:spcAft>
              <a:buFontTx/>
              <a:buNone/>
              <a:defRPr/>
            </a:pPr>
            <a:r>
              <a:rPr lang="en-US" sz="2400" dirty="0" smtClean="0"/>
              <a:t>		Test score = 56 + 17*(Joe) ?????</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dirty="0"/>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436</a:t>
            </a:fld>
            <a:endParaRPr lang="en-US"/>
          </a:p>
        </p:txBody>
      </p:sp>
    </p:spTree>
    <p:extLst>
      <p:ext uri="{BB962C8B-B14F-4D97-AF65-F5344CB8AC3E}">
        <p14:creationId xmlns:p14="http://schemas.microsoft.com/office/powerpoint/2010/main" val="121005308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228600" y="0"/>
            <a:ext cx="8686800" cy="1143000"/>
          </a:xfrm>
        </p:spPr>
        <p:txBody>
          <a:bodyPr/>
          <a:lstStyle/>
          <a:p>
            <a:pPr eaLnBrk="1" hangingPunct="1"/>
            <a:r>
              <a:rPr lang="en-US" sz="4000" smtClean="0"/>
              <a:t>Qualitative/Categorical Factor Levels</a:t>
            </a:r>
          </a:p>
        </p:txBody>
      </p:sp>
      <p:sp>
        <p:nvSpPr>
          <p:cNvPr id="3077" name="Rectangle 3"/>
          <p:cNvSpPr>
            <a:spLocks noGrp="1" noChangeArrowheads="1"/>
          </p:cNvSpPr>
          <p:nvPr>
            <p:ph type="body" idx="1"/>
          </p:nvPr>
        </p:nvSpPr>
        <p:spPr>
          <a:xfrm>
            <a:off x="457200" y="1447800"/>
            <a:ext cx="8229600" cy="4983163"/>
          </a:xfrm>
        </p:spPr>
        <p:txBody>
          <a:bodyPr/>
          <a:lstStyle/>
          <a:p>
            <a:pPr eaLnBrk="1" hangingPunct="1">
              <a:spcBef>
                <a:spcPts val="600"/>
              </a:spcBef>
              <a:spcAft>
                <a:spcPts val="600"/>
              </a:spcAft>
            </a:pPr>
            <a:r>
              <a:rPr lang="en-US" sz="2400" b="1" smtClean="0">
                <a:solidFill>
                  <a:srgbClr val="FF0000"/>
                </a:solidFill>
              </a:rPr>
              <a:t>NOTE</a:t>
            </a:r>
            <a:r>
              <a:rPr lang="en-US" sz="2400" smtClean="0"/>
              <a:t>: qualitative factor levels are only a concern in regression, </a:t>
            </a:r>
            <a:r>
              <a:rPr lang="en-US" sz="2400" u="sng" smtClean="0"/>
              <a:t>not</a:t>
            </a:r>
            <a:r>
              <a:rPr lang="en-US" sz="2400" smtClean="0"/>
              <a:t> ANOVA</a:t>
            </a:r>
          </a:p>
          <a:p>
            <a:pPr eaLnBrk="1" hangingPunct="1">
              <a:spcBef>
                <a:spcPts val="600"/>
              </a:spcBef>
              <a:spcAft>
                <a:spcPts val="600"/>
              </a:spcAft>
            </a:pPr>
            <a:r>
              <a:rPr lang="en-US" sz="2400" smtClean="0"/>
              <a:t>In ANOVA we compare mean response at each factor level.  The labeling or type of factor level (qualitative or quantitative) does not matter – only used to discriminate one level from another.</a:t>
            </a:r>
          </a:p>
          <a:p>
            <a:pPr eaLnBrk="1" hangingPunct="1">
              <a:spcBef>
                <a:spcPts val="600"/>
              </a:spcBef>
              <a:spcAft>
                <a:spcPts val="600"/>
              </a:spcAft>
            </a:pPr>
            <a:r>
              <a:rPr lang="en-US" sz="2400" smtClean="0"/>
              <a:t>However, in regression we are forming a mathematical equation and therefore a numerical value must be assigned to each factor level.</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437</a:t>
            </a:fld>
            <a:endParaRPr lang="en-US"/>
          </a:p>
        </p:txBody>
      </p:sp>
    </p:spTree>
    <p:extLst>
      <p:ext uri="{BB962C8B-B14F-4D97-AF65-F5344CB8AC3E}">
        <p14:creationId xmlns:p14="http://schemas.microsoft.com/office/powerpoint/2010/main" val="8219564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228600" y="-76200"/>
            <a:ext cx="8686800" cy="1143000"/>
          </a:xfrm>
        </p:spPr>
        <p:txBody>
          <a:bodyPr/>
          <a:lstStyle/>
          <a:p>
            <a:pPr eaLnBrk="1" hangingPunct="1"/>
            <a:r>
              <a:rPr lang="en-US" sz="4000" smtClean="0"/>
              <a:t>Regression: Qualitative Factor Levels</a:t>
            </a:r>
          </a:p>
        </p:txBody>
      </p:sp>
      <p:sp>
        <p:nvSpPr>
          <p:cNvPr id="4101" name="Rectangle 3"/>
          <p:cNvSpPr>
            <a:spLocks noGrp="1" noChangeArrowheads="1"/>
          </p:cNvSpPr>
          <p:nvPr>
            <p:ph type="body" idx="1"/>
          </p:nvPr>
        </p:nvSpPr>
        <p:spPr>
          <a:xfrm>
            <a:off x="457200" y="1066800"/>
            <a:ext cx="8229600" cy="2438400"/>
          </a:xfrm>
        </p:spPr>
        <p:txBody>
          <a:bodyPr/>
          <a:lstStyle/>
          <a:p>
            <a:pPr eaLnBrk="1" hangingPunct="1"/>
            <a:r>
              <a:rPr lang="en-US" sz="2800" smtClean="0"/>
              <a:t>Need to assign a numeric value to each factor level so that a mathematical regression equation can be formed</a:t>
            </a:r>
          </a:p>
          <a:p>
            <a:pPr eaLnBrk="1" hangingPunct="1"/>
            <a:r>
              <a:rPr lang="en-US" sz="2800" smtClean="0"/>
              <a:t>How?</a:t>
            </a:r>
          </a:p>
          <a:p>
            <a:pPr eaLnBrk="1" hangingPunct="1"/>
            <a:endParaRPr lang="en-US" sz="2800" smtClean="0"/>
          </a:p>
        </p:txBody>
      </p:sp>
      <p:sp>
        <p:nvSpPr>
          <p:cNvPr id="4102" name="Text Box 5"/>
          <p:cNvSpPr txBox="1">
            <a:spLocks noChangeArrowheads="1"/>
          </p:cNvSpPr>
          <p:nvPr/>
        </p:nvSpPr>
        <p:spPr bwMode="auto">
          <a:xfrm>
            <a:off x="685800" y="4114800"/>
            <a:ext cx="4648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sz="2400"/>
              <a:t>Example: Develop regression equation to predict 80 yard run times for 6 subjects</a:t>
            </a:r>
          </a:p>
          <a:p>
            <a:pPr eaLnBrk="1" hangingPunct="1">
              <a:spcBef>
                <a:spcPct val="50000"/>
              </a:spcBef>
            </a:pPr>
            <a:endParaRPr lang="en-US" sz="1600"/>
          </a:p>
        </p:txBody>
      </p:sp>
      <p:graphicFrame>
        <p:nvGraphicFramePr>
          <p:cNvPr id="8" name="Table 7"/>
          <p:cNvGraphicFramePr>
            <a:graphicFrameLocks noGrp="1"/>
          </p:cNvGraphicFramePr>
          <p:nvPr/>
        </p:nvGraphicFramePr>
        <p:xfrm>
          <a:off x="5546725" y="2133600"/>
          <a:ext cx="3292476" cy="4602396"/>
        </p:xfrm>
        <a:graphic>
          <a:graphicData uri="http://schemas.openxmlformats.org/drawingml/2006/table">
            <a:tbl>
              <a:tblPr firstRow="1" bandRow="1">
                <a:tableStyleId>{5C22544A-7EE6-4342-B048-85BDC9FD1C3A}</a:tableStyleId>
              </a:tblPr>
              <a:tblGrid>
                <a:gridCol w="1646238"/>
                <a:gridCol w="1646238"/>
              </a:tblGrid>
              <a:tr h="396210">
                <a:tc>
                  <a:txBody>
                    <a:bodyPr/>
                    <a:lstStyle/>
                    <a:p>
                      <a:pPr algn="ctr"/>
                      <a:r>
                        <a:rPr lang="en-US" sz="2000" dirty="0" smtClean="0">
                          <a:solidFill>
                            <a:schemeClr val="tx1"/>
                          </a:solidFill>
                        </a:rPr>
                        <a:t>Subject</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Time</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Andrew</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54</a:t>
                      </a:r>
                    </a:p>
                    <a:p>
                      <a:pPr algn="ctr"/>
                      <a:r>
                        <a:rPr lang="en-US" sz="2000" dirty="0" smtClean="0">
                          <a:solidFill>
                            <a:schemeClr val="tx1"/>
                          </a:solidFill>
                        </a:rPr>
                        <a:t>51</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Bob</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16</a:t>
                      </a:r>
                    </a:p>
                    <a:p>
                      <a:pPr algn="ctr"/>
                      <a:r>
                        <a:rPr lang="en-US" sz="2000" dirty="0" smtClean="0">
                          <a:solidFill>
                            <a:schemeClr val="tx1"/>
                          </a:solidFill>
                        </a:rPr>
                        <a:t>12</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Charles</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92</a:t>
                      </a:r>
                    </a:p>
                    <a:p>
                      <a:pPr algn="ctr"/>
                      <a:r>
                        <a:rPr lang="en-US" sz="2000" dirty="0" smtClean="0">
                          <a:solidFill>
                            <a:schemeClr val="tx1"/>
                          </a:solidFill>
                        </a:rPr>
                        <a:t>101</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David</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26</a:t>
                      </a:r>
                    </a:p>
                    <a:p>
                      <a:pPr algn="ctr"/>
                      <a:r>
                        <a:rPr lang="en-US" sz="2000" dirty="0" smtClean="0">
                          <a:solidFill>
                            <a:schemeClr val="tx1"/>
                          </a:solidFill>
                        </a:rPr>
                        <a:t>33</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Edward</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39</a:t>
                      </a:r>
                    </a:p>
                    <a:p>
                      <a:pPr algn="ctr"/>
                      <a:r>
                        <a:rPr lang="en-US" sz="2000" dirty="0" smtClean="0">
                          <a:solidFill>
                            <a:schemeClr val="tx1"/>
                          </a:solidFill>
                        </a:rPr>
                        <a:t>43</a:t>
                      </a:r>
                      <a:endParaRPr lang="en-US" sz="2000" dirty="0">
                        <a:solidFill>
                          <a:schemeClr val="tx1"/>
                        </a:solidFill>
                      </a:endParaRPr>
                    </a:p>
                  </a:txBody>
                  <a:tcPr marL="91458" marR="91458" marT="45714" marB="45714" anchor="ctr"/>
                </a:tc>
              </a:tr>
              <a:tr h="700992">
                <a:tc>
                  <a:txBody>
                    <a:bodyPr/>
                    <a:lstStyle/>
                    <a:p>
                      <a:pPr algn="ctr"/>
                      <a:r>
                        <a:rPr lang="en-US" sz="2000" dirty="0" smtClean="0">
                          <a:solidFill>
                            <a:schemeClr val="tx1"/>
                          </a:solidFill>
                        </a:rPr>
                        <a:t>Fred</a:t>
                      </a:r>
                      <a:endParaRPr lang="en-US" sz="2000" dirty="0">
                        <a:solidFill>
                          <a:schemeClr val="tx1"/>
                        </a:solidFill>
                      </a:endParaRPr>
                    </a:p>
                  </a:txBody>
                  <a:tcPr marL="91458" marR="91458" marT="45714" marB="45714" anchor="ctr"/>
                </a:tc>
                <a:tc>
                  <a:txBody>
                    <a:bodyPr/>
                    <a:lstStyle/>
                    <a:p>
                      <a:pPr algn="ctr"/>
                      <a:r>
                        <a:rPr lang="en-US" sz="2000" dirty="0" smtClean="0">
                          <a:solidFill>
                            <a:schemeClr val="tx1"/>
                          </a:solidFill>
                        </a:rPr>
                        <a:t>87</a:t>
                      </a:r>
                    </a:p>
                    <a:p>
                      <a:pPr algn="ctr"/>
                      <a:r>
                        <a:rPr lang="en-US" sz="2000" dirty="0" smtClean="0">
                          <a:solidFill>
                            <a:schemeClr val="tx1"/>
                          </a:solidFill>
                        </a:rPr>
                        <a:t>90</a:t>
                      </a:r>
                      <a:endParaRPr lang="en-US" sz="2000" dirty="0">
                        <a:solidFill>
                          <a:schemeClr val="tx1"/>
                        </a:solidFill>
                      </a:endParaRPr>
                    </a:p>
                  </a:txBody>
                  <a:tcPr marL="91458" marR="91458" marT="45714" marB="45714" anchor="ctr"/>
                </a:tc>
              </a:tr>
            </a:tbl>
          </a:graphicData>
        </a:graphic>
      </p:graphicFrame>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438</a:t>
            </a:fld>
            <a:endParaRPr lang="en-US"/>
          </a:p>
        </p:txBody>
      </p:sp>
    </p:spTree>
    <p:extLst>
      <p:ext uri="{BB962C8B-B14F-4D97-AF65-F5344CB8AC3E}">
        <p14:creationId xmlns:p14="http://schemas.microsoft.com/office/powerpoint/2010/main" val="129172889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228600" y="-76200"/>
            <a:ext cx="8686800" cy="1143000"/>
          </a:xfrm>
        </p:spPr>
        <p:txBody>
          <a:bodyPr/>
          <a:lstStyle/>
          <a:p>
            <a:pPr eaLnBrk="1" hangingPunct="1"/>
            <a:r>
              <a:rPr lang="en-US" sz="4000" smtClean="0"/>
              <a:t>Regression: Qualitative Factor Levels</a:t>
            </a:r>
          </a:p>
        </p:txBody>
      </p:sp>
      <p:sp>
        <p:nvSpPr>
          <p:cNvPr id="5125" name="Rectangle 3"/>
          <p:cNvSpPr>
            <a:spLocks noGrp="1" noChangeArrowheads="1"/>
          </p:cNvSpPr>
          <p:nvPr>
            <p:ph type="body" idx="1"/>
          </p:nvPr>
        </p:nvSpPr>
        <p:spPr>
          <a:xfrm>
            <a:off x="304800" y="1066800"/>
            <a:ext cx="5257800" cy="3429000"/>
          </a:xfrm>
        </p:spPr>
        <p:txBody>
          <a:bodyPr/>
          <a:lstStyle/>
          <a:p>
            <a:pPr eaLnBrk="1" hangingPunct="1"/>
            <a:r>
              <a:rPr lang="en-US" sz="2400" dirty="0" smtClean="0"/>
              <a:t>Cannot form equation with names Andrew, Bob, Charles, David, Edward, and Fred</a:t>
            </a:r>
          </a:p>
          <a:p>
            <a:pPr eaLnBrk="1" hangingPunct="1"/>
            <a:r>
              <a:rPr lang="en-US" sz="2400" dirty="0" smtClean="0"/>
              <a:t>Assign values 1-6 to the 6 subjects?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439</a:t>
            </a:fld>
            <a:endParaRPr lang="en-US"/>
          </a:p>
        </p:txBody>
      </p:sp>
      <p:pic>
        <p:nvPicPr>
          <p:cNvPr id="4997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1067566"/>
            <a:ext cx="3294192" cy="547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27536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33427" y="3531248"/>
            <a:ext cx="4956387" cy="3299659"/>
          </a:xfrm>
          <a:prstGeom prst="rect">
            <a:avLst/>
          </a:prstGeom>
        </p:spPr>
      </p:pic>
      <p:sp>
        <p:nvSpPr>
          <p:cNvPr id="6148" name="Rectangle 2"/>
          <p:cNvSpPr>
            <a:spLocks noGrp="1" noChangeArrowheads="1"/>
          </p:cNvSpPr>
          <p:nvPr>
            <p:ph type="title"/>
          </p:nvPr>
        </p:nvSpPr>
        <p:spPr>
          <a:xfrm>
            <a:off x="152400" y="-76200"/>
            <a:ext cx="8686800" cy="1143000"/>
          </a:xfrm>
        </p:spPr>
        <p:txBody>
          <a:bodyPr/>
          <a:lstStyle/>
          <a:p>
            <a:pPr eaLnBrk="1" hangingPunct="1"/>
            <a:r>
              <a:rPr lang="en-US" sz="4000" smtClean="0"/>
              <a:t>Regression: Qualitative Factor Levels</a:t>
            </a:r>
          </a:p>
        </p:txBody>
      </p:sp>
      <p:sp>
        <p:nvSpPr>
          <p:cNvPr id="6149" name="Rectangle 3"/>
          <p:cNvSpPr>
            <a:spLocks noGrp="1" noChangeArrowheads="1"/>
          </p:cNvSpPr>
          <p:nvPr>
            <p:ph type="body" idx="1"/>
          </p:nvPr>
        </p:nvSpPr>
        <p:spPr>
          <a:xfrm>
            <a:off x="457200" y="914400"/>
            <a:ext cx="8229600" cy="2743200"/>
          </a:xfrm>
        </p:spPr>
        <p:txBody>
          <a:bodyPr/>
          <a:lstStyle/>
          <a:p>
            <a:pPr marL="0" indent="0">
              <a:spcBef>
                <a:spcPts val="0"/>
              </a:spcBef>
              <a:buNone/>
            </a:pPr>
            <a:r>
              <a:rPr lang="en-US" sz="1800" dirty="0">
                <a:latin typeface="Courier New" pitchFamily="49" charset="0"/>
                <a:cs typeface="Courier New" pitchFamily="49" charset="0"/>
              </a:rPr>
              <a:t>The regression equation is</a:t>
            </a:r>
          </a:p>
          <a:p>
            <a:pPr marL="0" indent="0">
              <a:spcBef>
                <a:spcPts val="0"/>
              </a:spcBef>
              <a:buNone/>
            </a:pPr>
            <a:r>
              <a:rPr lang="en-US" sz="1800" dirty="0">
                <a:latin typeface="Courier New" pitchFamily="49" charset="0"/>
                <a:cs typeface="Courier New" pitchFamily="49" charset="0"/>
              </a:rPr>
              <a:t>time = 34.3 + 5.54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num</a:t>
            </a:r>
            <a:endParaRPr lang="en-US" sz="1800" dirty="0">
              <a:latin typeface="Courier New" pitchFamily="49" charset="0"/>
              <a:cs typeface="Courier New" pitchFamily="49" charset="0"/>
            </a:endParaRPr>
          </a:p>
          <a:p>
            <a:pPr marL="0" indent="0">
              <a:spcBef>
                <a:spcPts val="0"/>
              </a:spcBef>
              <a:buNone/>
            </a:pPr>
            <a:endParaRPr lang="en-US" sz="1800" dirty="0">
              <a:latin typeface="Courier New" pitchFamily="49" charset="0"/>
              <a:cs typeface="Courier New" pitchFamily="49" charset="0"/>
            </a:endParaRPr>
          </a:p>
          <a:p>
            <a:pPr marL="0" indent="0">
              <a:spcBef>
                <a:spcPts val="0"/>
              </a:spcBef>
              <a:buNone/>
            </a:pPr>
            <a:r>
              <a:rPr lang="en-US" sz="1800" dirty="0">
                <a:latin typeface="Courier New" pitchFamily="49" charset="0"/>
                <a:cs typeface="Courier New" pitchFamily="49" charset="0"/>
              </a:rPr>
              <a:t>Predictor   </a:t>
            </a:r>
            <a:r>
              <a:rPr lang="en-US" sz="1800" dirty="0" err="1">
                <a:latin typeface="Courier New" pitchFamily="49" charset="0"/>
                <a:cs typeface="Courier New" pitchFamily="49" charset="0"/>
              </a:rPr>
              <a:t>Coef</a:t>
            </a:r>
            <a:r>
              <a:rPr lang="en-US" sz="1800" dirty="0">
                <a:latin typeface="Courier New" pitchFamily="49" charset="0"/>
                <a:cs typeface="Courier New" pitchFamily="49" charset="0"/>
              </a:rPr>
              <a:t>  SE </a:t>
            </a:r>
            <a:r>
              <a:rPr lang="en-US" sz="1800" dirty="0" err="1">
                <a:latin typeface="Courier New" pitchFamily="49" charset="0"/>
                <a:cs typeface="Courier New" pitchFamily="49" charset="0"/>
              </a:rPr>
              <a:t>Coef</a:t>
            </a:r>
            <a:r>
              <a:rPr lang="en-US" sz="1800" dirty="0">
                <a:latin typeface="Courier New" pitchFamily="49" charset="0"/>
                <a:cs typeface="Courier New" pitchFamily="49" charset="0"/>
              </a:rPr>
              <a:t>     T      P</a:t>
            </a:r>
          </a:p>
          <a:p>
            <a:pPr marL="0" indent="0">
              <a:spcBef>
                <a:spcPts val="0"/>
              </a:spcBef>
              <a:buNone/>
            </a:pPr>
            <a:r>
              <a:rPr lang="fr-FR" sz="1800" dirty="0">
                <a:latin typeface="Courier New" pitchFamily="49" charset="0"/>
                <a:cs typeface="Courier New" pitchFamily="49" charset="0"/>
              </a:rPr>
              <a:t>Constant   34.27    20.55  1.67  0.126</a:t>
            </a:r>
          </a:p>
          <a:p>
            <a:pPr marL="0" indent="0">
              <a:spcBef>
                <a:spcPts val="0"/>
              </a:spcBef>
              <a:buNone/>
            </a:pPr>
            <a:r>
              <a:rPr lang="pt-BR" sz="1800" dirty="0">
                <a:latin typeface="Courier New" pitchFamily="49" charset="0"/>
                <a:cs typeface="Courier New" pitchFamily="49" charset="0"/>
              </a:rPr>
              <a:t>Subj num   5.543    5.278  1.05  0.318</a:t>
            </a:r>
          </a:p>
          <a:p>
            <a:pPr marL="0" indent="0">
              <a:spcBef>
                <a:spcPts val="0"/>
              </a:spcBef>
              <a:buNone/>
            </a:pPr>
            <a:endParaRPr lang="en-US" sz="1800" dirty="0">
              <a:latin typeface="Courier New" pitchFamily="49" charset="0"/>
              <a:cs typeface="Courier New" pitchFamily="49" charset="0"/>
            </a:endParaRPr>
          </a:p>
          <a:p>
            <a:pPr marL="0" indent="0">
              <a:spcBef>
                <a:spcPts val="0"/>
              </a:spcBef>
              <a:buNone/>
            </a:pPr>
            <a:r>
              <a:rPr lang="pt-BR" sz="1800" dirty="0">
                <a:latin typeface="Courier New" pitchFamily="49" charset="0"/>
                <a:cs typeface="Courier New" pitchFamily="49" charset="0"/>
              </a:rPr>
              <a:t>S = 31.2240   R-Sq = 9.9%   R-Sq(adj) = 0.9%</a:t>
            </a:r>
          </a:p>
        </p:txBody>
      </p:sp>
      <p:sp>
        <p:nvSpPr>
          <p:cNvPr id="6151" name="Text Box 5"/>
          <p:cNvSpPr txBox="1">
            <a:spLocks noChangeArrowheads="1"/>
          </p:cNvSpPr>
          <p:nvPr/>
        </p:nvSpPr>
        <p:spPr bwMode="auto">
          <a:xfrm>
            <a:off x="381000" y="4343400"/>
            <a:ext cx="3429000" cy="1625600"/>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Residuals do not look great.  Attempts to improve residuals by transforming the response or adding higher order terms fails.</a:t>
            </a:r>
          </a:p>
        </p:txBody>
      </p:sp>
      <p:sp>
        <p:nvSpPr>
          <p:cNvPr id="6152" name="Oval 6"/>
          <p:cNvSpPr>
            <a:spLocks noChangeArrowheads="1"/>
          </p:cNvSpPr>
          <p:nvPr/>
        </p:nvSpPr>
        <p:spPr bwMode="auto">
          <a:xfrm>
            <a:off x="6934200" y="5562600"/>
            <a:ext cx="2209800" cy="990600"/>
          </a:xfrm>
          <a:prstGeom prst="ellipse">
            <a:avLst/>
          </a:prstGeom>
          <a:solidFill>
            <a:srgbClr val="FFFF99"/>
          </a:solidFill>
          <a:ln w="9525">
            <a:solidFill>
              <a:schemeClr val="tx1"/>
            </a:solidFill>
            <a:round/>
            <a:headEnd/>
            <a:tailEnd/>
          </a:ln>
        </p:spPr>
        <p:txBody>
          <a:bodyPr wrap="none" anchor="ctr"/>
          <a:lstStyle/>
          <a:p>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440</a:t>
            </a:fld>
            <a:endParaRPr lang="en-US"/>
          </a:p>
        </p:txBody>
      </p:sp>
    </p:spTree>
    <p:extLst>
      <p:ext uri="{BB962C8B-B14F-4D97-AF65-F5344CB8AC3E}">
        <p14:creationId xmlns:p14="http://schemas.microsoft.com/office/powerpoint/2010/main" val="16350850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152400" y="-152400"/>
            <a:ext cx="8686800" cy="1143000"/>
          </a:xfrm>
        </p:spPr>
        <p:txBody>
          <a:bodyPr/>
          <a:lstStyle/>
          <a:p>
            <a:pPr eaLnBrk="1" hangingPunct="1"/>
            <a:r>
              <a:rPr lang="en-US" sz="4000" smtClean="0"/>
              <a:t>Regression: Qualitative Factor Levels</a:t>
            </a:r>
          </a:p>
        </p:txBody>
      </p:sp>
      <p:sp>
        <p:nvSpPr>
          <p:cNvPr id="7173" name="Rectangle 3"/>
          <p:cNvSpPr>
            <a:spLocks noGrp="1" noChangeArrowheads="1"/>
          </p:cNvSpPr>
          <p:nvPr>
            <p:ph type="body" idx="1"/>
          </p:nvPr>
        </p:nvSpPr>
        <p:spPr>
          <a:xfrm>
            <a:off x="304800" y="914400"/>
            <a:ext cx="8458200" cy="4906963"/>
          </a:xfrm>
        </p:spPr>
        <p:txBody>
          <a:bodyPr/>
          <a:lstStyle/>
          <a:p>
            <a:pPr eaLnBrk="1" hangingPunct="1">
              <a:spcBef>
                <a:spcPts val="600"/>
              </a:spcBef>
              <a:spcAft>
                <a:spcPts val="600"/>
              </a:spcAft>
            </a:pPr>
            <a:r>
              <a:rPr lang="en-US" sz="2400" dirty="0" smtClean="0"/>
              <a:t>Predict 80 yard run time for David (i.e. subject 4)</a:t>
            </a:r>
          </a:p>
          <a:p>
            <a:pPr lvl="1" eaLnBrk="1" hangingPunct="1">
              <a:spcBef>
                <a:spcPts val="600"/>
              </a:spcBef>
              <a:spcAft>
                <a:spcPts val="600"/>
              </a:spcAft>
              <a:buFontTx/>
              <a:buChar char="•"/>
            </a:pPr>
            <a:r>
              <a:rPr lang="en-US" sz="2000" dirty="0" smtClean="0"/>
              <a:t>Time = 34.3 + 5.54 (4) = 56.46</a:t>
            </a:r>
          </a:p>
          <a:p>
            <a:pPr eaLnBrk="1" hangingPunct="1">
              <a:spcBef>
                <a:spcPts val="600"/>
              </a:spcBef>
              <a:spcAft>
                <a:spcPts val="600"/>
              </a:spcAft>
            </a:pPr>
            <a:r>
              <a:rPr lang="en-US" sz="2400" dirty="0" smtClean="0"/>
              <a:t>Good prediction? Look at original data.</a:t>
            </a:r>
          </a:p>
          <a:p>
            <a:pPr eaLnBrk="1" hangingPunct="1">
              <a:spcBef>
                <a:spcPts val="1800"/>
              </a:spcBef>
              <a:spcAft>
                <a:spcPts val="600"/>
              </a:spcAft>
              <a:buFontTx/>
              <a:buNone/>
            </a:pPr>
            <a:r>
              <a:rPr lang="en-US" sz="2400" dirty="0" smtClean="0"/>
              <a:t>What went wrong?</a:t>
            </a:r>
          </a:p>
          <a:p>
            <a:pPr eaLnBrk="1" hangingPunct="1">
              <a:spcBef>
                <a:spcPts val="600"/>
              </a:spcBef>
              <a:spcAft>
                <a:spcPts val="600"/>
              </a:spcAft>
            </a:pPr>
            <a:r>
              <a:rPr lang="en-US" sz="2400" dirty="0" smtClean="0"/>
              <a:t>By numbering the subjects 1-6 we are imposing an unwanted mathematical relationship on the factor levels.</a:t>
            </a:r>
          </a:p>
          <a:p>
            <a:pPr eaLnBrk="1" hangingPunct="1">
              <a:spcBef>
                <a:spcPts val="600"/>
              </a:spcBef>
              <a:spcAft>
                <a:spcPts val="600"/>
              </a:spcAft>
            </a:pPr>
            <a:r>
              <a:rPr lang="en-US" sz="2400" dirty="0" smtClean="0"/>
              <a:t>For </a:t>
            </a:r>
            <a:r>
              <a:rPr lang="en-US" sz="2400" u="sng" dirty="0" smtClean="0"/>
              <a:t>quantitative</a:t>
            </a:r>
            <a:r>
              <a:rPr lang="en-US" sz="2400" dirty="0" smtClean="0"/>
              <a:t> factor (e.g. weight) a mathematical relationship is valid</a:t>
            </a:r>
          </a:p>
          <a:p>
            <a:pPr lvl="1" eaLnBrk="1" hangingPunct="1">
              <a:spcBef>
                <a:spcPts val="600"/>
              </a:spcBef>
              <a:spcAft>
                <a:spcPts val="600"/>
              </a:spcAft>
              <a:buFontTx/>
              <a:buChar char="•"/>
            </a:pPr>
            <a:r>
              <a:rPr lang="en-US" sz="2000" dirty="0" smtClean="0"/>
              <a:t>200 </a:t>
            </a:r>
            <a:r>
              <a:rPr lang="en-US" sz="2000" dirty="0" err="1" smtClean="0"/>
              <a:t>lbs</a:t>
            </a:r>
            <a:r>
              <a:rPr lang="en-US" sz="2000" dirty="0" smtClean="0"/>
              <a:t> twice as heavy as 100lbs</a:t>
            </a:r>
          </a:p>
          <a:p>
            <a:pPr eaLnBrk="1" hangingPunct="1">
              <a:spcBef>
                <a:spcPts val="600"/>
              </a:spcBef>
              <a:spcAft>
                <a:spcPts val="600"/>
              </a:spcAft>
            </a:pPr>
            <a:r>
              <a:rPr lang="en-US" sz="2400" dirty="0" smtClean="0"/>
              <a:t>For </a:t>
            </a:r>
            <a:r>
              <a:rPr lang="en-US" sz="2400" u="sng" dirty="0" smtClean="0"/>
              <a:t>qualitative</a:t>
            </a:r>
            <a:r>
              <a:rPr lang="en-US" sz="2400" dirty="0" smtClean="0"/>
              <a:t> factor the mathematical relationship does not make sense </a:t>
            </a:r>
          </a:p>
          <a:p>
            <a:pPr lvl="1" eaLnBrk="1" hangingPunct="1">
              <a:spcBef>
                <a:spcPts val="600"/>
              </a:spcBef>
              <a:spcAft>
                <a:spcPts val="600"/>
              </a:spcAft>
              <a:buFontTx/>
              <a:buChar char="•"/>
            </a:pPr>
            <a:r>
              <a:rPr lang="en-US" sz="2000" dirty="0" smtClean="0"/>
              <a:t>Subject 4 is twice as ‘</a:t>
            </a:r>
            <a:r>
              <a:rPr lang="en-US" sz="2000" dirty="0" err="1" smtClean="0"/>
              <a:t>subjecty</a:t>
            </a:r>
            <a:r>
              <a:rPr lang="en-US" sz="2000" dirty="0" smtClean="0"/>
              <a:t>’ as subject 2?</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441</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762000"/>
            <a:ext cx="1511935" cy="2438400"/>
          </a:xfrm>
          <a:prstGeom prst="rect">
            <a:avLst/>
          </a:prstGeom>
          <a:noFill/>
        </p:spPr>
      </p:pic>
    </p:spTree>
    <p:extLst>
      <p:ext uri="{BB962C8B-B14F-4D97-AF65-F5344CB8AC3E}">
        <p14:creationId xmlns:p14="http://schemas.microsoft.com/office/powerpoint/2010/main" val="8294045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228600" y="0"/>
            <a:ext cx="8686800" cy="1143000"/>
          </a:xfrm>
        </p:spPr>
        <p:txBody>
          <a:bodyPr/>
          <a:lstStyle/>
          <a:p>
            <a:pPr eaLnBrk="1" hangingPunct="1"/>
            <a:r>
              <a:rPr lang="en-US" sz="4000" dirty="0" smtClean="0"/>
              <a:t>Regression: Qualitative Factor Levels</a:t>
            </a:r>
          </a:p>
        </p:txBody>
      </p:sp>
      <p:sp>
        <p:nvSpPr>
          <p:cNvPr id="8197" name="Rectangle 3"/>
          <p:cNvSpPr>
            <a:spLocks noGrp="1" noChangeArrowheads="1"/>
          </p:cNvSpPr>
          <p:nvPr>
            <p:ph type="body" idx="1"/>
          </p:nvPr>
        </p:nvSpPr>
        <p:spPr>
          <a:xfrm>
            <a:off x="457200" y="1066800"/>
            <a:ext cx="8229600" cy="4906963"/>
          </a:xfrm>
        </p:spPr>
        <p:txBody>
          <a:bodyPr/>
          <a:lstStyle/>
          <a:p>
            <a:pPr eaLnBrk="1" hangingPunct="1">
              <a:spcBef>
                <a:spcPts val="600"/>
              </a:spcBef>
              <a:spcAft>
                <a:spcPts val="600"/>
              </a:spcAft>
            </a:pPr>
            <a:r>
              <a:rPr lang="en-US" sz="2800" dirty="0" smtClean="0"/>
              <a:t>Use </a:t>
            </a:r>
            <a:r>
              <a:rPr lang="en-US" sz="2800" b="1" dirty="0" smtClean="0">
                <a:solidFill>
                  <a:srgbClr val="0033CC"/>
                </a:solidFill>
              </a:rPr>
              <a:t>indicator variables</a:t>
            </a:r>
            <a:r>
              <a:rPr lang="en-US" sz="2800" dirty="0" smtClean="0"/>
              <a:t> to assign numeric values to qualitative factor levels</a:t>
            </a:r>
          </a:p>
          <a:p>
            <a:pPr eaLnBrk="1" hangingPunct="1">
              <a:spcBef>
                <a:spcPts val="600"/>
              </a:spcBef>
              <a:spcAft>
                <a:spcPts val="600"/>
              </a:spcAft>
            </a:pPr>
            <a:r>
              <a:rPr lang="en-US" sz="2800" dirty="0" smtClean="0"/>
              <a:t>Indicator variables = (0,1)</a:t>
            </a:r>
          </a:p>
          <a:p>
            <a:pPr eaLnBrk="1" hangingPunct="1">
              <a:spcBef>
                <a:spcPts val="600"/>
              </a:spcBef>
              <a:spcAft>
                <a:spcPts val="600"/>
              </a:spcAft>
            </a:pPr>
            <a:endParaRPr lang="en-US" sz="2800" dirty="0" smtClean="0"/>
          </a:p>
          <a:p>
            <a:pPr eaLnBrk="1" hangingPunct="1">
              <a:spcBef>
                <a:spcPts val="600"/>
              </a:spcBef>
              <a:spcAft>
                <a:spcPts val="600"/>
              </a:spcAft>
            </a:pPr>
            <a:r>
              <a:rPr lang="en-US" sz="2400" dirty="0" smtClean="0"/>
              <a:t>Example: Form a regression equation to predict yield of a chemical process based on temperature and catalyst type (type A or B)</a:t>
            </a:r>
          </a:p>
          <a:p>
            <a:pPr eaLnBrk="1" hangingPunct="1">
              <a:spcBef>
                <a:spcPts val="600"/>
              </a:spcBef>
              <a:spcAft>
                <a:spcPts val="600"/>
              </a:spcAft>
            </a:pPr>
            <a:r>
              <a:rPr lang="en-US" sz="2400" dirty="0" smtClean="0"/>
              <a:t>Catalyst has qualitative levels – use an indicator variable, X</a:t>
            </a:r>
            <a:r>
              <a:rPr lang="en-US" sz="2400" baseline="-25000" dirty="0" smtClean="0"/>
              <a:t>2</a:t>
            </a:r>
          </a:p>
          <a:p>
            <a:pPr eaLnBrk="1" hangingPunct="1">
              <a:spcBef>
                <a:spcPts val="600"/>
              </a:spcBef>
              <a:spcAft>
                <a:spcPts val="600"/>
              </a:spcAft>
            </a:pPr>
            <a:r>
              <a:rPr lang="en-US" sz="2400" dirty="0" smtClean="0"/>
              <a:t>X</a:t>
            </a:r>
            <a:r>
              <a:rPr lang="en-US" sz="2400" baseline="-25000" dirty="0" smtClean="0"/>
              <a:t>1</a:t>
            </a:r>
            <a:r>
              <a:rPr lang="en-US" sz="2400" dirty="0" smtClean="0"/>
              <a:t> = temperature</a:t>
            </a:r>
          </a:p>
          <a:p>
            <a:pPr eaLnBrk="1" hangingPunct="1">
              <a:spcBef>
                <a:spcPts val="600"/>
              </a:spcBef>
              <a:spcAft>
                <a:spcPts val="600"/>
              </a:spcAft>
            </a:pPr>
            <a:r>
              <a:rPr lang="en-US" sz="2400" dirty="0" smtClean="0"/>
              <a:t>X</a:t>
            </a:r>
            <a:r>
              <a:rPr lang="en-US" sz="2400" baseline="-25000" dirty="0" smtClean="0"/>
              <a:t>2</a:t>
            </a:r>
            <a:r>
              <a:rPr lang="en-US" sz="2400" dirty="0" smtClean="0"/>
              <a:t> = 0 for catalyst A;		 X</a:t>
            </a:r>
            <a:r>
              <a:rPr lang="en-US" sz="2400" baseline="-25000" dirty="0" smtClean="0"/>
              <a:t>2</a:t>
            </a:r>
            <a:r>
              <a:rPr lang="en-US" sz="2400" dirty="0" smtClean="0"/>
              <a:t> = 1 for catalyst B</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442</a:t>
            </a:fld>
            <a:endParaRPr lang="en-US"/>
          </a:p>
        </p:txBody>
      </p:sp>
    </p:spTree>
    <p:extLst>
      <p:ext uri="{BB962C8B-B14F-4D97-AF65-F5344CB8AC3E}">
        <p14:creationId xmlns:p14="http://schemas.microsoft.com/office/powerpoint/2010/main" val="179395964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7200" y="-152400"/>
            <a:ext cx="8229600" cy="1143000"/>
          </a:xfrm>
        </p:spPr>
        <p:txBody>
          <a:bodyPr/>
          <a:lstStyle/>
          <a:p>
            <a:pPr eaLnBrk="1" hangingPunct="1"/>
            <a:r>
              <a:rPr lang="en-US" smtClean="0"/>
              <a:t>Indicator Variables</a:t>
            </a:r>
          </a:p>
        </p:txBody>
      </p:sp>
      <p:sp>
        <p:nvSpPr>
          <p:cNvPr id="9221" name="Rectangle 3"/>
          <p:cNvSpPr>
            <a:spLocks noGrp="1" noChangeArrowheads="1"/>
          </p:cNvSpPr>
          <p:nvPr>
            <p:ph type="body" idx="1"/>
          </p:nvPr>
        </p:nvSpPr>
        <p:spPr>
          <a:xfrm>
            <a:off x="228600" y="1066800"/>
            <a:ext cx="8686800" cy="5791200"/>
          </a:xfrm>
          <a:solidFill>
            <a:srgbClr val="FFFFFF"/>
          </a:solidFill>
        </p:spPr>
        <p:txBody>
          <a:bodyPr/>
          <a:lstStyle/>
          <a:p>
            <a:pPr eaLnBrk="1" hangingPunct="1">
              <a:lnSpc>
                <a:spcPct val="80000"/>
              </a:lnSpc>
            </a:pPr>
            <a:r>
              <a:rPr lang="en-US" sz="2000" smtClean="0"/>
              <a:t>General form of multiple linear regression equation for this example</a:t>
            </a:r>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r>
              <a:rPr lang="en-US" sz="2000" smtClean="0"/>
              <a:t>For catalyst A (X</a:t>
            </a:r>
            <a:r>
              <a:rPr lang="en-US" sz="2000" baseline="-25000" smtClean="0"/>
              <a:t>2</a:t>
            </a:r>
            <a:r>
              <a:rPr lang="en-US" sz="2000" smtClean="0"/>
              <a:t> =0) the regression model becomes</a:t>
            </a:r>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buFontTx/>
              <a:buNone/>
            </a:pPr>
            <a:r>
              <a:rPr lang="en-US" sz="2000" smtClean="0"/>
              <a:t>		i.e. a straight line with intercept </a:t>
            </a:r>
            <a:r>
              <a:rPr lang="el-GR" sz="2000" smtClean="0">
                <a:cs typeface="Arial" charset="0"/>
              </a:rPr>
              <a:t>β</a:t>
            </a:r>
            <a:r>
              <a:rPr lang="en-US" sz="2000" baseline="-25000" smtClean="0">
                <a:cs typeface="Arial" charset="0"/>
              </a:rPr>
              <a:t>0</a:t>
            </a:r>
            <a:r>
              <a:rPr lang="en-US" sz="2000" smtClean="0"/>
              <a:t> and slope </a:t>
            </a:r>
            <a:r>
              <a:rPr lang="el-GR" sz="2000" smtClean="0">
                <a:cs typeface="Arial" charset="0"/>
              </a:rPr>
              <a:t>β</a:t>
            </a:r>
            <a:r>
              <a:rPr lang="en-US" sz="2000" baseline="-25000" smtClean="0">
                <a:cs typeface="Arial" charset="0"/>
              </a:rPr>
              <a:t>1</a:t>
            </a:r>
            <a:endParaRPr lang="el-GR" sz="2000" baseline="-25000" smtClean="0">
              <a:cs typeface="Arial" charset="0"/>
            </a:endParaRPr>
          </a:p>
          <a:p>
            <a:pPr eaLnBrk="1" hangingPunct="1">
              <a:lnSpc>
                <a:spcPct val="80000"/>
              </a:lnSpc>
            </a:pPr>
            <a:endParaRPr lang="en-US" sz="2000" smtClean="0"/>
          </a:p>
          <a:p>
            <a:pPr eaLnBrk="1" hangingPunct="1">
              <a:lnSpc>
                <a:spcPct val="80000"/>
              </a:lnSpc>
            </a:pPr>
            <a:r>
              <a:rPr lang="en-US" sz="2000" smtClean="0"/>
              <a:t>For catalyst B (X</a:t>
            </a:r>
            <a:r>
              <a:rPr lang="en-US" sz="2000" baseline="-25000" smtClean="0"/>
              <a:t>2</a:t>
            </a:r>
            <a:r>
              <a:rPr lang="en-US" sz="2000" smtClean="0"/>
              <a:t> =1) the regression model becomes</a:t>
            </a:r>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buFontTx/>
              <a:buNone/>
            </a:pPr>
            <a:r>
              <a:rPr lang="en-US" sz="2000" smtClean="0"/>
              <a:t>		i.e. a straight line with intercept (</a:t>
            </a:r>
            <a:r>
              <a:rPr lang="el-GR" sz="2000" smtClean="0">
                <a:cs typeface="Arial" charset="0"/>
              </a:rPr>
              <a:t>β</a:t>
            </a:r>
            <a:r>
              <a:rPr lang="en-US" sz="2000" baseline="-25000" smtClean="0">
                <a:cs typeface="Arial" charset="0"/>
              </a:rPr>
              <a:t>0</a:t>
            </a:r>
            <a:r>
              <a:rPr lang="en-US" sz="2000" smtClean="0"/>
              <a:t> + </a:t>
            </a:r>
            <a:r>
              <a:rPr lang="el-GR" sz="2000" smtClean="0">
                <a:cs typeface="Arial" charset="0"/>
              </a:rPr>
              <a:t>β</a:t>
            </a:r>
            <a:r>
              <a:rPr lang="en-US" sz="2000" baseline="-25000" smtClean="0">
                <a:cs typeface="Arial" charset="0"/>
              </a:rPr>
              <a:t>2</a:t>
            </a:r>
            <a:r>
              <a:rPr lang="en-US" sz="2000" smtClean="0"/>
              <a:t> ) and slope (</a:t>
            </a:r>
            <a:r>
              <a:rPr lang="el-GR" sz="2000" smtClean="0">
                <a:cs typeface="Arial" charset="0"/>
              </a:rPr>
              <a:t>β</a:t>
            </a:r>
            <a:r>
              <a:rPr lang="en-US" sz="2000" baseline="-25000" smtClean="0">
                <a:cs typeface="Arial" charset="0"/>
              </a:rPr>
              <a:t>1</a:t>
            </a:r>
            <a:r>
              <a:rPr lang="en-US" sz="2000" smtClean="0">
                <a:cs typeface="Arial" charset="0"/>
              </a:rPr>
              <a:t> +</a:t>
            </a:r>
            <a:r>
              <a:rPr lang="en-US" sz="2000" baseline="-25000" smtClean="0">
                <a:cs typeface="Arial" charset="0"/>
              </a:rPr>
              <a:t> </a:t>
            </a:r>
            <a:r>
              <a:rPr lang="el-GR" sz="2000" smtClean="0">
                <a:cs typeface="Arial" charset="0"/>
              </a:rPr>
              <a:t>β</a:t>
            </a:r>
            <a:r>
              <a:rPr lang="en-US" sz="2000" baseline="-25000" smtClean="0">
                <a:cs typeface="Arial" charset="0"/>
              </a:rPr>
              <a:t>3</a:t>
            </a:r>
            <a:r>
              <a:rPr lang="en-US" sz="2000" smtClean="0"/>
              <a:t> )</a:t>
            </a:r>
          </a:p>
          <a:p>
            <a:pPr eaLnBrk="1" hangingPunct="1">
              <a:lnSpc>
                <a:spcPct val="80000"/>
              </a:lnSpc>
            </a:pPr>
            <a:endParaRPr lang="en-US" sz="2000" smtClean="0"/>
          </a:p>
          <a:p>
            <a:pPr eaLnBrk="1" hangingPunct="1">
              <a:lnSpc>
                <a:spcPct val="80000"/>
              </a:lnSpc>
            </a:pPr>
            <a:r>
              <a:rPr lang="en-US" sz="2000" smtClean="0"/>
              <a:t>So, the general model with an indicator variable, X</a:t>
            </a:r>
            <a:r>
              <a:rPr lang="en-US" sz="2000" baseline="-25000" smtClean="0"/>
              <a:t>2</a:t>
            </a:r>
            <a:r>
              <a:rPr lang="en-US" sz="2000" smtClean="0"/>
              <a:t>, actually defines 2 regression lines (one for catalyst A and one for catalyst B) with different slopes and intercepts</a:t>
            </a:r>
          </a:p>
        </p:txBody>
      </p:sp>
      <p:pic>
        <p:nvPicPr>
          <p:cNvPr id="922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600200"/>
            <a:ext cx="4267200" cy="461963"/>
          </a:xfrm>
          <a:prstGeom prst="rect">
            <a:avLst/>
          </a:prstGeom>
          <a:solidFill>
            <a:srgbClr val="00FFFF"/>
          </a:solidFill>
          <a:ln w="9525">
            <a:solidFill>
              <a:schemeClr val="tx1"/>
            </a:solidFill>
            <a:miter lim="800000"/>
            <a:headEnd/>
            <a:tailEnd/>
          </a:ln>
        </p:spPr>
      </p:pic>
      <p:pic>
        <p:nvPicPr>
          <p:cNvPr id="92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819400"/>
            <a:ext cx="5943600" cy="458788"/>
          </a:xfrm>
          <a:prstGeom prst="rect">
            <a:avLst/>
          </a:prstGeom>
          <a:solidFill>
            <a:srgbClr val="00FFFF"/>
          </a:solidFill>
          <a:ln w="9525">
            <a:solidFill>
              <a:schemeClr val="tx1"/>
            </a:solidFill>
            <a:miter lim="800000"/>
            <a:headEnd/>
            <a:tailEnd/>
          </a:ln>
        </p:spPr>
      </p:pic>
      <p:pic>
        <p:nvPicPr>
          <p:cNvPr id="922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648200"/>
            <a:ext cx="7620000" cy="461963"/>
          </a:xfrm>
          <a:prstGeom prst="rect">
            <a:avLst/>
          </a:prstGeom>
          <a:solidFill>
            <a:srgbClr val="00FFFF"/>
          </a:solidFill>
          <a:ln w="9525">
            <a:solidFill>
              <a:schemeClr val="tx1"/>
            </a:solidFill>
            <a:miter lim="800000"/>
            <a:headEnd/>
            <a:tailEnd/>
          </a:ln>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443</a:t>
            </a:fld>
            <a:endParaRPr lang="en-US"/>
          </a:p>
        </p:txBody>
      </p:sp>
    </p:spTree>
    <p:extLst>
      <p:ext uri="{BB962C8B-B14F-4D97-AF65-F5344CB8AC3E}">
        <p14:creationId xmlns:p14="http://schemas.microsoft.com/office/powerpoint/2010/main" val="119095396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smtClean="0"/>
              <a:t>Indicator Variables</a:t>
            </a:r>
          </a:p>
        </p:txBody>
      </p:sp>
      <p:sp>
        <p:nvSpPr>
          <p:cNvPr id="10245" name="Rectangle 3"/>
          <p:cNvSpPr>
            <a:spLocks noGrp="1" noChangeArrowheads="1"/>
          </p:cNvSpPr>
          <p:nvPr>
            <p:ph type="body" idx="1"/>
          </p:nvPr>
        </p:nvSpPr>
        <p:spPr>
          <a:xfrm>
            <a:off x="457200" y="1219200"/>
            <a:ext cx="8229600" cy="5334000"/>
          </a:xfrm>
        </p:spPr>
        <p:txBody>
          <a:bodyPr/>
          <a:lstStyle/>
          <a:p>
            <a:pPr eaLnBrk="1" hangingPunct="1"/>
            <a:r>
              <a:rPr lang="en-US" sz="2400" smtClean="0"/>
              <a:t>In general, a qualitative factor with </a:t>
            </a:r>
            <a:r>
              <a:rPr lang="en-US" sz="2400" i="1" smtClean="0"/>
              <a:t>a</a:t>
            </a:r>
            <a:r>
              <a:rPr lang="en-US" sz="2400" smtClean="0"/>
              <a:t> levels is represented by </a:t>
            </a:r>
            <a:r>
              <a:rPr lang="en-US" sz="2400" i="1" smtClean="0"/>
              <a:t>a-1</a:t>
            </a:r>
            <a:r>
              <a:rPr lang="en-US" sz="2400" smtClean="0"/>
              <a:t> indicator variables</a:t>
            </a:r>
          </a:p>
          <a:p>
            <a:pPr eaLnBrk="1" hangingPunct="1"/>
            <a:endParaRPr lang="en-US" sz="2400" smtClean="0"/>
          </a:p>
          <a:p>
            <a:pPr eaLnBrk="1" hangingPunct="1"/>
            <a:r>
              <a:rPr lang="en-US" sz="2400" smtClean="0"/>
              <a:t>Example (cont.): 6 subjects running 80 yards</a:t>
            </a:r>
          </a:p>
          <a:p>
            <a:pPr eaLnBrk="1" hangingPunct="1"/>
            <a:r>
              <a:rPr lang="en-US" sz="2400" smtClean="0"/>
              <a:t>5 indicator variables needed</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p:txBody>
      </p:sp>
      <p:graphicFrame>
        <p:nvGraphicFramePr>
          <p:cNvPr id="7" name="Table 6"/>
          <p:cNvGraphicFramePr>
            <a:graphicFrameLocks noGrp="1"/>
          </p:cNvGraphicFramePr>
          <p:nvPr/>
        </p:nvGraphicFramePr>
        <p:xfrm>
          <a:off x="1143000" y="3581400"/>
          <a:ext cx="6726238" cy="2773554"/>
        </p:xfrm>
        <a:graphic>
          <a:graphicData uri="http://schemas.openxmlformats.org/drawingml/2006/table">
            <a:tbl>
              <a:tblPr firstRow="1" bandRow="1">
                <a:tableStyleId>{5C22544A-7EE6-4342-B048-85BDC9FD1C3A}</a:tableStyleId>
              </a:tblPr>
              <a:tblGrid>
                <a:gridCol w="1645998"/>
                <a:gridCol w="1016048"/>
                <a:gridCol w="1016048"/>
                <a:gridCol w="1016048"/>
                <a:gridCol w="1016048"/>
                <a:gridCol w="1016048"/>
              </a:tblGrid>
              <a:tr h="396195">
                <a:tc>
                  <a:txBody>
                    <a:bodyPr/>
                    <a:lstStyle/>
                    <a:p>
                      <a:pPr algn="ctr"/>
                      <a:r>
                        <a:rPr lang="en-US" sz="2000" dirty="0" smtClean="0">
                          <a:solidFill>
                            <a:schemeClr val="tx1"/>
                          </a:solidFill>
                        </a:rPr>
                        <a:t>Subject</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i1</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i2</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i3</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i4</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i5</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Andrew</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Bob</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1</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Charles</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1</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David</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1</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Edward</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1</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r>
              <a:tr h="396195">
                <a:tc>
                  <a:txBody>
                    <a:bodyPr/>
                    <a:lstStyle/>
                    <a:p>
                      <a:pPr algn="ctr"/>
                      <a:r>
                        <a:rPr lang="en-US" sz="2000" dirty="0" smtClean="0">
                          <a:solidFill>
                            <a:schemeClr val="tx1"/>
                          </a:solidFill>
                        </a:rPr>
                        <a:t>Fred</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0</a:t>
                      </a:r>
                      <a:endParaRPr lang="en-US" sz="2000" dirty="0">
                        <a:solidFill>
                          <a:schemeClr val="tx1"/>
                        </a:solidFill>
                      </a:endParaRPr>
                    </a:p>
                  </a:txBody>
                  <a:tcPr marL="91444" marR="91444" marT="45711" marB="45711"/>
                </a:tc>
                <a:tc>
                  <a:txBody>
                    <a:bodyPr/>
                    <a:lstStyle/>
                    <a:p>
                      <a:pPr algn="ctr"/>
                      <a:r>
                        <a:rPr lang="en-US" sz="2000" dirty="0" smtClean="0">
                          <a:solidFill>
                            <a:schemeClr val="tx1"/>
                          </a:solidFill>
                        </a:rPr>
                        <a:t>1</a:t>
                      </a:r>
                      <a:endParaRPr lang="en-US" sz="2000" dirty="0">
                        <a:solidFill>
                          <a:schemeClr val="tx1"/>
                        </a:solidFill>
                      </a:endParaRPr>
                    </a:p>
                  </a:txBody>
                  <a:tcPr marL="91444" marR="91444" marT="45711" marB="45711"/>
                </a:tc>
              </a:tr>
            </a:tbl>
          </a:graphicData>
        </a:graphic>
      </p:graphicFrame>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444</a:t>
            </a:fld>
            <a:endParaRPr lang="en-US"/>
          </a:p>
        </p:txBody>
      </p:sp>
    </p:spTree>
    <p:extLst>
      <p:ext uri="{BB962C8B-B14F-4D97-AF65-F5344CB8AC3E}">
        <p14:creationId xmlns:p14="http://schemas.microsoft.com/office/powerpoint/2010/main" val="670339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2771" name="Slide Number Placeholder 5"/>
          <p:cNvSpPr>
            <a:spLocks noGrp="1"/>
          </p:cNvSpPr>
          <p:nvPr>
            <p:ph type="sldNum" sz="quarter" idx="12"/>
          </p:nvPr>
        </p:nvSpPr>
        <p:spPr>
          <a:noFill/>
        </p:spPr>
        <p:txBody>
          <a:bodyPr/>
          <a:lstStyle/>
          <a:p>
            <a:fld id="{E4C3B553-C722-4475-8EEA-1533563C3FE3}" type="slidenum">
              <a:rPr lang="en-US" smtClean="0">
                <a:latin typeface="Arial" charset="0"/>
              </a:rPr>
              <a:pPr/>
              <a:t>310</a:t>
            </a:fld>
            <a:endParaRPr lang="en-US" smtClean="0">
              <a:latin typeface="Arial" charset="0"/>
            </a:endParaRPr>
          </a:p>
        </p:txBody>
      </p:sp>
      <p:sp>
        <p:nvSpPr>
          <p:cNvPr id="32772" name="Rectangle 2"/>
          <p:cNvSpPr>
            <a:spLocks noGrp="1" noChangeArrowheads="1"/>
          </p:cNvSpPr>
          <p:nvPr>
            <p:ph type="title"/>
          </p:nvPr>
        </p:nvSpPr>
        <p:spPr/>
        <p:txBody>
          <a:bodyPr/>
          <a:lstStyle/>
          <a:p>
            <a:pPr eaLnBrk="1" hangingPunct="1"/>
            <a:r>
              <a:rPr lang="en-US" smtClean="0"/>
              <a:t>Heart Rate Reduction Example</a:t>
            </a:r>
          </a:p>
        </p:txBody>
      </p:sp>
      <p:sp>
        <p:nvSpPr>
          <p:cNvPr id="32773" name="Rectangle 3"/>
          <p:cNvSpPr>
            <a:spLocks noGrp="1" noChangeArrowheads="1"/>
          </p:cNvSpPr>
          <p:nvPr>
            <p:ph type="body" idx="1"/>
          </p:nvPr>
        </p:nvSpPr>
        <p:spPr>
          <a:xfrm>
            <a:off x="457200" y="1219200"/>
            <a:ext cx="8229600" cy="4525963"/>
          </a:xfrm>
        </p:spPr>
        <p:txBody>
          <a:bodyPr/>
          <a:lstStyle/>
          <a:p>
            <a:pPr eaLnBrk="1" hangingPunct="1">
              <a:buFontTx/>
              <a:buNone/>
            </a:pPr>
            <a:r>
              <a:rPr lang="en-US" sz="2400" i="1" smtClean="0"/>
              <a:t>a</a:t>
            </a:r>
            <a:r>
              <a:rPr lang="en-US" sz="2400" smtClean="0"/>
              <a:t> = 3		</a:t>
            </a:r>
            <a:r>
              <a:rPr lang="en-US" sz="2400" i="1" smtClean="0"/>
              <a:t>b </a:t>
            </a:r>
            <a:r>
              <a:rPr lang="en-US" sz="2400" smtClean="0"/>
              <a:t>= 8</a:t>
            </a:r>
          </a:p>
        </p:txBody>
      </p:sp>
      <p:pic>
        <p:nvPicPr>
          <p:cNvPr id="32774" name="Picture 4"/>
          <p:cNvPicPr>
            <a:picLocks noChangeAspect="1" noChangeArrowheads="1"/>
          </p:cNvPicPr>
          <p:nvPr/>
        </p:nvPicPr>
        <p:blipFill rotWithShape="1">
          <a:blip r:embed="rId3" cstate="print"/>
          <a:srcRect r="54974"/>
          <a:stretch/>
        </p:blipFill>
        <p:spPr bwMode="auto">
          <a:xfrm>
            <a:off x="685800" y="3200400"/>
            <a:ext cx="6553200" cy="1616075"/>
          </a:xfrm>
          <a:prstGeom prst="rect">
            <a:avLst/>
          </a:prstGeom>
          <a:noFill/>
          <a:ln w="9525">
            <a:noFill/>
            <a:miter lim="800000"/>
            <a:headEnd/>
            <a:tailEnd/>
          </a:ln>
        </p:spPr>
      </p:pic>
      <p:pic>
        <p:nvPicPr>
          <p:cNvPr id="32775" name="Picture 5"/>
          <p:cNvPicPr>
            <a:picLocks noChangeAspect="1" noChangeArrowheads="1"/>
          </p:cNvPicPr>
          <p:nvPr/>
        </p:nvPicPr>
        <p:blipFill rotWithShape="1">
          <a:blip r:embed="rId4" cstate="print"/>
          <a:srcRect r="62638"/>
          <a:stretch/>
        </p:blipFill>
        <p:spPr bwMode="auto">
          <a:xfrm>
            <a:off x="3657600" y="2673350"/>
            <a:ext cx="5181600" cy="4108450"/>
          </a:xfrm>
          <a:prstGeom prst="rect">
            <a:avLst/>
          </a:prstGeom>
          <a:noFill/>
          <a:ln w="9525">
            <a:noFill/>
            <a:miter lim="800000"/>
            <a:headEnd/>
            <a:tailEnd/>
          </a:ln>
        </p:spPr>
      </p:pic>
      <p:pic>
        <p:nvPicPr>
          <p:cNvPr id="32776" name="Picture 6"/>
          <p:cNvPicPr>
            <a:picLocks noChangeAspect="1" noChangeArrowheads="1"/>
          </p:cNvPicPr>
          <p:nvPr/>
        </p:nvPicPr>
        <p:blipFill rotWithShape="1">
          <a:blip r:embed="rId5" cstate="print"/>
          <a:srcRect r="84211"/>
          <a:stretch/>
        </p:blipFill>
        <p:spPr bwMode="auto">
          <a:xfrm>
            <a:off x="6629400" y="2444750"/>
            <a:ext cx="2286000" cy="603250"/>
          </a:xfrm>
          <a:prstGeom prst="rect">
            <a:avLst/>
          </a:prstGeom>
          <a:noFill/>
          <a:ln w="9525">
            <a:noFill/>
            <a:miter lim="800000"/>
            <a:headEnd/>
            <a:tailEnd/>
          </a:ln>
        </p:spPr>
      </p:pic>
      <p:sp>
        <p:nvSpPr>
          <p:cNvPr id="32777" name="Text Box 7"/>
          <p:cNvSpPr txBox="1">
            <a:spLocks noChangeArrowheads="1"/>
          </p:cNvSpPr>
          <p:nvPr/>
        </p:nvSpPr>
        <p:spPr bwMode="auto">
          <a:xfrm>
            <a:off x="381000" y="1828800"/>
            <a:ext cx="2286000" cy="1200150"/>
          </a:xfrm>
          <a:prstGeom prst="rect">
            <a:avLst/>
          </a:prstGeom>
          <a:solidFill>
            <a:srgbClr val="00FFFF"/>
          </a:solidFill>
          <a:ln w="9525">
            <a:solidFill>
              <a:schemeClr val="tx1"/>
            </a:solidFill>
            <a:miter lim="800000"/>
            <a:headEnd/>
            <a:tailEnd/>
          </a:ln>
        </p:spPr>
        <p:txBody>
          <a:bodyPr>
            <a:spAutoFit/>
          </a:bodyPr>
          <a:lstStyle/>
          <a:p>
            <a:pPr algn="ctr">
              <a:spcBef>
                <a:spcPct val="50000"/>
              </a:spcBef>
            </a:pPr>
            <a:r>
              <a:rPr lang="en-US" sz="2400" dirty="0"/>
              <a:t>Totals for each Factor level (dosage)</a:t>
            </a:r>
          </a:p>
        </p:txBody>
      </p:sp>
      <p:sp>
        <p:nvSpPr>
          <p:cNvPr id="32778" name="Text Box 8"/>
          <p:cNvSpPr txBox="1">
            <a:spLocks noChangeArrowheads="1"/>
          </p:cNvSpPr>
          <p:nvPr/>
        </p:nvSpPr>
        <p:spPr bwMode="auto">
          <a:xfrm>
            <a:off x="3276600" y="1828800"/>
            <a:ext cx="2438400" cy="831850"/>
          </a:xfrm>
          <a:prstGeom prst="rect">
            <a:avLst/>
          </a:prstGeom>
          <a:solidFill>
            <a:srgbClr val="00FFFF"/>
          </a:solidFill>
          <a:ln w="9525">
            <a:solidFill>
              <a:schemeClr val="tx1"/>
            </a:solidFill>
            <a:miter lim="800000"/>
            <a:headEnd/>
            <a:tailEnd/>
          </a:ln>
        </p:spPr>
        <p:txBody>
          <a:bodyPr>
            <a:spAutoFit/>
          </a:bodyPr>
          <a:lstStyle/>
          <a:p>
            <a:pPr algn="ctr">
              <a:spcBef>
                <a:spcPct val="50000"/>
              </a:spcBef>
            </a:pPr>
            <a:r>
              <a:rPr lang="en-US" sz="2400"/>
              <a:t>Totals for each block (patient)</a:t>
            </a:r>
          </a:p>
        </p:txBody>
      </p:sp>
      <p:sp>
        <p:nvSpPr>
          <p:cNvPr id="32779" name="Text Box 9"/>
          <p:cNvSpPr txBox="1">
            <a:spLocks noChangeArrowheads="1"/>
          </p:cNvSpPr>
          <p:nvPr/>
        </p:nvSpPr>
        <p:spPr bwMode="auto">
          <a:xfrm>
            <a:off x="6400800" y="1828800"/>
            <a:ext cx="2057400" cy="466725"/>
          </a:xfrm>
          <a:prstGeom prst="rect">
            <a:avLst/>
          </a:prstGeom>
          <a:solidFill>
            <a:srgbClr val="00FFFF"/>
          </a:solidFill>
          <a:ln w="9525">
            <a:solidFill>
              <a:schemeClr val="tx1"/>
            </a:solidFill>
            <a:miter lim="800000"/>
            <a:headEnd/>
            <a:tailEnd/>
          </a:ln>
        </p:spPr>
        <p:txBody>
          <a:bodyPr>
            <a:spAutoFit/>
          </a:bodyPr>
          <a:lstStyle/>
          <a:p>
            <a:pPr algn="ctr">
              <a:spcBef>
                <a:spcPct val="50000"/>
              </a:spcBef>
            </a:pPr>
            <a:r>
              <a:rPr lang="en-US" sz="2400"/>
              <a:t>Grand Total</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597" t="25391" r="29502" b="29582"/>
          <a:stretch/>
        </p:blipFill>
        <p:spPr>
          <a:xfrm>
            <a:off x="3620347" y="2133600"/>
            <a:ext cx="4938192" cy="3624263"/>
          </a:xfrm>
          <a:prstGeom prst="rect">
            <a:avLst/>
          </a:prstGeom>
        </p:spPr>
      </p:pic>
      <p:sp>
        <p:nvSpPr>
          <p:cNvPr id="11268" name="Rectangle 2"/>
          <p:cNvSpPr>
            <a:spLocks noGrp="1" noChangeArrowheads="1"/>
          </p:cNvSpPr>
          <p:nvPr>
            <p:ph type="title"/>
          </p:nvPr>
        </p:nvSpPr>
        <p:spPr/>
        <p:txBody>
          <a:bodyPr/>
          <a:lstStyle/>
          <a:p>
            <a:pPr eaLnBrk="1" hangingPunct="1"/>
            <a:r>
              <a:rPr lang="en-US" dirty="0" smtClean="0"/>
              <a:t>Indicator Variables</a:t>
            </a:r>
          </a:p>
        </p:txBody>
      </p:sp>
      <p:sp>
        <p:nvSpPr>
          <p:cNvPr id="11269" name="Rectangle 3"/>
          <p:cNvSpPr>
            <a:spLocks noGrp="1" noChangeArrowheads="1"/>
          </p:cNvSpPr>
          <p:nvPr>
            <p:ph type="body" idx="1"/>
          </p:nvPr>
        </p:nvSpPr>
        <p:spPr>
          <a:xfrm>
            <a:off x="304800" y="990600"/>
            <a:ext cx="8610600" cy="4525963"/>
          </a:xfrm>
        </p:spPr>
        <p:txBody>
          <a:bodyPr/>
          <a:lstStyle/>
          <a:p>
            <a:pPr eaLnBrk="1" hangingPunct="1"/>
            <a:r>
              <a:rPr lang="en-US" sz="2800" dirty="0" smtClean="0"/>
              <a:t>Minitab General regression can generate indicator variables</a:t>
            </a:r>
          </a:p>
        </p:txBody>
      </p:sp>
      <p:sp>
        <p:nvSpPr>
          <p:cNvPr id="9" name="Oval 8"/>
          <p:cNvSpPr/>
          <p:nvPr/>
        </p:nvSpPr>
        <p:spPr>
          <a:xfrm>
            <a:off x="4800600" y="3810000"/>
            <a:ext cx="1219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445</a:t>
            </a:fld>
            <a:endParaRPr lang="en-US"/>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81200"/>
            <a:ext cx="2904177" cy="483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06763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29597" t="25391" r="29502" b="29582"/>
          <a:stretch/>
        </p:blipFill>
        <p:spPr>
          <a:xfrm>
            <a:off x="76200" y="3343275"/>
            <a:ext cx="4477467" cy="3286125"/>
          </a:xfrm>
          <a:prstGeom prst="rect">
            <a:avLst/>
          </a:prstGeom>
        </p:spPr>
      </p:pic>
      <p:pic>
        <p:nvPicPr>
          <p:cNvPr id="4" name="Picture 3"/>
          <p:cNvPicPr>
            <a:picLocks noChangeAspect="1"/>
          </p:cNvPicPr>
          <p:nvPr/>
        </p:nvPicPr>
        <p:blipFill rotWithShape="1">
          <a:blip r:embed="rId3"/>
          <a:srcRect l="31852" t="24193" r="31589" b="29032"/>
          <a:stretch/>
        </p:blipFill>
        <p:spPr>
          <a:xfrm>
            <a:off x="4886325" y="3343275"/>
            <a:ext cx="4029075" cy="3436564"/>
          </a:xfrm>
          <a:prstGeom prst="rect">
            <a:avLst/>
          </a:prstGeom>
        </p:spPr>
      </p:pic>
      <p:sp>
        <p:nvSpPr>
          <p:cNvPr id="12290" name="Title 1"/>
          <p:cNvSpPr>
            <a:spLocks noGrp="1"/>
          </p:cNvSpPr>
          <p:nvPr>
            <p:ph type="title"/>
          </p:nvPr>
        </p:nvSpPr>
        <p:spPr>
          <a:xfrm>
            <a:off x="228600" y="0"/>
            <a:ext cx="8686800" cy="1143000"/>
          </a:xfrm>
        </p:spPr>
        <p:txBody>
          <a:bodyPr/>
          <a:lstStyle/>
          <a:p>
            <a:r>
              <a:rPr lang="en-US" sz="4000" dirty="0" smtClean="0"/>
              <a:t>Minitab Coding for Indicator Variables</a:t>
            </a:r>
          </a:p>
        </p:txBody>
      </p:sp>
      <p:sp>
        <p:nvSpPr>
          <p:cNvPr id="12291" name="Content Placeholder 2"/>
          <p:cNvSpPr>
            <a:spLocks noGrp="1"/>
          </p:cNvSpPr>
          <p:nvPr>
            <p:ph idx="1"/>
          </p:nvPr>
        </p:nvSpPr>
        <p:spPr>
          <a:xfrm>
            <a:off x="457200" y="1112838"/>
            <a:ext cx="8229600" cy="4525962"/>
          </a:xfrm>
        </p:spPr>
        <p:txBody>
          <a:bodyPr/>
          <a:lstStyle/>
          <a:p>
            <a:r>
              <a:rPr lang="en-US" sz="2400" dirty="0" smtClean="0"/>
              <a:t>-1, 0, +1 coding for indicator variables:</a:t>
            </a:r>
          </a:p>
          <a:p>
            <a:pPr lvl="1"/>
            <a:r>
              <a:rPr lang="en-US" sz="2000" dirty="0" smtClean="0"/>
              <a:t>For factor level not listed in Minitab General Regression analysis, use value of -1 for all indicator variables</a:t>
            </a:r>
          </a:p>
          <a:p>
            <a:endParaRPr lang="en-US" sz="2400" dirty="0" smtClean="0"/>
          </a:p>
          <a:p>
            <a:r>
              <a:rPr lang="en-US" sz="2400" dirty="0" smtClean="0"/>
              <a:t>Here use 0,1 coding for indicator variables</a:t>
            </a:r>
          </a:p>
        </p:txBody>
      </p:sp>
      <p:sp>
        <p:nvSpPr>
          <p:cNvPr id="8" name="Oval 7"/>
          <p:cNvSpPr/>
          <p:nvPr/>
        </p:nvSpPr>
        <p:spPr>
          <a:xfrm>
            <a:off x="2895600" y="5619192"/>
            <a:ext cx="9906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4953000" y="3962400"/>
            <a:ext cx="762000" cy="228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446</a:t>
            </a:fld>
            <a:endParaRPr lang="en-US"/>
          </a:p>
        </p:txBody>
      </p:sp>
    </p:spTree>
    <p:extLst>
      <p:ext uri="{BB962C8B-B14F-4D97-AF65-F5344CB8AC3E}">
        <p14:creationId xmlns:p14="http://schemas.microsoft.com/office/powerpoint/2010/main" val="232993667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smtClean="0"/>
              <a:t>Minitab Coding for Indicator Variables</a:t>
            </a:r>
            <a:endParaRPr lang="en-US" sz="4000" dirty="0"/>
          </a:p>
        </p:txBody>
      </p:sp>
      <p:sp>
        <p:nvSpPr>
          <p:cNvPr id="3" name="Content Placeholder 2"/>
          <p:cNvSpPr>
            <a:spLocks noGrp="1"/>
          </p:cNvSpPr>
          <p:nvPr>
            <p:ph idx="1"/>
          </p:nvPr>
        </p:nvSpPr>
        <p:spPr>
          <a:xfrm>
            <a:off x="228600" y="1066800"/>
            <a:ext cx="8839200" cy="5638800"/>
          </a:xfrm>
        </p:spPr>
        <p:txBody>
          <a:bodyPr/>
          <a:lstStyle/>
          <a:p>
            <a:pPr marL="0" indent="0">
              <a:spcBef>
                <a:spcPts val="1200"/>
              </a:spcBef>
              <a:buNone/>
            </a:pPr>
            <a:endParaRPr lang="en-US" sz="2400" dirty="0" smtClean="0"/>
          </a:p>
          <a:p>
            <a:pPr>
              <a:spcBef>
                <a:spcPts val="1200"/>
              </a:spcBef>
            </a:pPr>
            <a:endParaRPr lang="en-US" sz="2400" dirty="0" smtClean="0"/>
          </a:p>
          <a:p>
            <a:pPr marL="0" indent="0">
              <a:spcBef>
                <a:spcPts val="1200"/>
              </a:spcBef>
              <a:buNone/>
            </a:pPr>
            <a:endParaRPr lang="en-US" sz="2400" dirty="0" smtClean="0"/>
          </a:p>
          <a:p>
            <a:pPr>
              <a:spcBef>
                <a:spcPts val="1200"/>
              </a:spcBef>
            </a:pPr>
            <a:r>
              <a:rPr lang="en-US" sz="2400" dirty="0" smtClean="0"/>
              <a:t>For (0,1) coding the regression equation coefficients represent the distance between factor levels and a baseline level (baseline is factor level not included in model)</a:t>
            </a:r>
          </a:p>
          <a:p>
            <a:pPr>
              <a:spcBef>
                <a:spcPts val="1200"/>
              </a:spcBef>
            </a:pPr>
            <a:r>
              <a:rPr lang="en-US" sz="2400" dirty="0" smtClean="0"/>
              <a:t>For (-1,0,+1) coding the regression equation coefficients represent the distance between factor levels and the overall mean</a:t>
            </a:r>
          </a:p>
          <a:p>
            <a:pPr>
              <a:spcBef>
                <a:spcPts val="1200"/>
              </a:spcBef>
            </a:pPr>
            <a:r>
              <a:rPr lang="en-US" sz="2400" dirty="0" smtClean="0"/>
              <a:t>Does not matter which coding type you use, but you need to know which type was used (need to know what types of values (-1,0,+1 or 0,1) to plug into equation) </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447</a:t>
            </a:fld>
            <a:endParaRPr lang="en-US"/>
          </a:p>
        </p:txBody>
      </p:sp>
      <p:graphicFrame>
        <p:nvGraphicFramePr>
          <p:cNvPr id="6" name="Table 5"/>
          <p:cNvGraphicFramePr>
            <a:graphicFrameLocks noGrp="1"/>
          </p:cNvGraphicFramePr>
          <p:nvPr>
            <p:extLst/>
          </p:nvPr>
        </p:nvGraphicFramePr>
        <p:xfrm>
          <a:off x="2362200" y="990600"/>
          <a:ext cx="1828800" cy="1261872"/>
        </p:xfrm>
        <a:graphic>
          <a:graphicData uri="http://schemas.openxmlformats.org/drawingml/2006/table">
            <a:tbl>
              <a:tblPr/>
              <a:tblGrid>
                <a:gridCol w="609600"/>
                <a:gridCol w="609600"/>
                <a:gridCol w="609600"/>
              </a:tblGrid>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800" dirty="0" smtClean="0">
                          <a:solidFill>
                            <a:srgbClr val="000000"/>
                          </a:solidFill>
                          <a:latin typeface="Calibri"/>
                          <a:ea typeface="Times New Roman"/>
                          <a:cs typeface="Calibri"/>
                        </a:rPr>
                        <a:t>i1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800" dirty="0" smtClean="0">
                          <a:solidFill>
                            <a:srgbClr val="000000"/>
                          </a:solidFill>
                          <a:latin typeface="Calibri"/>
                          <a:ea typeface="Times New Roman"/>
                          <a:cs typeface="Calibri"/>
                        </a:rPr>
                        <a:t>i2</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15000"/>
                        </a:lnSpc>
                        <a:spcBef>
                          <a:spcPts val="0"/>
                        </a:spcBef>
                        <a:spcAft>
                          <a:spcPts val="0"/>
                        </a:spcAft>
                      </a:pPr>
                      <a:r>
                        <a:rPr lang="en-US" sz="1800">
                          <a:solidFill>
                            <a:srgbClr val="000000"/>
                          </a:solidFill>
                          <a:latin typeface="Calibri"/>
                          <a:ea typeface="Times New Roman"/>
                          <a:cs typeface="Calibri"/>
                        </a:rPr>
                        <a:t>2</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Calibri"/>
                          <a:ea typeface="Times New Roman"/>
                          <a:cs typeface="Calibri"/>
                        </a:rPr>
                        <a:t>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3</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Calibri"/>
                          <a:ea typeface="Times New Roman"/>
                          <a:cs typeface="Calibri"/>
                        </a:rPr>
                        <a:t>-1</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6400800" y="990600"/>
          <a:ext cx="1828800" cy="1261872"/>
        </p:xfrm>
        <a:graphic>
          <a:graphicData uri="http://schemas.openxmlformats.org/drawingml/2006/table">
            <a:tbl>
              <a:tblPr/>
              <a:tblGrid>
                <a:gridCol w="609600"/>
                <a:gridCol w="609600"/>
                <a:gridCol w="609600"/>
              </a:tblGrid>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800" dirty="0" smtClean="0">
                          <a:solidFill>
                            <a:srgbClr val="000000"/>
                          </a:solidFill>
                          <a:latin typeface="Calibri"/>
                          <a:ea typeface="Times New Roman"/>
                          <a:cs typeface="Calibri"/>
                        </a:rPr>
                        <a:t>i1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lnSpc>
                          <a:spcPct val="115000"/>
                        </a:lnSpc>
                        <a:spcBef>
                          <a:spcPts val="0"/>
                        </a:spcBef>
                        <a:spcAft>
                          <a:spcPts val="0"/>
                        </a:spcAft>
                      </a:pPr>
                      <a:r>
                        <a:rPr lang="en-US" sz="1800" dirty="0" smtClean="0">
                          <a:solidFill>
                            <a:srgbClr val="000000"/>
                          </a:solidFill>
                          <a:latin typeface="Calibri"/>
                          <a:ea typeface="Times New Roman"/>
                          <a:cs typeface="Calibri"/>
                        </a:rPr>
                        <a:t>i2</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solidFill>
                            <a:srgbClr val="000000"/>
                          </a:solidFill>
                          <a:latin typeface="Calibri"/>
                          <a:ea typeface="Calibri"/>
                          <a:cs typeface="Calibri"/>
                        </a:rPr>
                        <a:t>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15000"/>
                        </a:lnSpc>
                        <a:spcBef>
                          <a:spcPts val="0"/>
                        </a:spcBef>
                        <a:spcAft>
                          <a:spcPts val="0"/>
                        </a:spcAft>
                      </a:pPr>
                      <a:r>
                        <a:rPr lang="en-US" sz="1800">
                          <a:solidFill>
                            <a:srgbClr val="000000"/>
                          </a:solidFill>
                          <a:latin typeface="Calibri"/>
                          <a:ea typeface="Times New Roman"/>
                          <a:cs typeface="Calibri"/>
                        </a:rPr>
                        <a:t>2</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latin typeface="Calibri"/>
                          <a:ea typeface="Calibri"/>
                          <a:cs typeface="Times New Roman"/>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lgn="ctr">
                        <a:lnSpc>
                          <a:spcPct val="115000"/>
                        </a:lnSpc>
                        <a:spcBef>
                          <a:spcPts val="0"/>
                        </a:spcBef>
                        <a:spcAft>
                          <a:spcPts val="0"/>
                        </a:spcAft>
                      </a:pPr>
                      <a:r>
                        <a:rPr lang="en-US" sz="1800" dirty="0">
                          <a:solidFill>
                            <a:srgbClr val="000000"/>
                          </a:solidFill>
                          <a:latin typeface="Calibri"/>
                          <a:ea typeface="Times New Roman"/>
                          <a:cs typeface="Calibri"/>
                        </a:rPr>
                        <a:t>3</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latin typeface="Calibri"/>
                          <a:ea typeface="Calibri"/>
                          <a:cs typeface="Times New Roman"/>
                        </a:rPr>
                        <a:t>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066800" y="1261872"/>
            <a:ext cx="1066800" cy="707886"/>
          </a:xfrm>
          <a:prstGeom prst="rect">
            <a:avLst/>
          </a:prstGeom>
          <a:solidFill>
            <a:srgbClr val="FFCCFF"/>
          </a:solidFill>
        </p:spPr>
        <p:txBody>
          <a:bodyPr wrap="square" rtlCol="0">
            <a:spAutoFit/>
          </a:bodyPr>
          <a:lstStyle/>
          <a:p>
            <a:r>
              <a:rPr lang="en-US" sz="2000" dirty="0" smtClean="0"/>
              <a:t>-1,0,+1 coding</a:t>
            </a:r>
            <a:endParaRPr lang="en-US" sz="2000" dirty="0"/>
          </a:p>
        </p:txBody>
      </p:sp>
      <p:sp>
        <p:nvSpPr>
          <p:cNvPr id="9" name="TextBox 8"/>
          <p:cNvSpPr txBox="1"/>
          <p:nvPr/>
        </p:nvSpPr>
        <p:spPr>
          <a:xfrm>
            <a:off x="5181600" y="1261872"/>
            <a:ext cx="1066800" cy="707886"/>
          </a:xfrm>
          <a:prstGeom prst="rect">
            <a:avLst/>
          </a:prstGeom>
          <a:solidFill>
            <a:srgbClr val="FFCCFF"/>
          </a:solidFill>
        </p:spPr>
        <p:txBody>
          <a:bodyPr wrap="square" rtlCol="0">
            <a:spAutoFit/>
          </a:bodyPr>
          <a:lstStyle/>
          <a:p>
            <a:r>
              <a:rPr lang="en-US" sz="2000" dirty="0" smtClean="0"/>
              <a:t>0,1 coding</a:t>
            </a:r>
            <a:endParaRPr lang="en-US" sz="2000" dirty="0"/>
          </a:p>
        </p:txBody>
      </p:sp>
    </p:spTree>
    <p:extLst>
      <p:ext uri="{BB962C8B-B14F-4D97-AF65-F5344CB8AC3E}">
        <p14:creationId xmlns:p14="http://schemas.microsoft.com/office/powerpoint/2010/main" val="309388499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1752600"/>
            <a:ext cx="9144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5" name="Rectangle 3"/>
          <p:cNvSpPr>
            <a:spLocks noGrp="1" noChangeArrowheads="1"/>
          </p:cNvSpPr>
          <p:nvPr>
            <p:ph type="body" idx="1"/>
          </p:nvPr>
        </p:nvSpPr>
        <p:spPr>
          <a:xfrm>
            <a:off x="304800" y="838200"/>
            <a:ext cx="8686800" cy="5334000"/>
          </a:xfrm>
        </p:spPr>
        <p:txBody>
          <a:bodyPr/>
          <a:lstStyle/>
          <a:p>
            <a:pPr marL="0" indent="0">
              <a:spcBef>
                <a:spcPts val="0"/>
              </a:spcBef>
              <a:buNone/>
            </a:pPr>
            <a:r>
              <a:rPr lang="en-US" sz="1600" b="1" dirty="0">
                <a:latin typeface="Courier New" pitchFamily="49" charset="0"/>
                <a:cs typeface="Courier New" pitchFamily="49" charset="0"/>
              </a:rPr>
              <a:t>General Regression Analysis: time versus </a:t>
            </a:r>
            <a:r>
              <a:rPr lang="en-US" sz="1600" b="1" dirty="0" err="1">
                <a:latin typeface="Courier New" pitchFamily="49" charset="0"/>
                <a:cs typeface="Courier New" pitchFamily="49" charset="0"/>
              </a:rPr>
              <a:t>Subj</a:t>
            </a:r>
            <a:r>
              <a:rPr lang="en-US" sz="1600" b="1" dirty="0">
                <a:latin typeface="Courier New" pitchFamily="49" charset="0"/>
                <a:cs typeface="Courier New" pitchFamily="49" charset="0"/>
              </a:rPr>
              <a:t> name </a:t>
            </a:r>
          </a:p>
          <a:p>
            <a:pPr marL="0" indent="0">
              <a:spcBef>
                <a:spcPts val="0"/>
              </a:spcBef>
              <a:buNone/>
            </a:pPr>
            <a:endParaRPr lang="en-US" sz="1600" b="1" dirty="0">
              <a:latin typeface="Courier New" pitchFamily="49" charset="0"/>
              <a:cs typeface="Courier New" pitchFamily="49" charset="0"/>
            </a:endParaRPr>
          </a:p>
          <a:p>
            <a:pPr marL="0" indent="0">
              <a:spcBef>
                <a:spcPts val="0"/>
              </a:spcBef>
              <a:buNone/>
            </a:pPr>
            <a:r>
              <a:rPr lang="en-US" sz="1600" dirty="0">
                <a:latin typeface="Courier New" pitchFamily="49" charset="0"/>
                <a:cs typeface="Courier New" pitchFamily="49" charset="0"/>
              </a:rPr>
              <a:t>Coefficients</a:t>
            </a:r>
          </a:p>
          <a:p>
            <a:pPr marL="0" indent="0">
              <a:spcBef>
                <a:spcPts val="0"/>
              </a:spcBef>
              <a:buNone/>
            </a:pPr>
            <a:endParaRPr lang="en-US" sz="1600" dirty="0">
              <a:latin typeface="Courier New" pitchFamily="49" charset="0"/>
              <a:cs typeface="Courier New" pitchFamily="49" charset="0"/>
            </a:endParaRPr>
          </a:p>
          <a:p>
            <a:pPr marL="0" indent="0">
              <a:spcBef>
                <a:spcPts val="0"/>
              </a:spcBef>
              <a:buNone/>
            </a:pPr>
            <a:r>
              <a:rPr lang="fr-FR" sz="1600" dirty="0" err="1">
                <a:latin typeface="Courier New" pitchFamily="49" charset="0"/>
                <a:cs typeface="Courier New" pitchFamily="49" charset="0"/>
              </a:rPr>
              <a:t>Term</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Coef</a:t>
            </a:r>
            <a:r>
              <a:rPr lang="fr-FR" sz="1600" dirty="0">
                <a:latin typeface="Courier New" pitchFamily="49" charset="0"/>
                <a:cs typeface="Courier New" pitchFamily="49" charset="0"/>
              </a:rPr>
              <a:t>  SE </a:t>
            </a:r>
            <a:r>
              <a:rPr lang="fr-FR" sz="1600" dirty="0" err="1">
                <a:latin typeface="Courier New" pitchFamily="49" charset="0"/>
                <a:cs typeface="Courier New" pitchFamily="49" charset="0"/>
              </a:rPr>
              <a:t>Coef</a:t>
            </a:r>
            <a:r>
              <a:rPr lang="fr-FR" sz="1600" dirty="0">
                <a:latin typeface="Courier New" pitchFamily="49" charset="0"/>
                <a:cs typeface="Courier New" pitchFamily="49" charset="0"/>
              </a:rPr>
              <a:t>        T      P</a:t>
            </a:r>
          </a:p>
          <a:p>
            <a:pPr marL="0" indent="0">
              <a:spcBef>
                <a:spcPts val="0"/>
              </a:spcBef>
              <a:buNone/>
            </a:pPr>
            <a:r>
              <a:rPr lang="fr-FR" sz="1600" dirty="0">
                <a:latin typeface="Courier New" pitchFamily="49" charset="0"/>
                <a:cs typeface="Courier New" pitchFamily="49" charset="0"/>
              </a:rPr>
              <a:t>Constant    52.5  2.73861  19.1703  0.000</a:t>
            </a:r>
          </a:p>
          <a:p>
            <a:pPr marL="0" indent="0">
              <a:spcBef>
                <a:spcPts val="0"/>
              </a:spcBef>
              <a:buNone/>
            </a:pPr>
            <a:r>
              <a:rPr lang="en-US" sz="1600" dirty="0" err="1">
                <a:latin typeface="Courier New" pitchFamily="49" charset="0"/>
                <a:cs typeface="Courier New" pitchFamily="49" charset="0"/>
              </a:rPr>
              <a:t>Subj</a:t>
            </a:r>
            <a:r>
              <a:rPr lang="en-US" sz="1600" dirty="0">
                <a:latin typeface="Courier New" pitchFamily="49" charset="0"/>
                <a:cs typeface="Courier New" pitchFamily="49" charset="0"/>
              </a:rPr>
              <a:t> name</a:t>
            </a:r>
          </a:p>
          <a:p>
            <a:pPr marL="0" indent="0">
              <a:spcBef>
                <a:spcPts val="0"/>
              </a:spcBef>
              <a:buNone/>
            </a:pPr>
            <a:r>
              <a:rPr lang="en-US" sz="1600" dirty="0">
                <a:latin typeface="Courier New" pitchFamily="49" charset="0"/>
                <a:cs typeface="Courier New" pitchFamily="49" charset="0"/>
              </a:rPr>
              <a:t>  Bob      -38.5  3.87298  -9.9407  0.000</a:t>
            </a:r>
          </a:p>
          <a:p>
            <a:pPr marL="0" indent="0">
              <a:spcBef>
                <a:spcPts val="0"/>
              </a:spcBef>
              <a:buNone/>
            </a:pPr>
            <a:r>
              <a:rPr lang="fr-FR" sz="1600" dirty="0">
                <a:latin typeface="Courier New" pitchFamily="49" charset="0"/>
                <a:cs typeface="Courier New" pitchFamily="49" charset="0"/>
              </a:rPr>
              <a:t>  Charles   44.0  3.87298  11.3608  0.000</a:t>
            </a:r>
          </a:p>
          <a:p>
            <a:pPr marL="0" indent="0">
              <a:spcBef>
                <a:spcPts val="0"/>
              </a:spcBef>
              <a:buNone/>
            </a:pPr>
            <a:r>
              <a:rPr lang="sv-SE" sz="1600" dirty="0">
                <a:latin typeface="Courier New" pitchFamily="49" charset="0"/>
                <a:cs typeface="Courier New" pitchFamily="49" charset="0"/>
              </a:rPr>
              <a:t>  David    -23.0  3.87298  -5.9386  0.001</a:t>
            </a:r>
          </a:p>
          <a:p>
            <a:pPr marL="0" indent="0">
              <a:spcBef>
                <a:spcPts val="0"/>
              </a:spcBef>
              <a:buNone/>
            </a:pPr>
            <a:r>
              <a:rPr lang="en-US" sz="1600" dirty="0">
                <a:latin typeface="Courier New" pitchFamily="49" charset="0"/>
                <a:cs typeface="Courier New" pitchFamily="49" charset="0"/>
              </a:rPr>
              <a:t>  Edward   -11.5  3.87298  -2.9693  0.025</a:t>
            </a:r>
          </a:p>
          <a:p>
            <a:pPr marL="0" indent="0">
              <a:spcBef>
                <a:spcPts val="0"/>
              </a:spcBef>
              <a:buNone/>
            </a:pPr>
            <a:r>
              <a:rPr lang="en-US" sz="1600" dirty="0">
                <a:latin typeface="Courier New" pitchFamily="49" charset="0"/>
                <a:cs typeface="Courier New" pitchFamily="49" charset="0"/>
              </a:rPr>
              <a:t>  Fred      36.0  3.87298   9.2952  0.000</a:t>
            </a:r>
          </a:p>
          <a:p>
            <a:pPr marL="0" indent="0">
              <a:spcBef>
                <a:spcPts val="0"/>
              </a:spcBef>
              <a:buNone/>
            </a:pPr>
            <a:endParaRPr lang="en-US" sz="1600" dirty="0">
              <a:latin typeface="Courier New" pitchFamily="49" charset="0"/>
              <a:cs typeface="Courier New" pitchFamily="49" charset="0"/>
            </a:endParaRPr>
          </a:p>
          <a:p>
            <a:pPr marL="0" indent="0">
              <a:spcBef>
                <a:spcPts val="0"/>
              </a:spcBef>
              <a:buNone/>
            </a:pPr>
            <a:r>
              <a:rPr lang="en-US" sz="1600" dirty="0">
                <a:latin typeface="Courier New" pitchFamily="49" charset="0"/>
                <a:cs typeface="Courier New" pitchFamily="49" charset="0"/>
              </a:rPr>
              <a:t>Summary of Model</a:t>
            </a:r>
          </a:p>
          <a:p>
            <a:pPr marL="0" indent="0">
              <a:spcBef>
                <a:spcPts val="0"/>
              </a:spcBef>
              <a:buNone/>
            </a:pPr>
            <a:r>
              <a:rPr lang="pt-BR" sz="1600" dirty="0" smtClean="0">
                <a:latin typeface="Courier New" pitchFamily="49" charset="0"/>
                <a:cs typeface="Courier New" pitchFamily="49" charset="0"/>
              </a:rPr>
              <a:t>S </a:t>
            </a:r>
            <a:r>
              <a:rPr lang="pt-BR" sz="1600" dirty="0">
                <a:latin typeface="Courier New" pitchFamily="49" charset="0"/>
                <a:cs typeface="Courier New" pitchFamily="49" charset="0"/>
              </a:rPr>
              <a:t>= 3.87298  R-Sq = 99.17%        R-Sq(adj) = 98.48%</a:t>
            </a:r>
          </a:p>
          <a:p>
            <a:pPr marL="0" indent="0">
              <a:spcBef>
                <a:spcPts val="0"/>
              </a:spcBef>
              <a:buNone/>
            </a:pPr>
            <a:r>
              <a:rPr lang="en-US" sz="1600" dirty="0">
                <a:latin typeface="Courier New" pitchFamily="49" charset="0"/>
                <a:cs typeface="Courier New" pitchFamily="49" charset="0"/>
              </a:rPr>
              <a:t>PRESS = 360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 = 96.67%</a:t>
            </a:r>
          </a:p>
          <a:p>
            <a:pPr marL="0" indent="0">
              <a:spcBef>
                <a:spcPts val="0"/>
              </a:spcBef>
              <a:buNone/>
            </a:pPr>
            <a:endParaRPr lang="en-US" sz="1600" dirty="0">
              <a:latin typeface="Courier New" pitchFamily="49" charset="0"/>
              <a:cs typeface="Courier New" pitchFamily="49" charset="0"/>
            </a:endParaRPr>
          </a:p>
          <a:p>
            <a:pPr marL="0" indent="0">
              <a:spcBef>
                <a:spcPts val="0"/>
              </a:spcBef>
              <a:buNone/>
            </a:pPr>
            <a:r>
              <a:rPr lang="en-US" sz="1600" dirty="0">
                <a:latin typeface="Courier New" pitchFamily="49" charset="0"/>
                <a:cs typeface="Courier New" pitchFamily="49" charset="0"/>
              </a:rPr>
              <a:t>Analysis of Variance</a:t>
            </a:r>
          </a:p>
          <a:p>
            <a:pPr marL="0" indent="0">
              <a:spcBef>
                <a:spcPts val="0"/>
              </a:spcBef>
              <a:buNone/>
            </a:pPr>
            <a:r>
              <a:rPr lang="en-US" sz="1600" dirty="0" smtClean="0">
                <a:latin typeface="Courier New" pitchFamily="49" charset="0"/>
                <a:cs typeface="Courier New" pitchFamily="49" charset="0"/>
              </a:rPr>
              <a:t>Source       </a:t>
            </a:r>
            <a:r>
              <a:rPr lang="en-US" sz="1600" dirty="0">
                <a:latin typeface="Courier New" pitchFamily="49" charset="0"/>
                <a:cs typeface="Courier New" pitchFamily="49" charset="0"/>
              </a:rPr>
              <a:t>DF   </a:t>
            </a:r>
            <a:r>
              <a:rPr lang="en-US" sz="1600" dirty="0" err="1">
                <a:latin typeface="Courier New" pitchFamily="49" charset="0"/>
                <a:cs typeface="Courier New" pitchFamily="49" charset="0"/>
              </a:rPr>
              <a:t>Seq</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          P</a:t>
            </a:r>
          </a:p>
          <a:p>
            <a:pPr marL="0" indent="0">
              <a:spcBef>
                <a:spcPts val="0"/>
              </a:spcBef>
              <a:buNone/>
            </a:pPr>
            <a:r>
              <a:rPr lang="en-US" sz="1600" dirty="0">
                <a:latin typeface="Courier New" pitchFamily="49" charset="0"/>
                <a:cs typeface="Courier New" pitchFamily="49" charset="0"/>
              </a:rPr>
              <a:t>Regression    5  10734.7  10734.7  2146.93  143.129  0.0000037</a:t>
            </a:r>
          </a:p>
          <a:p>
            <a:pPr marL="0" indent="0">
              <a:spcBef>
                <a:spcPts val="0"/>
              </a:spcBef>
              <a:buNone/>
            </a:pP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Subj</a:t>
            </a:r>
            <a:r>
              <a:rPr lang="en-US" sz="1600" dirty="0">
                <a:latin typeface="Courier New" pitchFamily="49" charset="0"/>
                <a:cs typeface="Courier New" pitchFamily="49" charset="0"/>
              </a:rPr>
              <a:t> name   5  10734.7  10734.7  2146.93  143.129  0.0000037</a:t>
            </a:r>
          </a:p>
          <a:p>
            <a:pPr marL="0" indent="0">
              <a:spcBef>
                <a:spcPts val="0"/>
              </a:spcBef>
              <a:buNone/>
            </a:pPr>
            <a:r>
              <a:rPr lang="es-ES" sz="1600" dirty="0">
                <a:latin typeface="Courier New" pitchFamily="49" charset="0"/>
                <a:cs typeface="Courier New" pitchFamily="49" charset="0"/>
              </a:rPr>
              <a:t>Error         6     90.0     90.0    15.00</a:t>
            </a:r>
          </a:p>
          <a:p>
            <a:pPr marL="0" indent="0">
              <a:spcBef>
                <a:spcPts val="0"/>
              </a:spcBef>
              <a:buNone/>
            </a:pPr>
            <a:r>
              <a:rPr lang="en-US" sz="1600" dirty="0">
                <a:latin typeface="Courier New" pitchFamily="49" charset="0"/>
                <a:cs typeface="Courier New" pitchFamily="49" charset="0"/>
              </a:rPr>
              <a:t>Total        11  10824.7</a:t>
            </a:r>
          </a:p>
          <a:p>
            <a:pPr marL="0" indent="0">
              <a:spcBef>
                <a:spcPts val="0"/>
              </a:spcBef>
              <a:buNone/>
            </a:pPr>
            <a:endParaRPr lang="en-US" sz="1600" dirty="0" smtClean="0">
              <a:latin typeface="Courier New" pitchFamily="49" charset="0"/>
              <a:cs typeface="Courier New" pitchFamily="49" charset="0"/>
            </a:endParaRPr>
          </a:p>
          <a:p>
            <a:pPr marL="0" indent="0">
              <a:spcBef>
                <a:spcPts val="0"/>
              </a:spcBef>
              <a:buNone/>
            </a:pPr>
            <a:endParaRPr lang="en-US" sz="1600" dirty="0" smtClean="0">
              <a:latin typeface="Courier New" pitchFamily="49" charset="0"/>
              <a:cs typeface="Courier New" pitchFamily="49" charset="0"/>
            </a:endParaRPr>
          </a:p>
        </p:txBody>
      </p:sp>
      <p:sp>
        <p:nvSpPr>
          <p:cNvPr id="13317" name="Rectangle 2"/>
          <p:cNvSpPr>
            <a:spLocks noGrp="1" noChangeArrowheads="1"/>
          </p:cNvSpPr>
          <p:nvPr>
            <p:ph type="title"/>
          </p:nvPr>
        </p:nvSpPr>
        <p:spPr>
          <a:xfrm>
            <a:off x="457200" y="-152400"/>
            <a:ext cx="8229600" cy="1143000"/>
          </a:xfrm>
        </p:spPr>
        <p:txBody>
          <a:bodyPr/>
          <a:lstStyle/>
          <a:p>
            <a:pPr eaLnBrk="1" hangingPunct="1"/>
            <a:r>
              <a:rPr lang="en-US" smtClean="0"/>
              <a:t>Indicator Variables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448</a:t>
            </a:fld>
            <a:endParaRPr lang="en-US"/>
          </a:p>
        </p:txBody>
      </p:sp>
    </p:spTree>
    <p:extLst>
      <p:ext uri="{BB962C8B-B14F-4D97-AF65-F5344CB8AC3E}">
        <p14:creationId xmlns:p14="http://schemas.microsoft.com/office/powerpoint/2010/main" val="18086523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0" y="4267200"/>
            <a:ext cx="7620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5" name="Rectangle 3"/>
          <p:cNvSpPr>
            <a:spLocks noGrp="1" noChangeArrowheads="1"/>
          </p:cNvSpPr>
          <p:nvPr>
            <p:ph type="body" idx="1"/>
          </p:nvPr>
        </p:nvSpPr>
        <p:spPr>
          <a:xfrm>
            <a:off x="304800" y="838200"/>
            <a:ext cx="8686800" cy="5334000"/>
          </a:xfrm>
        </p:spPr>
        <p:txBody>
          <a:bodyPr/>
          <a:lstStyle/>
          <a:p>
            <a:pPr marL="0" indent="0">
              <a:spcBef>
                <a:spcPts val="0"/>
              </a:spcBef>
              <a:buNone/>
            </a:pPr>
            <a:r>
              <a:rPr lang="en-US" sz="1600" b="1" dirty="0">
                <a:latin typeface="Courier New" pitchFamily="49" charset="0"/>
                <a:cs typeface="Courier New" pitchFamily="49" charset="0"/>
              </a:rPr>
              <a:t>Regression Analysis: time versus </a:t>
            </a:r>
            <a:r>
              <a:rPr lang="en-US" sz="1600" b="1" dirty="0" err="1">
                <a:latin typeface="Courier New" pitchFamily="49" charset="0"/>
                <a:cs typeface="Courier New" pitchFamily="49" charset="0"/>
              </a:rPr>
              <a:t>Subj</a:t>
            </a:r>
            <a:r>
              <a:rPr lang="en-US" sz="1600" b="1" dirty="0">
                <a:latin typeface="Courier New" pitchFamily="49" charset="0"/>
                <a:cs typeface="Courier New" pitchFamily="49" charset="0"/>
              </a:rPr>
              <a:t> name </a:t>
            </a: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Method</a:t>
            </a: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Categorical predictor coding  (1, 0)</a:t>
            </a: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marL="0" indent="0">
              <a:spcBef>
                <a:spcPts val="0"/>
              </a:spcBef>
              <a:buNone/>
            </a:pPr>
            <a:r>
              <a:rPr lang="en-US" sz="1200" dirty="0">
                <a:latin typeface="Courier New" pitchFamily="49" charset="0"/>
                <a:cs typeface="Courier New" pitchFamily="49" charset="0"/>
              </a:rPr>
              <a:t>Regression    5  10649.4  2129.88   128.44    0.000</a:t>
            </a:r>
          </a:p>
          <a:p>
            <a:pPr marL="0" indent="0">
              <a:spcBef>
                <a:spcPts val="0"/>
              </a:spcBef>
              <a:buNone/>
            </a:pP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name   5  10649.4  2129.88   128.44    </a:t>
            </a:r>
            <a:r>
              <a:rPr lang="en-US" sz="1200" dirty="0" smtClean="0">
                <a:latin typeface="Courier New" pitchFamily="49" charset="0"/>
                <a:cs typeface="Courier New" pitchFamily="49" charset="0"/>
              </a:rPr>
              <a:t>0.000</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Error         6     99.5    16.58</a:t>
            </a:r>
          </a:p>
          <a:p>
            <a:pPr marL="0" indent="0">
              <a:spcBef>
                <a:spcPts val="0"/>
              </a:spcBef>
              <a:buNone/>
            </a:pPr>
            <a:r>
              <a:rPr lang="en-US" sz="1200" dirty="0">
                <a:latin typeface="Courier New" pitchFamily="49" charset="0"/>
                <a:cs typeface="Courier New" pitchFamily="49" charset="0"/>
              </a:rPr>
              <a:t>Total        11  10748.9</a:t>
            </a: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marL="0" indent="0">
              <a:spcBef>
                <a:spcPts val="0"/>
              </a:spcBef>
              <a:buNone/>
            </a:pPr>
            <a:r>
              <a:rPr lang="en-US" sz="1200" dirty="0">
                <a:latin typeface="Courier New" pitchFamily="49" charset="0"/>
                <a:cs typeface="Courier New" pitchFamily="49" charset="0"/>
              </a:rPr>
              <a:t>4.07226  99.07%     98.30%      96.30%</a:t>
            </a: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smtClean="0">
                <a:latin typeface="Courier New" pitchFamily="49" charset="0"/>
                <a:cs typeface="Courier New" pitchFamily="49" charset="0"/>
              </a:rPr>
              <a:t>Coefficients</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Term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SE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T-Value  P-Value   VIF</a:t>
            </a:r>
          </a:p>
          <a:p>
            <a:pPr marL="0" indent="0">
              <a:spcBef>
                <a:spcPts val="0"/>
              </a:spcBef>
              <a:buNone/>
            </a:pPr>
            <a:r>
              <a:rPr lang="en-US" sz="1200" dirty="0">
                <a:latin typeface="Courier New" pitchFamily="49" charset="0"/>
                <a:cs typeface="Courier New" pitchFamily="49" charset="0"/>
              </a:rPr>
              <a:t>Constant    52.50     2.88    18.23    0.000</a:t>
            </a:r>
          </a:p>
          <a:p>
            <a:pPr marL="0" indent="0">
              <a:spcBef>
                <a:spcPts val="0"/>
              </a:spcBef>
              <a:buNone/>
            </a:pP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name</a:t>
            </a:r>
          </a:p>
          <a:p>
            <a:pPr marL="0" indent="0">
              <a:spcBef>
                <a:spcPts val="0"/>
              </a:spcBef>
              <a:buNone/>
            </a:pPr>
            <a:r>
              <a:rPr lang="en-US" sz="1200" dirty="0">
                <a:latin typeface="Courier New" pitchFamily="49" charset="0"/>
                <a:cs typeface="Courier New" pitchFamily="49" charset="0"/>
              </a:rPr>
              <a:t>  Bob      -38.50     4.07    -9.45    0.000  1.67</a:t>
            </a:r>
          </a:p>
          <a:p>
            <a:pPr marL="0" indent="0">
              <a:spcBef>
                <a:spcPts val="0"/>
              </a:spcBef>
              <a:buNone/>
            </a:pPr>
            <a:r>
              <a:rPr lang="en-US" sz="1200" dirty="0">
                <a:latin typeface="Courier New" pitchFamily="49" charset="0"/>
                <a:cs typeface="Courier New" pitchFamily="49" charset="0"/>
              </a:rPr>
              <a:t>  Charles   43.50     4.07    10.68    0.000  1.67</a:t>
            </a:r>
          </a:p>
          <a:p>
            <a:pPr marL="0" indent="0">
              <a:spcBef>
                <a:spcPts val="0"/>
              </a:spcBef>
              <a:buNone/>
            </a:pPr>
            <a:r>
              <a:rPr lang="en-US" sz="1200" dirty="0">
                <a:latin typeface="Courier New" pitchFamily="49" charset="0"/>
                <a:cs typeface="Courier New" pitchFamily="49" charset="0"/>
              </a:rPr>
              <a:t>  David    -23.00     4.07    -5.65    0.001  1.67</a:t>
            </a:r>
          </a:p>
          <a:p>
            <a:pPr marL="0" indent="0">
              <a:spcBef>
                <a:spcPts val="0"/>
              </a:spcBef>
              <a:buNone/>
            </a:pPr>
            <a:r>
              <a:rPr lang="en-US" sz="1200" dirty="0">
                <a:latin typeface="Courier New" pitchFamily="49" charset="0"/>
                <a:cs typeface="Courier New" pitchFamily="49" charset="0"/>
              </a:rPr>
              <a:t>  Edward   -11.50     4.07    -2.82    0.030  1.67</a:t>
            </a:r>
          </a:p>
          <a:p>
            <a:pPr marL="0" indent="0">
              <a:spcBef>
                <a:spcPts val="0"/>
              </a:spcBef>
              <a:buNone/>
            </a:pPr>
            <a:r>
              <a:rPr lang="en-US" sz="1200" dirty="0">
                <a:latin typeface="Courier New" pitchFamily="49" charset="0"/>
                <a:cs typeface="Courier New" pitchFamily="49" charset="0"/>
              </a:rPr>
              <a:t>  Fred      36.00     4.07     8.84    0.000  </a:t>
            </a:r>
            <a:r>
              <a:rPr lang="en-US" sz="1200" dirty="0" smtClean="0">
                <a:latin typeface="Courier New" pitchFamily="49" charset="0"/>
                <a:cs typeface="Courier New" pitchFamily="49" charset="0"/>
              </a:rPr>
              <a:t>1.67</a:t>
            </a:r>
            <a:endParaRPr lang="en-US" sz="1200" dirty="0">
              <a:latin typeface="Courier New" pitchFamily="49" charset="0"/>
              <a:cs typeface="Courier New" pitchFamily="49" charset="0"/>
            </a:endParaRPr>
          </a:p>
          <a:p>
            <a:pPr marL="0" indent="0">
              <a:spcBef>
                <a:spcPts val="0"/>
              </a:spcBef>
              <a:buNone/>
            </a:pP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Regression </a:t>
            </a:r>
            <a:r>
              <a:rPr lang="en-US" sz="1200" dirty="0" smtClean="0">
                <a:latin typeface="Courier New" pitchFamily="49" charset="0"/>
                <a:cs typeface="Courier New" pitchFamily="49" charset="0"/>
              </a:rPr>
              <a:t>Equation</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time = 52.50 + 0.0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name_Andrew</a:t>
            </a:r>
            <a:r>
              <a:rPr lang="en-US" sz="1200" dirty="0">
                <a:latin typeface="Courier New" pitchFamily="49" charset="0"/>
                <a:cs typeface="Courier New" pitchFamily="49" charset="0"/>
              </a:rPr>
              <a:t> - 38.50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name_Bob</a:t>
            </a:r>
            <a:r>
              <a:rPr lang="en-US" sz="1200" dirty="0">
                <a:latin typeface="Courier New" pitchFamily="49" charset="0"/>
                <a:cs typeface="Courier New" pitchFamily="49" charset="0"/>
              </a:rPr>
              <a:t> + 43.50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name_Charles</a:t>
            </a:r>
            <a:endParaRPr lang="en-US" sz="1200" dirty="0">
              <a:latin typeface="Courier New" pitchFamily="49" charset="0"/>
              <a:cs typeface="Courier New" pitchFamily="49" charset="0"/>
            </a:endParaRPr>
          </a:p>
          <a:p>
            <a:pPr marL="0" indent="0">
              <a:spcBef>
                <a:spcPts val="0"/>
              </a:spcBef>
              <a:buNone/>
            </a:pPr>
            <a:r>
              <a:rPr lang="en-US" sz="1200" dirty="0">
                <a:latin typeface="Courier New" pitchFamily="49" charset="0"/>
                <a:cs typeface="Courier New" pitchFamily="49" charset="0"/>
              </a:rPr>
              <a:t>       - 23.00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name_David</a:t>
            </a:r>
            <a:r>
              <a:rPr lang="en-US" sz="1200" dirty="0">
                <a:latin typeface="Courier New" pitchFamily="49" charset="0"/>
                <a:cs typeface="Courier New" pitchFamily="49" charset="0"/>
              </a:rPr>
              <a:t> - 11.50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name_Edward</a:t>
            </a:r>
            <a:r>
              <a:rPr lang="en-US" sz="1200" dirty="0">
                <a:latin typeface="Courier New" pitchFamily="49" charset="0"/>
                <a:cs typeface="Courier New" pitchFamily="49" charset="0"/>
              </a:rPr>
              <a:t> + 36.00 </a:t>
            </a:r>
            <a:r>
              <a:rPr lang="en-US" sz="1200" dirty="0" err="1">
                <a:latin typeface="Courier New" pitchFamily="49" charset="0"/>
                <a:cs typeface="Courier New" pitchFamily="49" charset="0"/>
              </a:rPr>
              <a:t>Subj</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name_Fred</a:t>
            </a:r>
            <a:endParaRPr lang="en-US" sz="1200" dirty="0">
              <a:latin typeface="Courier New" pitchFamily="49" charset="0"/>
              <a:cs typeface="Courier New" pitchFamily="49" charset="0"/>
            </a:endParaRPr>
          </a:p>
          <a:p>
            <a:pPr marL="0" indent="0">
              <a:spcBef>
                <a:spcPts val="0"/>
              </a:spcBef>
              <a:buNone/>
            </a:pPr>
            <a:endParaRPr lang="en-US" sz="1600" dirty="0" smtClean="0">
              <a:latin typeface="Courier New" pitchFamily="49" charset="0"/>
              <a:cs typeface="Courier New" pitchFamily="49" charset="0"/>
            </a:endParaRPr>
          </a:p>
          <a:p>
            <a:pPr marL="0" indent="0">
              <a:spcBef>
                <a:spcPts val="0"/>
              </a:spcBef>
              <a:buNone/>
            </a:pPr>
            <a:endParaRPr lang="en-US" sz="1600" dirty="0" smtClean="0">
              <a:latin typeface="Courier New" pitchFamily="49" charset="0"/>
              <a:cs typeface="Courier New" pitchFamily="49" charset="0"/>
            </a:endParaRPr>
          </a:p>
        </p:txBody>
      </p:sp>
      <p:sp>
        <p:nvSpPr>
          <p:cNvPr id="13317" name="Rectangle 2"/>
          <p:cNvSpPr>
            <a:spLocks noGrp="1" noChangeArrowheads="1"/>
          </p:cNvSpPr>
          <p:nvPr>
            <p:ph type="title"/>
          </p:nvPr>
        </p:nvSpPr>
        <p:spPr>
          <a:xfrm>
            <a:off x="457200" y="-152400"/>
            <a:ext cx="8229600" cy="1143000"/>
          </a:xfrm>
        </p:spPr>
        <p:txBody>
          <a:bodyPr/>
          <a:lstStyle/>
          <a:p>
            <a:pPr eaLnBrk="1" hangingPunct="1"/>
            <a:r>
              <a:rPr lang="en-US" smtClean="0"/>
              <a:t>Indicator Variables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449</a:t>
            </a:fld>
            <a:endParaRPr lang="en-US"/>
          </a:p>
        </p:txBody>
      </p:sp>
    </p:spTree>
    <p:extLst>
      <p:ext uri="{BB962C8B-B14F-4D97-AF65-F5344CB8AC3E}">
        <p14:creationId xmlns:p14="http://schemas.microsoft.com/office/powerpoint/2010/main" val="3464142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199" y="1376680"/>
            <a:ext cx="7203305" cy="4795520"/>
          </a:xfrm>
          <a:prstGeom prst="rect">
            <a:avLst/>
          </a:prstGeom>
        </p:spPr>
      </p:pic>
      <p:sp>
        <p:nvSpPr>
          <p:cNvPr id="14341" name="Rectangle 2"/>
          <p:cNvSpPr>
            <a:spLocks noGrp="1" noChangeArrowheads="1"/>
          </p:cNvSpPr>
          <p:nvPr>
            <p:ph type="title"/>
          </p:nvPr>
        </p:nvSpPr>
        <p:spPr/>
        <p:txBody>
          <a:bodyPr/>
          <a:lstStyle/>
          <a:p>
            <a:pPr eaLnBrk="1" hangingPunct="1"/>
            <a:r>
              <a:rPr lang="en-US" smtClean="0"/>
              <a:t>Indicator Variables</a:t>
            </a:r>
          </a:p>
        </p:txBody>
      </p:sp>
      <p:sp>
        <p:nvSpPr>
          <p:cNvPr id="14342" name="Oval 5"/>
          <p:cNvSpPr>
            <a:spLocks noChangeArrowheads="1"/>
          </p:cNvSpPr>
          <p:nvPr/>
        </p:nvSpPr>
        <p:spPr bwMode="auto">
          <a:xfrm>
            <a:off x="4724400" y="4267200"/>
            <a:ext cx="3276600" cy="1524000"/>
          </a:xfrm>
          <a:prstGeom prst="ellipse">
            <a:avLst/>
          </a:prstGeom>
          <a:solidFill>
            <a:srgbClr val="FFFF99"/>
          </a:solidFill>
          <a:ln w="9525">
            <a:solidFill>
              <a:schemeClr val="tx1"/>
            </a:solidFill>
            <a:round/>
            <a:headEnd/>
            <a:tailEnd/>
          </a:ln>
        </p:spPr>
        <p:txBody>
          <a:bodyPr wrap="none" anchor="ctr"/>
          <a:lstStyle/>
          <a:p>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450</a:t>
            </a:fld>
            <a:endParaRPr lang="en-US"/>
          </a:p>
        </p:txBody>
      </p:sp>
    </p:spTree>
    <p:extLst>
      <p:ext uri="{BB962C8B-B14F-4D97-AF65-F5344CB8AC3E}">
        <p14:creationId xmlns:p14="http://schemas.microsoft.com/office/powerpoint/2010/main" val="12851263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eaLnBrk="1" hangingPunct="1"/>
            <a:r>
              <a:rPr lang="en-US" smtClean="0"/>
              <a:t>Indicator Variables</a:t>
            </a:r>
          </a:p>
        </p:txBody>
      </p:sp>
      <p:sp>
        <p:nvSpPr>
          <p:cNvPr id="15365" name="Rectangle 3"/>
          <p:cNvSpPr>
            <a:spLocks noGrp="1" noChangeArrowheads="1"/>
          </p:cNvSpPr>
          <p:nvPr>
            <p:ph type="body" idx="1"/>
          </p:nvPr>
        </p:nvSpPr>
        <p:spPr>
          <a:xfrm>
            <a:off x="152400" y="1219200"/>
            <a:ext cx="8991600" cy="5029200"/>
          </a:xfrm>
        </p:spPr>
        <p:txBody>
          <a:bodyPr/>
          <a:lstStyle/>
          <a:p>
            <a:pPr eaLnBrk="1" hangingPunct="1"/>
            <a:r>
              <a:rPr lang="en-US" sz="2400" dirty="0" smtClean="0"/>
              <a:t>Predict 80 yard run time for David </a:t>
            </a:r>
          </a:p>
          <a:p>
            <a:pPr marL="0" indent="0" eaLnBrk="1" hangingPunct="1">
              <a:buNone/>
            </a:pPr>
            <a:r>
              <a:rPr lang="en-US" sz="2400" dirty="0"/>
              <a:t>	</a:t>
            </a:r>
            <a:r>
              <a:rPr lang="en-US" sz="2000" dirty="0" smtClean="0"/>
              <a:t>Time = 52.5 – 38.5(0) +44.0(0) -23.0(1) – 11.5(0) +36.0(0) = 29.5</a:t>
            </a:r>
          </a:p>
          <a:p>
            <a:pPr lvl="1" eaLnBrk="1" hangingPunct="1">
              <a:buFontTx/>
              <a:buChar char="•"/>
            </a:pPr>
            <a:endParaRPr lang="en-US" sz="2000" dirty="0" smtClean="0"/>
          </a:p>
          <a:p>
            <a:pPr eaLnBrk="1" hangingPunct="1"/>
            <a:r>
              <a:rPr lang="en-US" sz="2400" dirty="0" smtClean="0"/>
              <a:t>Good prediction? Look at original data.</a:t>
            </a:r>
          </a:p>
          <a:p>
            <a:pPr eaLnBrk="1" hangingPunct="1"/>
            <a:endParaRPr lang="en-US" sz="2400" dirty="0" smtClean="0"/>
          </a:p>
          <a:p>
            <a:pPr eaLnBrk="1" hangingPunct="1"/>
            <a:endParaRPr lang="en-US" sz="2400" dirty="0" smtClean="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451</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124200"/>
            <a:ext cx="1816735" cy="2590800"/>
          </a:xfrm>
          <a:prstGeom prst="rect">
            <a:avLst/>
          </a:prstGeom>
          <a:noFill/>
        </p:spPr>
      </p:pic>
    </p:spTree>
    <p:extLst>
      <p:ext uri="{BB962C8B-B14F-4D97-AF65-F5344CB8AC3E}">
        <p14:creationId xmlns:p14="http://schemas.microsoft.com/office/powerpoint/2010/main" val="351035022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578" t="28684" r="26053" b="31842"/>
          <a:stretch/>
        </p:blipFill>
        <p:spPr>
          <a:xfrm>
            <a:off x="1896533" y="2286000"/>
            <a:ext cx="4937760" cy="2743200"/>
          </a:xfrm>
          <a:prstGeom prst="rect">
            <a:avLst/>
          </a:prstGeom>
        </p:spPr>
      </p:pic>
      <p:sp>
        <p:nvSpPr>
          <p:cNvPr id="16388" name="Rectangle 2"/>
          <p:cNvSpPr>
            <a:spLocks noGrp="1" noChangeArrowheads="1"/>
          </p:cNvSpPr>
          <p:nvPr>
            <p:ph type="title"/>
          </p:nvPr>
        </p:nvSpPr>
        <p:spPr/>
        <p:txBody>
          <a:bodyPr/>
          <a:lstStyle/>
          <a:p>
            <a:pPr eaLnBrk="1" hangingPunct="1"/>
            <a:r>
              <a:rPr lang="en-US" smtClean="0"/>
              <a:t>Indicator Variables</a:t>
            </a:r>
          </a:p>
        </p:txBody>
      </p:sp>
      <p:sp>
        <p:nvSpPr>
          <p:cNvPr id="16389" name="Rectangle 3"/>
          <p:cNvSpPr>
            <a:spLocks noGrp="1" noChangeArrowheads="1"/>
          </p:cNvSpPr>
          <p:nvPr>
            <p:ph type="body" idx="1"/>
          </p:nvPr>
        </p:nvSpPr>
        <p:spPr>
          <a:xfrm>
            <a:off x="152400" y="1219200"/>
            <a:ext cx="8991600" cy="5029200"/>
          </a:xfrm>
        </p:spPr>
        <p:txBody>
          <a:bodyPr/>
          <a:lstStyle/>
          <a:p>
            <a:pPr eaLnBrk="1" hangingPunct="1"/>
            <a:r>
              <a:rPr lang="en-US" sz="2400" dirty="0" smtClean="0"/>
              <a:t>Minitab General Regression prediction for David</a:t>
            </a:r>
          </a:p>
          <a:p>
            <a:pPr eaLnBrk="1" hangingPunct="1"/>
            <a:endParaRPr lang="en-US" sz="2400" dirty="0" smtClean="0"/>
          </a:p>
          <a:p>
            <a:pPr eaLnBrk="1" hangingPunct="1"/>
            <a:endParaRPr lang="en-US" sz="2400" dirty="0" smtClean="0"/>
          </a:p>
        </p:txBody>
      </p:sp>
      <p:sp>
        <p:nvSpPr>
          <p:cNvPr id="8" name="Oval 7"/>
          <p:cNvSpPr/>
          <p:nvPr/>
        </p:nvSpPr>
        <p:spPr>
          <a:xfrm>
            <a:off x="2895600" y="3086100"/>
            <a:ext cx="762000" cy="1104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452</a:t>
            </a:fld>
            <a:endParaRPr lang="en-US"/>
          </a:p>
        </p:txBody>
      </p:sp>
    </p:spTree>
    <p:extLst>
      <p:ext uri="{BB962C8B-B14F-4D97-AF65-F5344CB8AC3E}">
        <p14:creationId xmlns:p14="http://schemas.microsoft.com/office/powerpoint/2010/main" val="39273326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5334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5029200" y="5234782"/>
            <a:ext cx="2743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412" name="Title 1"/>
          <p:cNvSpPr>
            <a:spLocks noGrp="1"/>
          </p:cNvSpPr>
          <p:nvPr>
            <p:ph type="title"/>
          </p:nvPr>
        </p:nvSpPr>
        <p:spPr/>
        <p:txBody>
          <a:bodyPr/>
          <a:lstStyle/>
          <a:p>
            <a:r>
              <a:rPr lang="en-US" smtClean="0"/>
              <a:t>Indicator Variables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453</a:t>
            </a:fld>
            <a:endParaRPr lang="en-US"/>
          </a:p>
        </p:txBody>
      </p:sp>
      <p:sp>
        <p:nvSpPr>
          <p:cNvPr id="17413" name="Content Placeholder 2"/>
          <p:cNvSpPr>
            <a:spLocks noGrp="1"/>
          </p:cNvSpPr>
          <p:nvPr>
            <p:ph idx="1"/>
          </p:nvPr>
        </p:nvSpPr>
        <p:spPr>
          <a:xfrm>
            <a:off x="152400" y="1524000"/>
            <a:ext cx="8915400" cy="4525963"/>
          </a:xfrm>
        </p:spPr>
        <p:txBody>
          <a:bodyPr/>
          <a:lstStyle/>
          <a:p>
            <a:pPr marL="0" indent="0">
              <a:buNone/>
            </a:pPr>
            <a:r>
              <a:rPr lang="en-US" sz="1800" dirty="0">
                <a:latin typeface="Courier New" pitchFamily="49" charset="0"/>
                <a:cs typeface="Courier New" pitchFamily="49" charset="0"/>
              </a:rPr>
              <a:t>Prediction for time </a:t>
            </a:r>
          </a:p>
          <a:p>
            <a:pPr marL="0" indent="0">
              <a:buNone/>
            </a:pP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Regression Equation</a:t>
            </a:r>
          </a:p>
          <a:p>
            <a:pPr marL="0" indent="0">
              <a:buNone/>
            </a:pP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time = 52.50 + 0.000000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name_Andrew</a:t>
            </a:r>
            <a:r>
              <a:rPr lang="en-US" sz="1800" dirty="0">
                <a:latin typeface="Courier New" pitchFamily="49" charset="0"/>
                <a:cs typeface="Courier New" pitchFamily="49" charset="0"/>
              </a:rPr>
              <a:t> - 38.50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name_Bob</a:t>
            </a:r>
            <a:r>
              <a:rPr lang="en-US" sz="1800" dirty="0">
                <a:latin typeface="Courier New" pitchFamily="49" charset="0"/>
                <a:cs typeface="Courier New" pitchFamily="49" charset="0"/>
              </a:rPr>
              <a:t> + 43.50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name_Charles</a:t>
            </a: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       - 23.00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name_David</a:t>
            </a:r>
            <a:r>
              <a:rPr lang="en-US" sz="1800" dirty="0">
                <a:latin typeface="Courier New" pitchFamily="49" charset="0"/>
                <a:cs typeface="Courier New" pitchFamily="49" charset="0"/>
              </a:rPr>
              <a:t> - 11.50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name_Edward</a:t>
            </a:r>
            <a:r>
              <a:rPr lang="en-US" sz="1800" dirty="0">
                <a:latin typeface="Courier New" pitchFamily="49" charset="0"/>
                <a:cs typeface="Courier New" pitchFamily="49" charset="0"/>
              </a:rPr>
              <a:t> + 36.00 </a:t>
            </a: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name_Fred</a:t>
            </a:r>
            <a:endParaRPr lang="en-US" sz="1800" dirty="0">
              <a:latin typeface="Courier New" pitchFamily="49" charset="0"/>
              <a:cs typeface="Courier New" pitchFamily="49" charset="0"/>
            </a:endParaRPr>
          </a:p>
          <a:p>
            <a:pPr marL="0" indent="0">
              <a:buNone/>
            </a:pP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Variable   Setting</a:t>
            </a:r>
          </a:p>
          <a:p>
            <a:pPr marL="0" indent="0">
              <a:buNone/>
            </a:pPr>
            <a:r>
              <a:rPr lang="en-US" sz="1800" dirty="0" err="1">
                <a:latin typeface="Courier New" pitchFamily="49" charset="0"/>
                <a:cs typeface="Courier New" pitchFamily="49" charset="0"/>
              </a:rPr>
              <a:t>Subj</a:t>
            </a:r>
            <a:r>
              <a:rPr lang="en-US" sz="1800" dirty="0">
                <a:latin typeface="Courier New" pitchFamily="49" charset="0"/>
                <a:cs typeface="Courier New" pitchFamily="49" charset="0"/>
              </a:rPr>
              <a:t> name    David</a:t>
            </a:r>
          </a:p>
          <a:p>
            <a:pPr marL="0" indent="0">
              <a:buNone/>
            </a:pP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 Fit   SE Fit        95% CI              95% PI</a:t>
            </a:r>
          </a:p>
          <a:p>
            <a:pPr marL="0" indent="0">
              <a:buNone/>
            </a:pPr>
            <a:r>
              <a:rPr lang="en-US" sz="1800" dirty="0">
                <a:latin typeface="Courier New" pitchFamily="49" charset="0"/>
                <a:cs typeface="Courier New" pitchFamily="49" charset="0"/>
              </a:rPr>
              <a:t>29.5  2.87953  (22.4541, 36.5459)  (17.2961, 41.7039)</a:t>
            </a:r>
          </a:p>
          <a:p>
            <a:pPr marL="0" indent="0">
              <a:buNone/>
            </a:pPr>
            <a:endParaRPr lang="en-US" sz="1800" dirty="0" smtClean="0">
              <a:latin typeface="Courier New" pitchFamily="49" charset="0"/>
              <a:cs typeface="Courier New" pitchFamily="49" charset="0"/>
            </a:endParaRPr>
          </a:p>
        </p:txBody>
      </p:sp>
    </p:spTree>
    <p:extLst>
      <p:ext uri="{BB962C8B-B14F-4D97-AF65-F5344CB8AC3E}">
        <p14:creationId xmlns:p14="http://schemas.microsoft.com/office/powerpoint/2010/main" val="33315794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smtClean="0"/>
              <a:t>Indicator Variables</a:t>
            </a:r>
          </a:p>
        </p:txBody>
      </p:sp>
      <p:sp>
        <p:nvSpPr>
          <p:cNvPr id="18437" name="Rectangle 3"/>
          <p:cNvSpPr>
            <a:spLocks noGrp="1" noChangeArrowheads="1"/>
          </p:cNvSpPr>
          <p:nvPr>
            <p:ph type="body" idx="1"/>
          </p:nvPr>
        </p:nvSpPr>
        <p:spPr>
          <a:xfrm>
            <a:off x="304800" y="1066800"/>
            <a:ext cx="8534400" cy="5486400"/>
          </a:xfrm>
        </p:spPr>
        <p:txBody>
          <a:bodyPr/>
          <a:lstStyle/>
          <a:p>
            <a:pPr eaLnBrk="1" hangingPunct="1">
              <a:spcBef>
                <a:spcPts val="600"/>
              </a:spcBef>
              <a:spcAft>
                <a:spcPts val="600"/>
              </a:spcAft>
              <a:buFontTx/>
              <a:buNone/>
            </a:pPr>
            <a:r>
              <a:rPr lang="en-US" sz="2400" smtClean="0"/>
              <a:t>Another example</a:t>
            </a:r>
          </a:p>
          <a:p>
            <a:pPr eaLnBrk="1" hangingPunct="1">
              <a:spcBef>
                <a:spcPts val="600"/>
              </a:spcBef>
              <a:spcAft>
                <a:spcPts val="600"/>
              </a:spcAft>
            </a:pPr>
            <a:r>
              <a:rPr lang="en-US" sz="2400" smtClean="0"/>
              <a:t>How does amount of phosphor (80, 120 grams) and type of glass (glass 1, 2, 3) affect the brightness of TV tubes?</a:t>
            </a:r>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r>
              <a:rPr lang="en-US" sz="2400" smtClean="0"/>
              <a:t>Response? Factors?  # levels?  # replicates?</a:t>
            </a:r>
          </a:p>
          <a:p>
            <a:pPr eaLnBrk="1" hangingPunct="1">
              <a:spcBef>
                <a:spcPts val="600"/>
              </a:spcBef>
              <a:spcAft>
                <a:spcPts val="600"/>
              </a:spcAft>
            </a:pPr>
            <a:r>
              <a:rPr lang="en-US" sz="2400" smtClean="0"/>
              <a:t>How to decide which terms to include in regression model?</a:t>
            </a:r>
          </a:p>
          <a:p>
            <a:pPr lvl="1" eaLnBrk="1" hangingPunct="1">
              <a:spcBef>
                <a:spcPts val="600"/>
              </a:spcBef>
              <a:spcAft>
                <a:spcPts val="600"/>
              </a:spcAft>
            </a:pPr>
            <a:r>
              <a:rPr lang="en-US" sz="2000" smtClean="0"/>
              <a:t>ANOVA?</a:t>
            </a:r>
          </a:p>
          <a:p>
            <a:pPr lvl="1" eaLnBrk="1" hangingPunct="1">
              <a:spcBef>
                <a:spcPts val="600"/>
              </a:spcBef>
              <a:spcAft>
                <a:spcPts val="600"/>
              </a:spcAft>
            </a:pPr>
            <a:r>
              <a:rPr lang="en-US" sz="2000" smtClean="0"/>
              <a:t>Best Subsets?</a:t>
            </a:r>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a:p>
            <a:pPr eaLnBrk="1" hangingPunct="1">
              <a:spcBef>
                <a:spcPts val="600"/>
              </a:spcBef>
              <a:spcAft>
                <a:spcPts val="600"/>
              </a:spcAft>
            </a:pPr>
            <a:endParaRPr lang="en-US" sz="2400" smtClean="0"/>
          </a:p>
        </p:txBody>
      </p:sp>
      <p:graphicFrame>
        <p:nvGraphicFramePr>
          <p:cNvPr id="7" name="Table 6"/>
          <p:cNvGraphicFramePr>
            <a:graphicFrameLocks noGrp="1"/>
          </p:cNvGraphicFramePr>
          <p:nvPr/>
        </p:nvGraphicFramePr>
        <p:xfrm>
          <a:off x="685800" y="2606675"/>
          <a:ext cx="8107362" cy="1584704"/>
        </p:xfrm>
        <a:graphic>
          <a:graphicData uri="http://schemas.openxmlformats.org/drawingml/2006/table">
            <a:tbl>
              <a:tblPr firstRow="1" firstCol="1" bandRow="1">
                <a:tableStyleId>{7DF18680-E054-41AD-8BC1-D1AEF772440D}</a:tableStyleId>
              </a:tblPr>
              <a:tblGrid>
                <a:gridCol w="1523940"/>
                <a:gridCol w="2194474"/>
                <a:gridCol w="2194474"/>
                <a:gridCol w="2194474"/>
              </a:tblGrid>
              <a:tr h="396081">
                <a:tc>
                  <a:txBody>
                    <a:bodyPr/>
                    <a:lstStyle/>
                    <a:p>
                      <a:pPr algn="ctr"/>
                      <a:endParaRPr lang="en-US" sz="2000" b="0" dirty="0">
                        <a:solidFill>
                          <a:schemeClr val="tx1"/>
                        </a:solidFill>
                      </a:endParaRPr>
                    </a:p>
                  </a:txBody>
                  <a:tcPr marL="91436" marR="91436" marT="45688" marB="4568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Glass Type</a:t>
                      </a:r>
                      <a:endParaRPr lang="en-US" sz="2000" b="0" dirty="0">
                        <a:solidFill>
                          <a:schemeClr val="tx1"/>
                        </a:solidFill>
                      </a:endParaRPr>
                    </a:p>
                  </a:txBody>
                  <a:tcPr marL="91436" marR="91436" marT="45688" marB="456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b="0" dirty="0">
                        <a:solidFill>
                          <a:schemeClr val="tx1"/>
                        </a:solidFill>
                      </a:endParaRPr>
                    </a:p>
                  </a:txBody>
                  <a:tcPr marL="91436" marR="91436" marT="45688" marB="4568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081">
                <a:tc>
                  <a:txBody>
                    <a:bodyPr/>
                    <a:lstStyle/>
                    <a:p>
                      <a:pPr algn="ctr"/>
                      <a:r>
                        <a:rPr lang="en-US" sz="2000" b="0" dirty="0" smtClean="0">
                          <a:solidFill>
                            <a:schemeClr val="tx1"/>
                          </a:solidFill>
                        </a:rPr>
                        <a:t>Phosphor</a:t>
                      </a:r>
                      <a:endParaRPr lang="en-US" sz="2000" b="0" dirty="0">
                        <a:solidFill>
                          <a:schemeClr val="tx1"/>
                        </a:solidFill>
                      </a:endParaRPr>
                    </a:p>
                  </a:txBody>
                  <a:tcPr marL="91436" marR="91436"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1</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000" b="0" dirty="0" smtClean="0">
                          <a:solidFill>
                            <a:schemeClr val="tx1"/>
                          </a:solidFill>
                        </a:rPr>
                        <a:t>2</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000" b="0" dirty="0" smtClean="0">
                          <a:solidFill>
                            <a:schemeClr val="tx1"/>
                          </a:solidFill>
                        </a:rPr>
                        <a:t>3</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r h="396081">
                <a:tc>
                  <a:txBody>
                    <a:bodyPr/>
                    <a:lstStyle/>
                    <a:p>
                      <a:pPr algn="ctr"/>
                      <a:r>
                        <a:rPr lang="en-US" sz="2000" b="0" dirty="0" smtClean="0">
                          <a:solidFill>
                            <a:schemeClr val="tx1"/>
                          </a:solidFill>
                        </a:rPr>
                        <a:t>80</a:t>
                      </a:r>
                      <a:endParaRPr lang="en-US" sz="2000" b="0" dirty="0">
                        <a:solidFill>
                          <a:schemeClr val="tx1"/>
                        </a:solidFill>
                      </a:endParaRPr>
                    </a:p>
                  </a:txBody>
                  <a:tcPr marL="91436" marR="91436"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230   235   240</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260   240   235</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290   285   290</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081">
                <a:tc>
                  <a:txBody>
                    <a:bodyPr/>
                    <a:lstStyle/>
                    <a:p>
                      <a:pPr algn="ctr"/>
                      <a:r>
                        <a:rPr lang="en-US" sz="2000" b="0" dirty="0" smtClean="0">
                          <a:solidFill>
                            <a:schemeClr val="tx1"/>
                          </a:solidFill>
                        </a:rPr>
                        <a:t>120</a:t>
                      </a:r>
                      <a:endParaRPr lang="en-US" sz="2000" b="0" dirty="0">
                        <a:solidFill>
                          <a:schemeClr val="tx1"/>
                        </a:solidFill>
                      </a:endParaRPr>
                    </a:p>
                  </a:txBody>
                  <a:tcPr marL="91436" marR="91436" marT="45688" marB="456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280   290   285</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300   310   295</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smtClean="0">
                          <a:solidFill>
                            <a:schemeClr val="tx1"/>
                          </a:solidFill>
                        </a:rPr>
                        <a:t>220   225   230</a:t>
                      </a:r>
                      <a:endParaRPr lang="en-US" sz="2000" b="0" dirty="0">
                        <a:solidFill>
                          <a:schemeClr val="tx1"/>
                        </a:solidFill>
                      </a:endParaRPr>
                    </a:p>
                  </a:txBody>
                  <a:tcPr marL="91436" marR="91436" marT="45688" marB="45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454</a:t>
            </a:fld>
            <a:endParaRPr lang="en-US"/>
          </a:p>
        </p:txBody>
      </p:sp>
    </p:spTree>
    <p:extLst>
      <p:ext uri="{BB962C8B-B14F-4D97-AF65-F5344CB8AC3E}">
        <p14:creationId xmlns:p14="http://schemas.microsoft.com/office/powerpoint/2010/main" val="3309567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3795" name="Slide Number Placeholder 5"/>
          <p:cNvSpPr>
            <a:spLocks noGrp="1"/>
          </p:cNvSpPr>
          <p:nvPr>
            <p:ph type="sldNum" sz="quarter" idx="12"/>
          </p:nvPr>
        </p:nvSpPr>
        <p:spPr>
          <a:noFill/>
        </p:spPr>
        <p:txBody>
          <a:bodyPr/>
          <a:lstStyle/>
          <a:p>
            <a:fld id="{D15399A6-8D52-40D3-B55E-904DE2771849}" type="slidenum">
              <a:rPr lang="en-US" smtClean="0">
                <a:latin typeface="Arial" charset="0"/>
              </a:rPr>
              <a:pPr/>
              <a:t>311</a:t>
            </a:fld>
            <a:endParaRPr lang="en-US" smtClean="0">
              <a:latin typeface="Arial" charset="0"/>
            </a:endParaRPr>
          </a:p>
        </p:txBody>
      </p:sp>
      <p:sp>
        <p:nvSpPr>
          <p:cNvPr id="33796" name="Rectangle 2"/>
          <p:cNvSpPr>
            <a:spLocks noGrp="1" noChangeArrowheads="1"/>
          </p:cNvSpPr>
          <p:nvPr>
            <p:ph type="title"/>
          </p:nvPr>
        </p:nvSpPr>
        <p:spPr/>
        <p:txBody>
          <a:bodyPr/>
          <a:lstStyle/>
          <a:p>
            <a:pPr eaLnBrk="1" hangingPunct="1"/>
            <a:r>
              <a:rPr lang="en-US" sz="4000" smtClean="0"/>
              <a:t>The Heart Rate Reduction Example</a:t>
            </a:r>
          </a:p>
        </p:txBody>
      </p:sp>
      <p:pic>
        <p:nvPicPr>
          <p:cNvPr id="33797" name="Picture 4"/>
          <p:cNvPicPr>
            <a:picLocks noChangeAspect="1" noChangeArrowheads="1"/>
          </p:cNvPicPr>
          <p:nvPr/>
        </p:nvPicPr>
        <p:blipFill>
          <a:blip r:embed="rId2" cstate="print"/>
          <a:srcRect/>
          <a:stretch>
            <a:fillRect/>
          </a:stretch>
        </p:blipFill>
        <p:spPr bwMode="auto">
          <a:xfrm>
            <a:off x="403225" y="1379538"/>
            <a:ext cx="8359775" cy="982662"/>
          </a:xfrm>
          <a:prstGeom prst="rect">
            <a:avLst/>
          </a:prstGeom>
          <a:noFill/>
          <a:ln w="9525">
            <a:noFill/>
            <a:miter lim="800000"/>
            <a:headEnd/>
            <a:tailEnd/>
          </a:ln>
        </p:spPr>
      </p:pic>
      <p:pic>
        <p:nvPicPr>
          <p:cNvPr id="33798" name="Picture 5"/>
          <p:cNvPicPr>
            <a:picLocks noChangeAspect="1" noChangeArrowheads="1"/>
          </p:cNvPicPr>
          <p:nvPr/>
        </p:nvPicPr>
        <p:blipFill>
          <a:blip r:embed="rId3" cstate="print"/>
          <a:srcRect/>
          <a:stretch>
            <a:fillRect/>
          </a:stretch>
        </p:blipFill>
        <p:spPr bwMode="auto">
          <a:xfrm>
            <a:off x="103188" y="2859088"/>
            <a:ext cx="8736012" cy="950912"/>
          </a:xfrm>
          <a:prstGeom prst="rect">
            <a:avLst/>
          </a:prstGeom>
          <a:noFill/>
          <a:ln w="9525">
            <a:noFill/>
            <a:miter lim="800000"/>
            <a:headEnd/>
            <a:tailEnd/>
          </a:ln>
        </p:spPr>
      </p:pic>
      <p:pic>
        <p:nvPicPr>
          <p:cNvPr id="33799" name="Picture 6"/>
          <p:cNvPicPr>
            <a:picLocks noChangeAspect="1" noChangeArrowheads="1"/>
          </p:cNvPicPr>
          <p:nvPr/>
        </p:nvPicPr>
        <p:blipFill>
          <a:blip r:embed="rId4" cstate="print"/>
          <a:srcRect/>
          <a:stretch>
            <a:fillRect/>
          </a:stretch>
        </p:blipFill>
        <p:spPr bwMode="auto">
          <a:xfrm>
            <a:off x="381000" y="4478338"/>
            <a:ext cx="8289925" cy="931862"/>
          </a:xfrm>
          <a:prstGeom prst="rect">
            <a:avLst/>
          </a:prstGeom>
          <a:noFill/>
          <a:ln w="9525">
            <a:noFill/>
            <a:miter lim="800000"/>
            <a:headEnd/>
            <a:tailEnd/>
          </a:ln>
        </p:spPr>
      </p:pic>
      <p:pic>
        <p:nvPicPr>
          <p:cNvPr id="33800" name="Picture 7"/>
          <p:cNvPicPr>
            <a:picLocks noChangeAspect="1" noChangeArrowheads="1"/>
          </p:cNvPicPr>
          <p:nvPr/>
        </p:nvPicPr>
        <p:blipFill rotWithShape="1">
          <a:blip r:embed="rId5" cstate="print"/>
          <a:srcRect r="49457"/>
          <a:stretch/>
        </p:blipFill>
        <p:spPr bwMode="auto">
          <a:xfrm>
            <a:off x="1066800" y="5943600"/>
            <a:ext cx="7086600" cy="519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6695" r="60169" b="30086"/>
          <a:stretch/>
        </p:blipFill>
        <p:spPr>
          <a:xfrm>
            <a:off x="3962400" y="2209800"/>
            <a:ext cx="4950910" cy="3581400"/>
          </a:xfrm>
          <a:prstGeom prst="rect">
            <a:avLst/>
          </a:prstGeom>
        </p:spPr>
      </p:pic>
      <p:sp>
        <p:nvSpPr>
          <p:cNvPr id="19458" name="Title 1"/>
          <p:cNvSpPr>
            <a:spLocks noGrp="1"/>
          </p:cNvSpPr>
          <p:nvPr>
            <p:ph type="title"/>
          </p:nvPr>
        </p:nvSpPr>
        <p:spPr/>
        <p:txBody>
          <a:bodyPr/>
          <a:lstStyle/>
          <a:p>
            <a:r>
              <a:rPr lang="en-US" smtClean="0"/>
              <a:t>Indicator Variables</a:t>
            </a:r>
          </a:p>
        </p:txBody>
      </p:sp>
      <p:sp>
        <p:nvSpPr>
          <p:cNvPr id="19459" name="Content Placeholder 2"/>
          <p:cNvSpPr>
            <a:spLocks noGrp="1"/>
          </p:cNvSpPr>
          <p:nvPr>
            <p:ph idx="1"/>
          </p:nvPr>
        </p:nvSpPr>
        <p:spPr>
          <a:xfrm>
            <a:off x="228600" y="1066800"/>
            <a:ext cx="8686800" cy="4525963"/>
          </a:xfrm>
        </p:spPr>
        <p:txBody>
          <a:bodyPr/>
          <a:lstStyle/>
          <a:p>
            <a:r>
              <a:rPr lang="en-US" sz="2400" smtClean="0"/>
              <a:t>Do ANOVA to determine significant terms to include in regression equation</a:t>
            </a:r>
          </a:p>
          <a:p>
            <a:endParaRPr lang="en-US" sz="2400" smtClean="0"/>
          </a:p>
          <a:p>
            <a:endParaRPr lang="en-US" sz="2400" smtClean="0"/>
          </a:p>
          <a:p>
            <a:endParaRPr lang="en-US" sz="2400" smtClean="0"/>
          </a:p>
        </p:txBody>
      </p:sp>
      <p:pic>
        <p:nvPicPr>
          <p:cNvPr id="1946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775" y="1962150"/>
            <a:ext cx="2563813"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455</a:t>
            </a:fld>
            <a:endParaRPr lang="en-US"/>
          </a:p>
        </p:txBody>
      </p:sp>
      <p:sp>
        <p:nvSpPr>
          <p:cNvPr id="5" name="TextBox 4"/>
          <p:cNvSpPr txBox="1"/>
          <p:nvPr/>
        </p:nvSpPr>
        <p:spPr>
          <a:xfrm>
            <a:off x="4495800" y="5867400"/>
            <a:ext cx="2667000" cy="646331"/>
          </a:xfrm>
          <a:prstGeom prst="rect">
            <a:avLst/>
          </a:prstGeom>
          <a:noFill/>
          <a:ln>
            <a:solidFill>
              <a:srgbClr val="0000FF"/>
            </a:solidFill>
          </a:ln>
        </p:spPr>
        <p:txBody>
          <a:bodyPr wrap="square" rtlCol="0">
            <a:spAutoFit/>
          </a:bodyPr>
          <a:lstStyle/>
          <a:p>
            <a:r>
              <a:rPr lang="en-US" dirty="0" smtClean="0">
                <a:solidFill>
                  <a:srgbClr val="0000FF"/>
                </a:solidFill>
              </a:rPr>
              <a:t>Don’t forget to add interactions!</a:t>
            </a:r>
            <a:endParaRPr lang="en-US" dirty="0">
              <a:solidFill>
                <a:srgbClr val="0000FF"/>
              </a:solidFill>
            </a:endParaRPr>
          </a:p>
        </p:txBody>
      </p:sp>
      <p:cxnSp>
        <p:nvCxnSpPr>
          <p:cNvPr id="7" name="Straight Arrow Connector 6"/>
          <p:cNvCxnSpPr/>
          <p:nvPr/>
        </p:nvCxnSpPr>
        <p:spPr>
          <a:xfrm flipV="1">
            <a:off x="6172200" y="4953000"/>
            <a:ext cx="304800" cy="91440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19847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Indicator Variables</a:t>
            </a:r>
          </a:p>
        </p:txBody>
      </p:sp>
      <p:sp>
        <p:nvSpPr>
          <p:cNvPr id="20483" name="Content Placeholder 2"/>
          <p:cNvSpPr>
            <a:spLocks noGrp="1"/>
          </p:cNvSpPr>
          <p:nvPr>
            <p:ph idx="1"/>
          </p:nvPr>
        </p:nvSpPr>
        <p:spPr>
          <a:xfrm>
            <a:off x="228600" y="1066800"/>
            <a:ext cx="8686800" cy="4525963"/>
          </a:xfrm>
        </p:spPr>
        <p:txBody>
          <a:bodyPr/>
          <a:lstStyle/>
          <a:p>
            <a:r>
              <a:rPr lang="en-US" sz="2400" dirty="0" smtClean="0"/>
              <a:t>Do ANOVA to determine significant terms to include in regression equation</a:t>
            </a:r>
          </a:p>
          <a:p>
            <a:endParaRPr lang="en-US" sz="1200" dirty="0" smtClean="0"/>
          </a:p>
          <a:p>
            <a:pPr>
              <a:buFontTx/>
              <a:buNone/>
            </a:pPr>
            <a:r>
              <a:rPr lang="en-US" sz="1200" b="1" dirty="0">
                <a:latin typeface="Courier New" pitchFamily="49" charset="0"/>
                <a:cs typeface="Courier New" pitchFamily="49" charset="0"/>
              </a:rPr>
              <a:t>General Linear Model: bright versus phosphor, glass </a:t>
            </a:r>
          </a:p>
          <a:p>
            <a:pPr>
              <a:buFontTx/>
              <a:buNone/>
            </a:pPr>
            <a:endParaRPr lang="en-US" sz="1200" dirty="0">
              <a:latin typeface="Courier New" pitchFamily="49" charset="0"/>
              <a:cs typeface="Courier New" pitchFamily="49" charset="0"/>
            </a:endParaRPr>
          </a:p>
          <a:p>
            <a:pPr>
              <a:buFontTx/>
              <a:buNone/>
            </a:pPr>
            <a:r>
              <a:rPr lang="en-US" sz="1200" dirty="0" smtClean="0">
                <a:latin typeface="Courier New" pitchFamily="49" charset="0"/>
                <a:cs typeface="Courier New" pitchFamily="49" charset="0"/>
              </a:rPr>
              <a:t>Method</a:t>
            </a: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Factor coding  (-1, 0, +1</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pPr>
              <a:buFontTx/>
              <a:buNone/>
            </a:pP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Factor </a:t>
            </a:r>
            <a:r>
              <a:rPr lang="en-US" sz="1200" dirty="0" smtClean="0">
                <a:latin typeface="Courier New" pitchFamily="49" charset="0"/>
                <a:cs typeface="Courier New" pitchFamily="49" charset="0"/>
              </a:rPr>
              <a:t>Information</a:t>
            </a: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Factor    Type   Levels  Values</a:t>
            </a:r>
          </a:p>
          <a:p>
            <a:pPr>
              <a:buFontTx/>
              <a:buNone/>
            </a:pPr>
            <a:r>
              <a:rPr lang="en-US" sz="1200" dirty="0">
                <a:latin typeface="Courier New" pitchFamily="49" charset="0"/>
                <a:cs typeface="Courier New" pitchFamily="49" charset="0"/>
              </a:rPr>
              <a:t>phosphor  Fixed       2  80, 120</a:t>
            </a:r>
          </a:p>
          <a:p>
            <a:pPr>
              <a:buFontTx/>
              <a:buNone/>
            </a:pPr>
            <a:r>
              <a:rPr lang="en-US" sz="1200" dirty="0">
                <a:latin typeface="Courier New" pitchFamily="49" charset="0"/>
                <a:cs typeface="Courier New" pitchFamily="49" charset="0"/>
              </a:rPr>
              <a:t>glass     Fixed       3  1, 2, </a:t>
            </a:r>
            <a:r>
              <a:rPr lang="en-US" sz="1200" dirty="0" smtClean="0">
                <a:latin typeface="Courier New" pitchFamily="49" charset="0"/>
                <a:cs typeface="Courier New" pitchFamily="49" charset="0"/>
              </a:rPr>
              <a:t>3</a:t>
            </a:r>
            <a:endParaRPr lang="en-US" sz="1200" dirty="0">
              <a:latin typeface="Courier New" pitchFamily="49" charset="0"/>
              <a:cs typeface="Courier New" pitchFamily="49" charset="0"/>
            </a:endParaRPr>
          </a:p>
          <a:p>
            <a:pPr>
              <a:buFontTx/>
              <a:buNone/>
            </a:pP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buFontTx/>
              <a:buNone/>
            </a:pPr>
            <a:r>
              <a:rPr lang="en-US" sz="1200" dirty="0">
                <a:latin typeface="Courier New" pitchFamily="49" charset="0"/>
                <a:cs typeface="Courier New" pitchFamily="49" charset="0"/>
              </a:rPr>
              <a:t>  phosphor         1  14450.0  14450.0   273.79    0.000</a:t>
            </a:r>
          </a:p>
          <a:p>
            <a:pPr>
              <a:buFontTx/>
              <a:buNone/>
            </a:pPr>
            <a:r>
              <a:rPr lang="en-US" sz="1200" dirty="0">
                <a:latin typeface="Courier New" pitchFamily="49" charset="0"/>
                <a:cs typeface="Courier New" pitchFamily="49" charset="0"/>
              </a:rPr>
              <a:t>  glass            2    933.3    466.7     8.84    0.004</a:t>
            </a:r>
          </a:p>
          <a:p>
            <a:pPr>
              <a:buFontTx/>
              <a:buNone/>
            </a:pPr>
            <a:r>
              <a:rPr lang="en-US" sz="1200" dirty="0">
                <a:latin typeface="Courier New" pitchFamily="49" charset="0"/>
                <a:cs typeface="Courier New" pitchFamily="49" charset="0"/>
              </a:rPr>
              <a:t>  phosphor*glass   2    133.3     66.7     1.26    0.318</a:t>
            </a:r>
          </a:p>
          <a:p>
            <a:pPr>
              <a:buFontTx/>
              <a:buNone/>
            </a:pPr>
            <a:r>
              <a:rPr lang="en-US" sz="1200" dirty="0">
                <a:latin typeface="Courier New" pitchFamily="49" charset="0"/>
                <a:cs typeface="Courier New" pitchFamily="49" charset="0"/>
              </a:rPr>
              <a:t>Error             12    633.3     52.8</a:t>
            </a:r>
          </a:p>
          <a:p>
            <a:pPr>
              <a:buFontTx/>
              <a:buNone/>
            </a:pPr>
            <a:r>
              <a:rPr lang="en-US" sz="1200" dirty="0">
                <a:latin typeface="Courier New" pitchFamily="49" charset="0"/>
                <a:cs typeface="Courier New" pitchFamily="49" charset="0"/>
              </a:rPr>
              <a:t>Total             17  16150.0</a:t>
            </a:r>
          </a:p>
          <a:p>
            <a:pPr>
              <a:buFontTx/>
              <a:buNone/>
            </a:pP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buFontTx/>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buFontTx/>
              <a:buNone/>
            </a:pPr>
            <a:r>
              <a:rPr lang="en-US" sz="1200" dirty="0">
                <a:latin typeface="Courier New" pitchFamily="49" charset="0"/>
                <a:cs typeface="Courier New" pitchFamily="49" charset="0"/>
              </a:rPr>
              <a:t>7.26483  96.08%     94.44%      91.18</a:t>
            </a:r>
            <a:r>
              <a:rPr lang="en-US" sz="1200" dirty="0" smtClean="0">
                <a:latin typeface="Courier New" pitchFamily="49" charset="0"/>
                <a:cs typeface="Courier New" pitchFamily="49" charset="0"/>
              </a:rPr>
              <a:t>%</a:t>
            </a:r>
            <a:endParaRPr lang="en-US" sz="1200" dirty="0" smtClean="0"/>
          </a:p>
          <a:p>
            <a:endParaRPr lang="en-US" sz="2400" dirty="0" smtClean="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456</a:t>
            </a:fld>
            <a:endParaRPr lang="en-US"/>
          </a:p>
        </p:txBody>
      </p:sp>
    </p:spTree>
    <p:extLst>
      <p:ext uri="{BB962C8B-B14F-4D97-AF65-F5344CB8AC3E}">
        <p14:creationId xmlns:p14="http://schemas.microsoft.com/office/powerpoint/2010/main" val="319164334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0373" t="25144" r="29583" b="30155"/>
          <a:stretch/>
        </p:blipFill>
        <p:spPr>
          <a:xfrm>
            <a:off x="83698" y="2514812"/>
            <a:ext cx="5403404" cy="4021138"/>
          </a:xfrm>
          <a:prstGeom prst="rect">
            <a:avLst/>
          </a:prstGeom>
        </p:spPr>
      </p:pic>
      <p:pic>
        <p:nvPicPr>
          <p:cNvPr id="5" name="Picture 4"/>
          <p:cNvPicPr>
            <a:picLocks noChangeAspect="1"/>
          </p:cNvPicPr>
          <p:nvPr/>
        </p:nvPicPr>
        <p:blipFill rotWithShape="1">
          <a:blip r:embed="rId3"/>
          <a:srcRect l="32007" t="24953" r="31774" b="28300"/>
          <a:stretch/>
        </p:blipFill>
        <p:spPr>
          <a:xfrm>
            <a:off x="5029200" y="3176481"/>
            <a:ext cx="4001176" cy="3442871"/>
          </a:xfrm>
          <a:prstGeom prst="rect">
            <a:avLst/>
          </a:prstGeom>
        </p:spPr>
      </p:pic>
      <p:sp>
        <p:nvSpPr>
          <p:cNvPr id="21508" name="Rectangle 2"/>
          <p:cNvSpPr>
            <a:spLocks noGrp="1" noChangeArrowheads="1"/>
          </p:cNvSpPr>
          <p:nvPr>
            <p:ph type="title"/>
          </p:nvPr>
        </p:nvSpPr>
        <p:spPr/>
        <p:txBody>
          <a:bodyPr/>
          <a:lstStyle/>
          <a:p>
            <a:pPr eaLnBrk="1" hangingPunct="1"/>
            <a:r>
              <a:rPr lang="en-US" smtClean="0"/>
              <a:t>Indicator Variables</a:t>
            </a:r>
          </a:p>
        </p:txBody>
      </p:sp>
      <p:sp>
        <p:nvSpPr>
          <p:cNvPr id="21509" name="Rectangle 3"/>
          <p:cNvSpPr>
            <a:spLocks noGrp="1" noChangeArrowheads="1"/>
          </p:cNvSpPr>
          <p:nvPr>
            <p:ph type="body" idx="1"/>
          </p:nvPr>
        </p:nvSpPr>
        <p:spPr>
          <a:xfrm>
            <a:off x="228600" y="990600"/>
            <a:ext cx="8229600" cy="4525963"/>
          </a:xfrm>
        </p:spPr>
        <p:txBody>
          <a:bodyPr/>
          <a:lstStyle/>
          <a:p>
            <a:pPr eaLnBrk="1" hangingPunct="1"/>
            <a:r>
              <a:rPr lang="en-US" sz="2400" dirty="0" smtClean="0"/>
              <a:t>Minitab General Regression </a:t>
            </a:r>
          </a:p>
          <a:p>
            <a:pPr eaLnBrk="1" hangingPunct="1"/>
            <a:r>
              <a:rPr lang="en-US" sz="2400" dirty="0" smtClean="0"/>
              <a:t>Model: glass type and phosphor</a:t>
            </a:r>
          </a:p>
          <a:p>
            <a:pPr eaLnBrk="1" hangingPunct="1"/>
            <a:r>
              <a:rPr lang="en-US" sz="2400" dirty="0" smtClean="0"/>
              <a:t>Indicator variable: glass type</a:t>
            </a:r>
          </a:p>
        </p:txBody>
      </p:sp>
      <p:sp>
        <p:nvSpPr>
          <p:cNvPr id="10" name="Oval 9"/>
          <p:cNvSpPr/>
          <p:nvPr/>
        </p:nvSpPr>
        <p:spPr>
          <a:xfrm>
            <a:off x="1295400" y="3543300"/>
            <a:ext cx="12954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3736145" y="5334000"/>
            <a:ext cx="762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457</a:t>
            </a:fld>
            <a:endParaRPr lang="en-US"/>
          </a:p>
        </p:txBody>
      </p:sp>
      <p:sp>
        <p:nvSpPr>
          <p:cNvPr id="9" name="Oval 8"/>
          <p:cNvSpPr/>
          <p:nvPr/>
        </p:nvSpPr>
        <p:spPr>
          <a:xfrm>
            <a:off x="1219200" y="4501303"/>
            <a:ext cx="1447800" cy="37549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5101217" y="3746500"/>
            <a:ext cx="914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Down Arrow 13"/>
          <p:cNvSpPr/>
          <p:nvPr/>
        </p:nvSpPr>
        <p:spPr>
          <a:xfrm>
            <a:off x="5487102" y="1725718"/>
            <a:ext cx="838200" cy="2057400"/>
          </a:xfrm>
          <a:prstGeom prst="downArrow">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76900" y="1657350"/>
            <a:ext cx="2362200" cy="707886"/>
          </a:xfrm>
          <a:prstGeom prst="rect">
            <a:avLst/>
          </a:prstGeom>
          <a:solidFill>
            <a:srgbClr val="FFCCFF"/>
          </a:solidFill>
          <a:ln w="28575">
            <a:solidFill>
              <a:schemeClr val="tx1"/>
            </a:solidFill>
          </a:ln>
        </p:spPr>
        <p:txBody>
          <a:bodyPr wrap="square" rtlCol="0">
            <a:spAutoFit/>
          </a:bodyPr>
          <a:lstStyle/>
          <a:p>
            <a:r>
              <a:rPr lang="en-US" sz="2000" dirty="0" smtClean="0"/>
              <a:t>Make sure coding type is set to (1,0)</a:t>
            </a:r>
            <a:endParaRPr lang="en-US" sz="2000" dirty="0"/>
          </a:p>
        </p:txBody>
      </p:sp>
    </p:spTree>
    <p:extLst>
      <p:ext uri="{BB962C8B-B14F-4D97-AF65-F5344CB8AC3E}">
        <p14:creationId xmlns:p14="http://schemas.microsoft.com/office/powerpoint/2010/main" val="141585800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5257800"/>
            <a:ext cx="4191000" cy="1362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1219200" y="4038600"/>
            <a:ext cx="74422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a:xfrm>
            <a:off x="-76200" y="0"/>
            <a:ext cx="3810000" cy="476250"/>
          </a:xfrm>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458</a:t>
            </a:fld>
            <a:endParaRPr lang="en-US"/>
          </a:p>
        </p:txBody>
      </p:sp>
      <p:sp>
        <p:nvSpPr>
          <p:cNvPr id="7" name="TextBox 6"/>
          <p:cNvSpPr txBox="1"/>
          <p:nvPr/>
        </p:nvSpPr>
        <p:spPr>
          <a:xfrm>
            <a:off x="4991100" y="2895600"/>
            <a:ext cx="3733800" cy="1077218"/>
          </a:xfrm>
          <a:prstGeom prst="rect">
            <a:avLst/>
          </a:prstGeom>
          <a:solidFill>
            <a:srgbClr val="FFCCFF"/>
          </a:solidFill>
        </p:spPr>
        <p:txBody>
          <a:bodyPr wrap="square" rtlCol="0">
            <a:spAutoFit/>
          </a:bodyPr>
          <a:lstStyle/>
          <a:p>
            <a:r>
              <a:rPr lang="en-US" sz="1600" dirty="0" smtClean="0"/>
              <a:t>For Glass Type indicator variables:</a:t>
            </a:r>
          </a:p>
          <a:p>
            <a:pPr marL="168275" indent="-168275">
              <a:buFont typeface="Arial" pitchFamily="34" charset="0"/>
              <a:buChar char="•"/>
            </a:pPr>
            <a:r>
              <a:rPr lang="en-US" sz="1600" dirty="0" smtClean="0"/>
              <a:t>Glass type 1 is baseline</a:t>
            </a:r>
          </a:p>
          <a:p>
            <a:pPr marL="168275" indent="-168275">
              <a:buFont typeface="Arial" pitchFamily="34" charset="0"/>
              <a:buChar char="•"/>
            </a:pPr>
            <a:r>
              <a:rPr lang="en-US" sz="1600" dirty="0" smtClean="0"/>
              <a:t>Sig. dif. between 1 &amp; 2 (p=0.008)</a:t>
            </a:r>
          </a:p>
          <a:p>
            <a:pPr marL="168275" indent="-168275">
              <a:buFont typeface="Arial" pitchFamily="34" charset="0"/>
              <a:buChar char="•"/>
            </a:pPr>
            <a:r>
              <a:rPr lang="en-US" sz="1600" dirty="0" smtClean="0"/>
              <a:t>No sig. dif. between 1 &amp; 3 (p=0.448)</a:t>
            </a:r>
            <a:endParaRPr lang="en-US" sz="1600" dirty="0"/>
          </a:p>
        </p:txBody>
      </p:sp>
      <p:sp>
        <p:nvSpPr>
          <p:cNvPr id="22532" name="Content Placeholder 2"/>
          <p:cNvSpPr>
            <a:spLocks noGrp="1"/>
          </p:cNvSpPr>
          <p:nvPr>
            <p:ph idx="1"/>
          </p:nvPr>
        </p:nvSpPr>
        <p:spPr>
          <a:xfrm>
            <a:off x="228600" y="228600"/>
            <a:ext cx="8991600" cy="4525963"/>
          </a:xfrm>
        </p:spPr>
        <p:txBody>
          <a:bodyPr/>
          <a:lstStyle/>
          <a:p>
            <a:pPr>
              <a:spcBef>
                <a:spcPct val="0"/>
              </a:spcBef>
              <a:buFontTx/>
              <a:buNone/>
            </a:pPr>
            <a:r>
              <a:rPr lang="en-US" sz="1600" b="1" dirty="0">
                <a:latin typeface="Courier New" pitchFamily="49" charset="0"/>
                <a:cs typeface="Courier New" pitchFamily="49" charset="0"/>
              </a:rPr>
              <a:t>Regression Analysis: bright versus phosphor, glass </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smtClean="0">
                <a:latin typeface="Courier New" pitchFamily="49" charset="0"/>
                <a:cs typeface="Courier New" pitchFamily="49" charset="0"/>
              </a:rPr>
              <a:t>Method</a:t>
            </a: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Categorical predictor coding  (1, 0</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spcBef>
                <a:spcPct val="0"/>
              </a:spcBef>
              <a:buFontTx/>
              <a:buNone/>
            </a:pPr>
            <a:r>
              <a:rPr lang="en-US" sz="1200" dirty="0">
                <a:latin typeface="Courier New" pitchFamily="49" charset="0"/>
                <a:cs typeface="Courier New" pitchFamily="49" charset="0"/>
              </a:rPr>
              <a:t>Regression      3  15383.3   5127.8    93.64    0.000</a:t>
            </a:r>
          </a:p>
          <a:p>
            <a:pPr>
              <a:spcBef>
                <a:spcPct val="0"/>
              </a:spcBef>
              <a:buFontTx/>
              <a:buNone/>
            </a:pPr>
            <a:r>
              <a:rPr lang="en-US" sz="1200" dirty="0">
                <a:latin typeface="Courier New" pitchFamily="49" charset="0"/>
                <a:cs typeface="Courier New" pitchFamily="49" charset="0"/>
              </a:rPr>
              <a:t>  phosphor      1  14450.0  14450.0   263.87    0.000</a:t>
            </a:r>
          </a:p>
          <a:p>
            <a:pPr>
              <a:spcBef>
                <a:spcPct val="0"/>
              </a:spcBef>
              <a:buFontTx/>
              <a:buNone/>
            </a:pPr>
            <a:r>
              <a:rPr lang="en-US" sz="1200" dirty="0">
                <a:latin typeface="Courier New" pitchFamily="49" charset="0"/>
                <a:cs typeface="Courier New" pitchFamily="49" charset="0"/>
              </a:rPr>
              <a:t>  glass         2    933.3    466.7     8.52    0.004</a:t>
            </a:r>
          </a:p>
          <a:p>
            <a:pPr>
              <a:spcBef>
                <a:spcPct val="0"/>
              </a:spcBef>
              <a:buFontTx/>
              <a:buNone/>
            </a:pPr>
            <a:r>
              <a:rPr lang="en-US" sz="1200" dirty="0">
                <a:latin typeface="Courier New" pitchFamily="49" charset="0"/>
                <a:cs typeface="Courier New" pitchFamily="49" charset="0"/>
              </a:rPr>
              <a:t>Error          14    766.7     54.8</a:t>
            </a:r>
          </a:p>
          <a:p>
            <a:pPr>
              <a:spcBef>
                <a:spcPct val="0"/>
              </a:spcBef>
              <a:buFontTx/>
              <a:buNone/>
            </a:pPr>
            <a:r>
              <a:rPr lang="en-US" sz="1200" dirty="0">
                <a:latin typeface="Courier New" pitchFamily="49" charset="0"/>
                <a:cs typeface="Courier New" pitchFamily="49" charset="0"/>
              </a:rPr>
              <a:t>  Lack-of-Fit   2    133.3     66.7     1.26    0.318</a:t>
            </a:r>
          </a:p>
          <a:p>
            <a:pPr>
              <a:spcBef>
                <a:spcPct val="0"/>
              </a:spcBef>
              <a:buFontTx/>
              <a:buNone/>
            </a:pPr>
            <a:r>
              <a:rPr lang="en-US" sz="1200" dirty="0">
                <a:latin typeface="Courier New" pitchFamily="49" charset="0"/>
                <a:cs typeface="Courier New" pitchFamily="49" charset="0"/>
              </a:rPr>
              <a:t>  Pure Error   12    633.3     52.8</a:t>
            </a:r>
          </a:p>
          <a:p>
            <a:pPr>
              <a:spcBef>
                <a:spcPct val="0"/>
              </a:spcBef>
              <a:buFontTx/>
              <a:buNone/>
            </a:pPr>
            <a:r>
              <a:rPr lang="en-US" sz="1200" dirty="0">
                <a:latin typeface="Courier New" pitchFamily="49" charset="0"/>
                <a:cs typeface="Courier New" pitchFamily="49" charset="0"/>
              </a:rPr>
              <a:t>Total          17  16150.0</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spcBef>
                <a:spcPct val="0"/>
              </a:spcBef>
              <a:buFontTx/>
              <a:buNone/>
            </a:pPr>
            <a:r>
              <a:rPr lang="en-US" sz="1200" dirty="0">
                <a:latin typeface="Courier New" pitchFamily="49" charset="0"/>
                <a:cs typeface="Courier New" pitchFamily="49" charset="0"/>
              </a:rPr>
              <a:t>7.40013  95.25%     94.24%      92.15</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smtClean="0">
                <a:latin typeface="Courier New" pitchFamily="49" charset="0"/>
                <a:cs typeface="Courier New" pitchFamily="49" charset="0"/>
              </a:rPr>
              <a:t>Coefficients</a:t>
            </a: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Term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SE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T-Value  P-Value   VIF</a:t>
            </a:r>
          </a:p>
          <a:p>
            <a:pPr>
              <a:spcBef>
                <a:spcPct val="0"/>
              </a:spcBef>
              <a:buFontTx/>
              <a:buNone/>
            </a:pPr>
            <a:r>
              <a:rPr lang="en-US" sz="1200" dirty="0">
                <a:latin typeface="Courier New" pitchFamily="49" charset="0"/>
                <a:cs typeface="Courier New" pitchFamily="49" charset="0"/>
              </a:rPr>
              <a:t>Constant  118.33     9.23    12.82    0.000</a:t>
            </a:r>
          </a:p>
          <a:p>
            <a:pPr>
              <a:spcBef>
                <a:spcPct val="0"/>
              </a:spcBef>
              <a:buFontTx/>
              <a:buNone/>
            </a:pPr>
            <a:r>
              <a:rPr lang="en-US" sz="1200" dirty="0">
                <a:latin typeface="Courier New" pitchFamily="49" charset="0"/>
                <a:cs typeface="Courier New" pitchFamily="49" charset="0"/>
              </a:rPr>
              <a:t>phosphor  1.4167   0.0872    16.24    0.000  1.00</a:t>
            </a:r>
          </a:p>
          <a:p>
            <a:pPr>
              <a:spcBef>
                <a:spcPct val="0"/>
              </a:spcBef>
              <a:buFontTx/>
              <a:buNone/>
            </a:pPr>
            <a:r>
              <a:rPr lang="en-US" sz="1200" dirty="0">
                <a:latin typeface="Courier New" pitchFamily="49" charset="0"/>
                <a:cs typeface="Courier New" pitchFamily="49" charset="0"/>
              </a:rPr>
              <a:t>glass</a:t>
            </a:r>
          </a:p>
          <a:p>
            <a:pPr>
              <a:spcBef>
                <a:spcPct val="0"/>
              </a:spcBef>
              <a:buFontTx/>
              <a:buNone/>
            </a:pPr>
            <a:r>
              <a:rPr lang="en-US" sz="1200" dirty="0">
                <a:latin typeface="Courier New" pitchFamily="49" charset="0"/>
                <a:cs typeface="Courier New" pitchFamily="49" charset="0"/>
              </a:rPr>
              <a:t>  2        13.33     4.27     3.12    0.008  1.33</a:t>
            </a:r>
          </a:p>
          <a:p>
            <a:pPr>
              <a:spcBef>
                <a:spcPct val="0"/>
              </a:spcBef>
              <a:buFontTx/>
              <a:buNone/>
            </a:pPr>
            <a:r>
              <a:rPr lang="en-US" sz="1200" dirty="0">
                <a:latin typeface="Courier New" pitchFamily="49" charset="0"/>
                <a:cs typeface="Courier New" pitchFamily="49" charset="0"/>
              </a:rPr>
              <a:t>  3        -3.33     4.27    -0.78    0.448  </a:t>
            </a:r>
            <a:r>
              <a:rPr lang="en-US" sz="1200" dirty="0" smtClean="0">
                <a:latin typeface="Courier New" pitchFamily="49" charset="0"/>
                <a:cs typeface="Courier New" pitchFamily="49" charset="0"/>
              </a:rPr>
              <a:t>1.33</a:t>
            </a:r>
            <a:endParaRPr lang="en-US" sz="1200" dirty="0">
              <a:latin typeface="Courier New" pitchFamily="49" charset="0"/>
              <a:cs typeface="Courier New" pitchFamily="49" charset="0"/>
            </a:endParaRP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Regression </a:t>
            </a:r>
            <a:r>
              <a:rPr lang="en-US" sz="1200" dirty="0" smtClean="0">
                <a:latin typeface="Courier New" pitchFamily="49" charset="0"/>
                <a:cs typeface="Courier New" pitchFamily="49" charset="0"/>
              </a:rPr>
              <a:t>Equation</a:t>
            </a: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glass</a:t>
            </a:r>
          </a:p>
          <a:p>
            <a:pPr>
              <a:spcBef>
                <a:spcPct val="0"/>
              </a:spcBef>
              <a:buFontTx/>
              <a:buNone/>
            </a:pPr>
            <a:r>
              <a:rPr lang="en-US" sz="1200" dirty="0">
                <a:latin typeface="Courier New" pitchFamily="49" charset="0"/>
                <a:cs typeface="Courier New" pitchFamily="49" charset="0"/>
              </a:rPr>
              <a:t>1      bright = 118.33 + 1.4167 phosphor</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2      bright = 131.67 + 1.4167 phosphor</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3      bright = 115.00 + 1.4167 phosphor</a:t>
            </a:r>
          </a:p>
          <a:p>
            <a:pPr>
              <a:spcBef>
                <a:spcPct val="0"/>
              </a:spcBef>
              <a:buFontTx/>
              <a:buNone/>
            </a:pPr>
            <a:endParaRPr lang="en-US" sz="1600" b="1" dirty="0">
              <a:latin typeface="Courier New" pitchFamily="49" charset="0"/>
              <a:cs typeface="Courier New" pitchFamily="49" charset="0"/>
            </a:endParaRP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endParaRPr lang="en-US" sz="1600" dirty="0" smtClean="0">
              <a:latin typeface="Courier New" pitchFamily="49" charset="0"/>
              <a:cs typeface="Courier New" pitchFamily="49" charset="0"/>
            </a:endParaRPr>
          </a:p>
          <a:p>
            <a:pPr>
              <a:spcBef>
                <a:spcPct val="0"/>
              </a:spcBef>
            </a:pPr>
            <a:endParaRPr lang="en-US" sz="2800" dirty="0" smtClean="0"/>
          </a:p>
        </p:txBody>
      </p:sp>
    </p:spTree>
    <p:extLst>
      <p:ext uri="{BB962C8B-B14F-4D97-AF65-F5344CB8AC3E}">
        <p14:creationId xmlns:p14="http://schemas.microsoft.com/office/powerpoint/2010/main" val="92193207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smtClean="0"/>
              <a:t>Indicator Variables</a:t>
            </a:r>
          </a:p>
        </p:txBody>
      </p:sp>
      <p:sp>
        <p:nvSpPr>
          <p:cNvPr id="23557" name="Rectangle 3"/>
          <p:cNvSpPr>
            <a:spLocks noGrp="1" noChangeArrowheads="1"/>
          </p:cNvSpPr>
          <p:nvPr>
            <p:ph type="body" idx="1"/>
          </p:nvPr>
        </p:nvSpPr>
        <p:spPr>
          <a:xfrm>
            <a:off x="228600" y="1143000"/>
            <a:ext cx="8686800" cy="5410200"/>
          </a:xfrm>
        </p:spPr>
        <p:txBody>
          <a:bodyPr/>
          <a:lstStyle/>
          <a:p>
            <a:pPr eaLnBrk="1" hangingPunct="1">
              <a:spcBef>
                <a:spcPts val="600"/>
              </a:spcBef>
              <a:spcAft>
                <a:spcPts val="600"/>
              </a:spcAft>
            </a:pPr>
            <a:r>
              <a:rPr lang="en-US" sz="2400" smtClean="0"/>
              <a:t>Regression analysis indicates main effects of phosphor and glass type are significant, but not their interaction</a:t>
            </a:r>
          </a:p>
          <a:p>
            <a:pPr eaLnBrk="1" hangingPunct="1">
              <a:spcBef>
                <a:spcPts val="600"/>
              </a:spcBef>
              <a:spcAft>
                <a:spcPts val="600"/>
              </a:spcAft>
            </a:pPr>
            <a:endParaRPr lang="en-US" sz="2400" smtClean="0"/>
          </a:p>
          <a:p>
            <a:pPr eaLnBrk="1" hangingPunct="1">
              <a:spcBef>
                <a:spcPts val="600"/>
              </a:spcBef>
              <a:spcAft>
                <a:spcPts val="600"/>
              </a:spcAft>
            </a:pPr>
            <a:r>
              <a:rPr lang="en-US" sz="2400" smtClean="0"/>
              <a:t>Note: How could it happen that i2 is significant and not i3?  They both represent the same factor (glass type).</a:t>
            </a:r>
          </a:p>
          <a:p>
            <a:pPr eaLnBrk="1" hangingPunct="1">
              <a:spcBef>
                <a:spcPts val="600"/>
              </a:spcBef>
              <a:spcAft>
                <a:spcPts val="600"/>
              </a:spcAft>
            </a:pPr>
            <a:r>
              <a:rPr lang="en-US" sz="2400" smtClean="0"/>
              <a:t>Average brightness for each glass type</a:t>
            </a:r>
          </a:p>
          <a:p>
            <a:pPr lvl="1" eaLnBrk="1" hangingPunct="1">
              <a:spcBef>
                <a:spcPts val="600"/>
              </a:spcBef>
              <a:spcAft>
                <a:spcPts val="600"/>
              </a:spcAft>
              <a:buFontTx/>
              <a:buChar char="•"/>
            </a:pPr>
            <a:r>
              <a:rPr lang="en-US" sz="2000" smtClean="0"/>
              <a:t>Avg brightness for glass 1 = 260.00</a:t>
            </a:r>
          </a:p>
          <a:p>
            <a:pPr lvl="1" eaLnBrk="1" hangingPunct="1">
              <a:spcBef>
                <a:spcPts val="600"/>
              </a:spcBef>
              <a:spcAft>
                <a:spcPts val="600"/>
              </a:spcAft>
              <a:buFontTx/>
              <a:buChar char="•"/>
            </a:pPr>
            <a:r>
              <a:rPr lang="en-US" sz="2000" smtClean="0"/>
              <a:t>Avg brightness for glass 2 = 273.33</a:t>
            </a:r>
          </a:p>
          <a:p>
            <a:pPr lvl="1" eaLnBrk="1" hangingPunct="1">
              <a:spcBef>
                <a:spcPts val="600"/>
              </a:spcBef>
              <a:spcAft>
                <a:spcPts val="600"/>
              </a:spcAft>
              <a:buFontTx/>
              <a:buChar char="•"/>
            </a:pPr>
            <a:r>
              <a:rPr lang="en-US" sz="2000" smtClean="0"/>
              <a:t>Avg brightness for glass 3 = 256.67</a:t>
            </a:r>
          </a:p>
          <a:p>
            <a:pPr eaLnBrk="1" hangingPunct="1">
              <a:spcBef>
                <a:spcPts val="600"/>
              </a:spcBef>
              <a:spcAft>
                <a:spcPts val="600"/>
              </a:spcAft>
            </a:pPr>
            <a:r>
              <a:rPr lang="en-US" sz="2400" smtClean="0"/>
              <a:t>glass 1 </a:t>
            </a:r>
            <a:r>
              <a:rPr lang="en-US" sz="2400" smtClean="0">
                <a:cs typeface="Arial" charset="0"/>
              </a:rPr>
              <a:t>≈ </a:t>
            </a:r>
            <a:r>
              <a:rPr lang="en-US" sz="2400" smtClean="0"/>
              <a:t>glass 3, but glass 2 different</a:t>
            </a:r>
          </a:p>
          <a:p>
            <a:pPr lvl="1" eaLnBrk="1" hangingPunct="1">
              <a:spcBef>
                <a:spcPts val="600"/>
              </a:spcBef>
              <a:spcAft>
                <a:spcPts val="600"/>
              </a:spcAft>
              <a:buFont typeface="Arial" charset="0"/>
              <a:buChar char="•"/>
            </a:pPr>
            <a:r>
              <a:rPr lang="en-US" sz="2000" smtClean="0"/>
              <a:t>For i2, glass types 1 and 3 = 0 and glass type 2 =1</a:t>
            </a:r>
          </a:p>
          <a:p>
            <a:pPr lvl="1" eaLnBrk="1" hangingPunct="1">
              <a:spcBef>
                <a:spcPts val="600"/>
              </a:spcBef>
              <a:spcAft>
                <a:spcPts val="600"/>
              </a:spcAft>
              <a:buFontTx/>
              <a:buNone/>
            </a:pPr>
            <a:endParaRPr lang="en-US" sz="2000" smtClean="0"/>
          </a:p>
        </p:txBody>
      </p:sp>
      <p:graphicFrame>
        <p:nvGraphicFramePr>
          <p:cNvPr id="7" name="Table 6"/>
          <p:cNvGraphicFramePr>
            <a:graphicFrameLocks noGrp="1"/>
          </p:cNvGraphicFramePr>
          <p:nvPr/>
        </p:nvGraphicFramePr>
        <p:xfrm>
          <a:off x="6096000" y="3927475"/>
          <a:ext cx="2835275" cy="1482724"/>
        </p:xfrm>
        <a:graphic>
          <a:graphicData uri="http://schemas.openxmlformats.org/drawingml/2006/table">
            <a:tbl>
              <a:tblPr firstRow="1" bandRow="1">
                <a:tableStyleId>{5C22544A-7EE6-4342-B048-85BDC9FD1C3A}</a:tableStyleId>
              </a:tblPr>
              <a:tblGrid>
                <a:gridCol w="1554829"/>
                <a:gridCol w="640223"/>
                <a:gridCol w="640223"/>
              </a:tblGrid>
              <a:tr h="370681">
                <a:tc>
                  <a:txBody>
                    <a:bodyPr/>
                    <a:lstStyle/>
                    <a:p>
                      <a:endParaRPr lang="en-US" sz="1800" dirty="0"/>
                    </a:p>
                  </a:txBody>
                  <a:tcPr marL="91460" marR="91460" marT="45700" marB="45700">
                    <a:noFill/>
                  </a:tcPr>
                </a:tc>
                <a:tc>
                  <a:txBody>
                    <a:bodyPr/>
                    <a:lstStyle/>
                    <a:p>
                      <a:pPr algn="ctr"/>
                      <a:r>
                        <a:rPr lang="en-US" sz="1800" dirty="0" smtClean="0">
                          <a:solidFill>
                            <a:schemeClr val="tx1"/>
                          </a:solidFill>
                        </a:rPr>
                        <a:t>i2</a:t>
                      </a:r>
                      <a:endParaRPr lang="en-US" sz="1800" dirty="0">
                        <a:solidFill>
                          <a:schemeClr val="tx1"/>
                        </a:solidFill>
                      </a:endParaRPr>
                    </a:p>
                  </a:txBody>
                  <a:tcPr marL="91460" marR="91460" marT="45700" marB="45700" anchor="ctr"/>
                </a:tc>
                <a:tc>
                  <a:txBody>
                    <a:bodyPr/>
                    <a:lstStyle/>
                    <a:p>
                      <a:pPr algn="ctr"/>
                      <a:r>
                        <a:rPr lang="en-US" sz="1800" dirty="0" smtClean="0">
                          <a:solidFill>
                            <a:schemeClr val="tx1"/>
                          </a:solidFill>
                        </a:rPr>
                        <a:t>i3</a:t>
                      </a:r>
                      <a:endParaRPr lang="en-US" sz="1800" dirty="0">
                        <a:solidFill>
                          <a:schemeClr val="tx1"/>
                        </a:solidFill>
                      </a:endParaRPr>
                    </a:p>
                  </a:txBody>
                  <a:tcPr marL="91460" marR="91460" marT="45700" marB="45700" anchor="ctr"/>
                </a:tc>
              </a:tr>
              <a:tr h="370681">
                <a:tc>
                  <a:txBody>
                    <a:bodyPr/>
                    <a:lstStyle/>
                    <a:p>
                      <a:r>
                        <a:rPr lang="en-US" sz="1800" dirty="0" smtClean="0"/>
                        <a:t>Glass type 1</a:t>
                      </a:r>
                      <a:endParaRPr lang="en-US" sz="1800" dirty="0"/>
                    </a:p>
                  </a:txBody>
                  <a:tcPr marL="91460" marR="91460" marT="45700" marB="45700"/>
                </a:tc>
                <a:tc>
                  <a:txBody>
                    <a:bodyPr/>
                    <a:lstStyle/>
                    <a:p>
                      <a:pPr algn="ctr"/>
                      <a:r>
                        <a:rPr lang="en-US" sz="1800" dirty="0" smtClean="0">
                          <a:solidFill>
                            <a:schemeClr val="tx1"/>
                          </a:solidFill>
                        </a:rPr>
                        <a:t>0</a:t>
                      </a:r>
                      <a:endParaRPr lang="en-US" sz="1800" dirty="0">
                        <a:solidFill>
                          <a:schemeClr val="tx1"/>
                        </a:solidFill>
                      </a:endParaRPr>
                    </a:p>
                  </a:txBody>
                  <a:tcPr marL="91460" marR="91460" marT="45700" marB="45700" anchor="ctr"/>
                </a:tc>
                <a:tc>
                  <a:txBody>
                    <a:bodyPr/>
                    <a:lstStyle/>
                    <a:p>
                      <a:pPr algn="ctr"/>
                      <a:r>
                        <a:rPr lang="en-US" sz="1800" dirty="0" smtClean="0">
                          <a:solidFill>
                            <a:schemeClr val="tx1"/>
                          </a:solidFill>
                        </a:rPr>
                        <a:t>0</a:t>
                      </a:r>
                      <a:endParaRPr lang="en-US" sz="1800" dirty="0">
                        <a:solidFill>
                          <a:schemeClr val="tx1"/>
                        </a:solidFill>
                      </a:endParaRPr>
                    </a:p>
                  </a:txBody>
                  <a:tcPr marL="91460" marR="91460" marT="45700" marB="45700" anchor="ctr"/>
                </a:tc>
              </a:tr>
              <a:tr h="370681">
                <a:tc>
                  <a:txBody>
                    <a:bodyPr/>
                    <a:lstStyle/>
                    <a:p>
                      <a:r>
                        <a:rPr lang="en-US" sz="1800" dirty="0" smtClean="0"/>
                        <a:t>Glass type 2</a:t>
                      </a:r>
                      <a:endParaRPr lang="en-US" sz="1800" dirty="0"/>
                    </a:p>
                  </a:txBody>
                  <a:tcPr marL="91460" marR="91460" marT="45700" marB="45700"/>
                </a:tc>
                <a:tc>
                  <a:txBody>
                    <a:bodyPr/>
                    <a:lstStyle/>
                    <a:p>
                      <a:pPr algn="ctr"/>
                      <a:r>
                        <a:rPr lang="en-US" sz="1800" dirty="0" smtClean="0">
                          <a:solidFill>
                            <a:schemeClr val="tx1"/>
                          </a:solidFill>
                        </a:rPr>
                        <a:t>1</a:t>
                      </a:r>
                      <a:endParaRPr lang="en-US" sz="1800" dirty="0">
                        <a:solidFill>
                          <a:schemeClr val="tx1"/>
                        </a:solidFill>
                      </a:endParaRPr>
                    </a:p>
                  </a:txBody>
                  <a:tcPr marL="91460" marR="91460" marT="45700" marB="45700" anchor="ctr"/>
                </a:tc>
                <a:tc>
                  <a:txBody>
                    <a:bodyPr/>
                    <a:lstStyle/>
                    <a:p>
                      <a:pPr algn="ctr"/>
                      <a:r>
                        <a:rPr lang="en-US" sz="1800" dirty="0" smtClean="0">
                          <a:solidFill>
                            <a:schemeClr val="tx1"/>
                          </a:solidFill>
                        </a:rPr>
                        <a:t>0</a:t>
                      </a:r>
                      <a:endParaRPr lang="en-US" sz="1800" dirty="0">
                        <a:solidFill>
                          <a:schemeClr val="tx1"/>
                        </a:solidFill>
                      </a:endParaRPr>
                    </a:p>
                  </a:txBody>
                  <a:tcPr marL="91460" marR="91460" marT="45700" marB="45700" anchor="ctr"/>
                </a:tc>
              </a:tr>
              <a:tr h="370681">
                <a:tc>
                  <a:txBody>
                    <a:bodyPr/>
                    <a:lstStyle/>
                    <a:p>
                      <a:r>
                        <a:rPr lang="en-US" sz="1800" dirty="0" smtClean="0"/>
                        <a:t>Glass type 3</a:t>
                      </a:r>
                      <a:endParaRPr lang="en-US" sz="1800" dirty="0"/>
                    </a:p>
                  </a:txBody>
                  <a:tcPr marL="91460" marR="91460" marT="45700" marB="45700"/>
                </a:tc>
                <a:tc>
                  <a:txBody>
                    <a:bodyPr/>
                    <a:lstStyle/>
                    <a:p>
                      <a:pPr algn="ctr"/>
                      <a:r>
                        <a:rPr lang="en-US" sz="1800" dirty="0" smtClean="0">
                          <a:solidFill>
                            <a:schemeClr val="tx1"/>
                          </a:solidFill>
                        </a:rPr>
                        <a:t>0</a:t>
                      </a:r>
                      <a:endParaRPr lang="en-US" sz="1800" dirty="0">
                        <a:solidFill>
                          <a:schemeClr val="tx1"/>
                        </a:solidFill>
                      </a:endParaRPr>
                    </a:p>
                  </a:txBody>
                  <a:tcPr marL="91460" marR="91460" marT="45700" marB="45700" anchor="ctr"/>
                </a:tc>
                <a:tc>
                  <a:txBody>
                    <a:bodyPr/>
                    <a:lstStyle/>
                    <a:p>
                      <a:pPr algn="ctr"/>
                      <a:r>
                        <a:rPr lang="en-US" sz="1800" dirty="0" smtClean="0">
                          <a:solidFill>
                            <a:schemeClr val="tx1"/>
                          </a:solidFill>
                        </a:rPr>
                        <a:t>1</a:t>
                      </a:r>
                      <a:endParaRPr lang="en-US" sz="1800" dirty="0">
                        <a:solidFill>
                          <a:schemeClr val="tx1"/>
                        </a:solidFill>
                      </a:endParaRPr>
                    </a:p>
                  </a:txBody>
                  <a:tcPr marL="91460" marR="91460" marT="45700" marB="45700" anchor="ctr"/>
                </a:tc>
              </a:tr>
            </a:tbl>
          </a:graphicData>
        </a:graphic>
      </p:graphicFrame>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459</a:t>
            </a:fld>
            <a:endParaRPr lang="en-US"/>
          </a:p>
        </p:txBody>
      </p:sp>
    </p:spTree>
    <p:extLst>
      <p:ext uri="{BB962C8B-B14F-4D97-AF65-F5344CB8AC3E}">
        <p14:creationId xmlns:p14="http://schemas.microsoft.com/office/powerpoint/2010/main" val="22815701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2999" y="1524000"/>
            <a:ext cx="6486027" cy="4318000"/>
          </a:xfrm>
          <a:prstGeom prst="rect">
            <a:avLst/>
          </a:prstGeom>
        </p:spPr>
      </p:pic>
      <p:sp>
        <p:nvSpPr>
          <p:cNvPr id="8" name="Oval 7"/>
          <p:cNvSpPr/>
          <p:nvPr/>
        </p:nvSpPr>
        <p:spPr>
          <a:xfrm>
            <a:off x="4648200" y="3886200"/>
            <a:ext cx="3048000" cy="1828800"/>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460</a:t>
            </a:fld>
            <a:endParaRPr lang="en-US"/>
          </a:p>
        </p:txBody>
      </p:sp>
    </p:spTree>
    <p:extLst>
      <p:ext uri="{BB962C8B-B14F-4D97-AF65-F5344CB8AC3E}">
        <p14:creationId xmlns:p14="http://schemas.microsoft.com/office/powerpoint/2010/main" val="9881694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893" t="28399" r="25893" b="32762"/>
          <a:stretch/>
        </p:blipFill>
        <p:spPr>
          <a:xfrm>
            <a:off x="2869324" y="2971800"/>
            <a:ext cx="5817476" cy="3124200"/>
          </a:xfrm>
          <a:prstGeom prst="rect">
            <a:avLst/>
          </a:prstGeom>
        </p:spPr>
      </p:pic>
      <p:sp>
        <p:nvSpPr>
          <p:cNvPr id="25604" name="Rectangle 2"/>
          <p:cNvSpPr>
            <a:spLocks noGrp="1" noChangeArrowheads="1"/>
          </p:cNvSpPr>
          <p:nvPr>
            <p:ph type="title"/>
          </p:nvPr>
        </p:nvSpPr>
        <p:spPr>
          <a:xfrm>
            <a:off x="457200" y="-228600"/>
            <a:ext cx="8229600" cy="1143000"/>
          </a:xfrm>
        </p:spPr>
        <p:txBody>
          <a:bodyPr/>
          <a:lstStyle/>
          <a:p>
            <a:pPr eaLnBrk="1" hangingPunct="1"/>
            <a:r>
              <a:rPr lang="en-US" smtClean="0"/>
              <a:t>Indicator Variables</a:t>
            </a:r>
          </a:p>
        </p:txBody>
      </p:sp>
      <p:sp>
        <p:nvSpPr>
          <p:cNvPr id="25605" name="Rectangle 3"/>
          <p:cNvSpPr>
            <a:spLocks noGrp="1" noChangeArrowheads="1"/>
          </p:cNvSpPr>
          <p:nvPr>
            <p:ph type="body" idx="1"/>
          </p:nvPr>
        </p:nvSpPr>
        <p:spPr>
          <a:xfrm>
            <a:off x="152400" y="808038"/>
            <a:ext cx="8763000" cy="4678362"/>
          </a:xfrm>
        </p:spPr>
        <p:txBody>
          <a:bodyPr/>
          <a:lstStyle/>
          <a:p>
            <a:pPr eaLnBrk="1" hangingPunct="1"/>
            <a:r>
              <a:rPr lang="en-US" sz="2400" smtClean="0"/>
              <a:t>Predict brightness for phosphor=90 and glass type 2</a:t>
            </a:r>
          </a:p>
          <a:p>
            <a:pPr eaLnBrk="1" hangingPunct="1"/>
            <a:r>
              <a:rPr lang="en-US" sz="2000" smtClean="0">
                <a:cs typeface="Courier New" pitchFamily="49" charset="0"/>
              </a:rPr>
              <a:t>For glass 2: brightness  =  131.667 + 1.41667 phosphor = 131.667 + 1.4167(90) = 259.167</a:t>
            </a:r>
            <a:endParaRPr lang="en-US" sz="2000" smtClean="0"/>
          </a:p>
          <a:p>
            <a:pPr eaLnBrk="1" hangingPunct="1">
              <a:spcBef>
                <a:spcPts val="1800"/>
              </a:spcBef>
            </a:pPr>
            <a:r>
              <a:rPr lang="en-US" sz="2400" smtClean="0"/>
              <a:t>95% PI for brightness for phosphor=90 and glass type 2</a:t>
            </a:r>
          </a:p>
          <a:p>
            <a:pPr eaLnBrk="1" hangingPunct="1">
              <a:buFontTx/>
              <a:buNone/>
            </a:pPr>
            <a:endParaRPr lang="en-US" sz="1600" smtClean="0">
              <a:latin typeface="Courier New" pitchFamily="49" charset="0"/>
            </a:endParaRPr>
          </a:p>
          <a:p>
            <a:pPr eaLnBrk="1" hangingPunct="1"/>
            <a:endParaRPr lang="en-US" sz="1400" smtClean="0">
              <a:latin typeface="Courier New" pitchFamily="49" charset="0"/>
            </a:endParaRPr>
          </a:p>
          <a:p>
            <a:pPr eaLnBrk="1" hangingPunct="1"/>
            <a:endParaRPr lang="en-US" sz="2400" smtClean="0"/>
          </a:p>
        </p:txBody>
      </p:sp>
      <p:pic>
        <p:nvPicPr>
          <p:cNvPr id="2560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590800"/>
            <a:ext cx="20113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4167981" y="3886200"/>
            <a:ext cx="1371600" cy="990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461</a:t>
            </a:fld>
            <a:endParaRPr lang="en-US"/>
          </a:p>
        </p:txBody>
      </p:sp>
    </p:spTree>
    <p:extLst>
      <p:ext uri="{BB962C8B-B14F-4D97-AF65-F5344CB8AC3E}">
        <p14:creationId xmlns:p14="http://schemas.microsoft.com/office/powerpoint/2010/main" val="1244023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76800" y="43434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152400" y="43434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28" name="Title 1"/>
          <p:cNvSpPr>
            <a:spLocks noGrp="1"/>
          </p:cNvSpPr>
          <p:nvPr>
            <p:ph type="title"/>
          </p:nvPr>
        </p:nvSpPr>
        <p:spPr/>
        <p:txBody>
          <a:bodyPr/>
          <a:lstStyle/>
          <a:p>
            <a:r>
              <a:rPr lang="en-US" smtClean="0"/>
              <a:t>Indicator Variables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462</a:t>
            </a:fld>
            <a:endParaRPr lang="en-US"/>
          </a:p>
        </p:txBody>
      </p:sp>
      <p:sp>
        <p:nvSpPr>
          <p:cNvPr id="26629" name="Content Placeholder 2"/>
          <p:cNvSpPr>
            <a:spLocks noGrp="1"/>
          </p:cNvSpPr>
          <p:nvPr>
            <p:ph idx="1"/>
          </p:nvPr>
        </p:nvSpPr>
        <p:spPr>
          <a:xfrm>
            <a:off x="152400" y="1524000"/>
            <a:ext cx="8686800" cy="4525963"/>
          </a:xfrm>
        </p:spPr>
        <p:txBody>
          <a:bodyPr/>
          <a:lstStyle/>
          <a:p>
            <a:pPr>
              <a:buFontTx/>
              <a:buNone/>
            </a:pPr>
            <a:r>
              <a:rPr lang="en-US" sz="1600" dirty="0">
                <a:latin typeface="Courier New" pitchFamily="49" charset="0"/>
                <a:cs typeface="Courier New" pitchFamily="49" charset="0"/>
              </a:rPr>
              <a:t>Prediction for bright </a:t>
            </a:r>
          </a:p>
          <a:p>
            <a:pPr>
              <a:buFontTx/>
              <a:buNone/>
            </a:pPr>
            <a:endParaRPr lang="en-US" sz="1600" dirty="0">
              <a:latin typeface="Courier New" pitchFamily="49" charset="0"/>
              <a:cs typeface="Courier New" pitchFamily="49" charset="0"/>
            </a:endParaRPr>
          </a:p>
          <a:p>
            <a:pPr>
              <a:buFontTx/>
              <a:buNone/>
            </a:pPr>
            <a:r>
              <a:rPr lang="en-US" sz="1600" dirty="0">
                <a:latin typeface="Courier New" pitchFamily="49" charset="0"/>
                <a:cs typeface="Courier New" pitchFamily="49" charset="0"/>
              </a:rPr>
              <a:t>Regression </a:t>
            </a:r>
            <a:r>
              <a:rPr lang="en-US" sz="1600" dirty="0" smtClean="0">
                <a:latin typeface="Courier New" pitchFamily="49" charset="0"/>
                <a:cs typeface="Courier New" pitchFamily="49" charset="0"/>
              </a:rPr>
              <a:t>Equation</a:t>
            </a:r>
            <a:endParaRPr lang="en-US" sz="1600" dirty="0">
              <a:latin typeface="Courier New" pitchFamily="49" charset="0"/>
              <a:cs typeface="Courier New" pitchFamily="49" charset="0"/>
            </a:endParaRPr>
          </a:p>
          <a:p>
            <a:pPr>
              <a:buFontTx/>
              <a:buNone/>
            </a:pPr>
            <a:r>
              <a:rPr lang="en-US" sz="1600" dirty="0">
                <a:latin typeface="Courier New" pitchFamily="49" charset="0"/>
                <a:cs typeface="Courier New" pitchFamily="49" charset="0"/>
              </a:rPr>
              <a:t>bright = 118.33 + 1.4167 phosphor + 0.000000 glass_1 + 13.33 glass_2 - 3.33 glass_3</a:t>
            </a:r>
          </a:p>
          <a:p>
            <a:pPr>
              <a:buFontTx/>
              <a:buNone/>
            </a:pPr>
            <a:endParaRPr lang="en-US" sz="1600" dirty="0">
              <a:latin typeface="Courier New" pitchFamily="49" charset="0"/>
              <a:cs typeface="Courier New" pitchFamily="49" charset="0"/>
            </a:endParaRPr>
          </a:p>
          <a:p>
            <a:pPr>
              <a:buFontTx/>
              <a:buNone/>
            </a:pPr>
            <a:r>
              <a:rPr lang="en-US" sz="1600" dirty="0">
                <a:latin typeface="Courier New" pitchFamily="49" charset="0"/>
                <a:cs typeface="Courier New" pitchFamily="49" charset="0"/>
              </a:rPr>
              <a:t>Variable  Setting</a:t>
            </a:r>
          </a:p>
          <a:p>
            <a:pPr>
              <a:buFontTx/>
              <a:buNone/>
            </a:pPr>
            <a:r>
              <a:rPr lang="en-US" sz="1600" dirty="0">
                <a:latin typeface="Courier New" pitchFamily="49" charset="0"/>
                <a:cs typeface="Courier New" pitchFamily="49" charset="0"/>
              </a:rPr>
              <a:t>phosphor       90</a:t>
            </a:r>
          </a:p>
          <a:p>
            <a:pPr>
              <a:buFontTx/>
              <a:buNone/>
            </a:pPr>
            <a:r>
              <a:rPr lang="en-US" sz="1600" dirty="0">
                <a:latin typeface="Courier New" pitchFamily="49" charset="0"/>
                <a:cs typeface="Courier New" pitchFamily="49" charset="0"/>
              </a:rPr>
              <a:t>glass           2</a:t>
            </a:r>
          </a:p>
          <a:p>
            <a:pPr>
              <a:buFontTx/>
              <a:buNone/>
            </a:pPr>
            <a:endParaRPr lang="en-US" sz="1600" dirty="0">
              <a:latin typeface="Courier New" pitchFamily="49" charset="0"/>
              <a:cs typeface="Courier New" pitchFamily="49" charset="0"/>
            </a:endParaRPr>
          </a:p>
          <a:p>
            <a:pPr>
              <a:buFontTx/>
              <a:buNone/>
            </a:pPr>
            <a:r>
              <a:rPr lang="en-US" sz="1600" dirty="0">
                <a:latin typeface="Courier New" pitchFamily="49" charset="0"/>
                <a:cs typeface="Courier New" pitchFamily="49" charset="0"/>
              </a:rPr>
              <a:t>    Fit   SE Fit        95% CI              95% PI</a:t>
            </a:r>
          </a:p>
          <a:p>
            <a:pPr>
              <a:buFontTx/>
              <a:buNone/>
            </a:pPr>
            <a:r>
              <a:rPr lang="en-US" sz="1600" dirty="0">
                <a:latin typeface="Courier New" pitchFamily="49" charset="0"/>
                <a:cs typeface="Courier New" pitchFamily="49" charset="0"/>
              </a:rPr>
              <a:t>259.167  3.14445  (252.422, 265.911)  (241.922, 276.412)</a:t>
            </a:r>
          </a:p>
        </p:txBody>
      </p:sp>
    </p:spTree>
    <p:extLst>
      <p:ext uri="{BB962C8B-B14F-4D97-AF65-F5344CB8AC3E}">
        <p14:creationId xmlns:p14="http://schemas.microsoft.com/office/powerpoint/2010/main" val="22451873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en-US" smtClean="0"/>
              <a:t>Indicator Variables</a:t>
            </a:r>
          </a:p>
        </p:txBody>
      </p:sp>
      <p:sp>
        <p:nvSpPr>
          <p:cNvPr id="27653" name="Rectangle 3"/>
          <p:cNvSpPr>
            <a:spLocks noGrp="1" noChangeArrowheads="1"/>
          </p:cNvSpPr>
          <p:nvPr>
            <p:ph type="body" idx="1"/>
          </p:nvPr>
        </p:nvSpPr>
        <p:spPr>
          <a:xfrm>
            <a:off x="457200" y="1371600"/>
            <a:ext cx="8229600" cy="4525963"/>
          </a:xfrm>
        </p:spPr>
        <p:txBody>
          <a:bodyPr/>
          <a:lstStyle/>
          <a:p>
            <a:pPr eaLnBrk="1" hangingPunct="1"/>
            <a:r>
              <a:rPr lang="en-US" sz="2800" dirty="0" smtClean="0"/>
              <a:t>Can use Best Subsets to decide which terms to include in model</a:t>
            </a:r>
          </a:p>
          <a:p>
            <a:pPr lvl="1" eaLnBrk="1" hangingPunct="1"/>
            <a:r>
              <a:rPr lang="en-US" sz="2400" dirty="0" smtClean="0"/>
              <a:t>Consider main effects of phosphor and glass type as well as interaction</a:t>
            </a:r>
          </a:p>
          <a:p>
            <a:pPr eaLnBrk="1" hangingPunct="1"/>
            <a:endParaRPr lang="en-US" sz="2800" dirty="0" smtClean="0"/>
          </a:p>
          <a:p>
            <a:pPr eaLnBrk="1" hangingPunct="1"/>
            <a:r>
              <a:rPr lang="en-US" sz="2800" dirty="0" smtClean="0"/>
              <a:t>2 indicator variables to represent glass type</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p:txBody>
      </p:sp>
      <p:graphicFrame>
        <p:nvGraphicFramePr>
          <p:cNvPr id="7" name="Table 6"/>
          <p:cNvGraphicFramePr>
            <a:graphicFrameLocks noGrp="1"/>
          </p:cNvGraphicFramePr>
          <p:nvPr/>
        </p:nvGraphicFramePr>
        <p:xfrm>
          <a:off x="2128838" y="4419600"/>
          <a:ext cx="4043362" cy="1584704"/>
        </p:xfrm>
        <a:graphic>
          <a:graphicData uri="http://schemas.openxmlformats.org/drawingml/2006/table">
            <a:tbl>
              <a:tblPr firstRow="1" bandRow="1">
                <a:tableStyleId>{5C22544A-7EE6-4342-B048-85BDC9FD1C3A}</a:tableStyleId>
              </a:tblPr>
              <a:tblGrid>
                <a:gridCol w="2031840"/>
                <a:gridCol w="1005761"/>
                <a:gridCol w="1005761"/>
              </a:tblGrid>
              <a:tr h="396081">
                <a:tc>
                  <a:txBody>
                    <a:bodyPr/>
                    <a:lstStyle/>
                    <a:p>
                      <a:endParaRPr lang="en-US" sz="2000" dirty="0"/>
                    </a:p>
                  </a:txBody>
                  <a:tcPr marL="91433" marR="91433" marT="45688" marB="45688">
                    <a:noFill/>
                  </a:tcPr>
                </a:tc>
                <a:tc>
                  <a:txBody>
                    <a:bodyPr/>
                    <a:lstStyle/>
                    <a:p>
                      <a:pPr algn="ctr"/>
                      <a:r>
                        <a:rPr lang="en-US" sz="2000" dirty="0" smtClean="0">
                          <a:solidFill>
                            <a:schemeClr val="tx1"/>
                          </a:solidFill>
                        </a:rPr>
                        <a:t>i1</a:t>
                      </a:r>
                      <a:endParaRPr lang="en-US" sz="2000" dirty="0">
                        <a:solidFill>
                          <a:schemeClr val="tx1"/>
                        </a:solidFill>
                      </a:endParaRPr>
                    </a:p>
                  </a:txBody>
                  <a:tcPr marL="91433" marR="91433" marT="45688" marB="45688" anchor="ctr"/>
                </a:tc>
                <a:tc>
                  <a:txBody>
                    <a:bodyPr/>
                    <a:lstStyle/>
                    <a:p>
                      <a:pPr algn="ctr"/>
                      <a:r>
                        <a:rPr lang="en-US" sz="2000" dirty="0" smtClean="0">
                          <a:solidFill>
                            <a:schemeClr val="tx1"/>
                          </a:solidFill>
                        </a:rPr>
                        <a:t>i2</a:t>
                      </a:r>
                      <a:endParaRPr lang="en-US" sz="2000" dirty="0">
                        <a:solidFill>
                          <a:schemeClr val="tx1"/>
                        </a:solidFill>
                      </a:endParaRPr>
                    </a:p>
                  </a:txBody>
                  <a:tcPr marL="91433" marR="91433" marT="45688" marB="45688" anchor="ctr"/>
                </a:tc>
              </a:tr>
              <a:tr h="396081">
                <a:tc>
                  <a:txBody>
                    <a:bodyPr/>
                    <a:lstStyle/>
                    <a:p>
                      <a:r>
                        <a:rPr lang="en-US" sz="2000" dirty="0" smtClean="0"/>
                        <a:t>Glass type 1</a:t>
                      </a:r>
                      <a:endParaRPr lang="en-US" sz="2000" dirty="0"/>
                    </a:p>
                  </a:txBody>
                  <a:tcPr marL="91433" marR="91433" marT="45688" marB="45688"/>
                </a:tc>
                <a:tc>
                  <a:txBody>
                    <a:bodyPr/>
                    <a:lstStyle/>
                    <a:p>
                      <a:pPr algn="ctr"/>
                      <a:r>
                        <a:rPr lang="en-US" sz="2000" dirty="0" smtClean="0">
                          <a:solidFill>
                            <a:schemeClr val="tx1"/>
                          </a:solidFill>
                        </a:rPr>
                        <a:t>1</a:t>
                      </a:r>
                      <a:endParaRPr lang="en-US" sz="2000" dirty="0">
                        <a:solidFill>
                          <a:schemeClr val="tx1"/>
                        </a:solidFill>
                      </a:endParaRPr>
                    </a:p>
                  </a:txBody>
                  <a:tcPr marL="91433" marR="91433" marT="45688" marB="45688" anchor="ctr"/>
                </a:tc>
                <a:tc>
                  <a:txBody>
                    <a:bodyPr/>
                    <a:lstStyle/>
                    <a:p>
                      <a:pPr algn="ctr"/>
                      <a:r>
                        <a:rPr lang="en-US" sz="2000" dirty="0" smtClean="0">
                          <a:solidFill>
                            <a:schemeClr val="tx1"/>
                          </a:solidFill>
                        </a:rPr>
                        <a:t>0</a:t>
                      </a:r>
                      <a:endParaRPr lang="en-US" sz="2000" dirty="0">
                        <a:solidFill>
                          <a:schemeClr val="tx1"/>
                        </a:solidFill>
                      </a:endParaRPr>
                    </a:p>
                  </a:txBody>
                  <a:tcPr marL="91433" marR="91433" marT="45688" marB="45688" anchor="ctr"/>
                </a:tc>
              </a:tr>
              <a:tr h="396081">
                <a:tc>
                  <a:txBody>
                    <a:bodyPr/>
                    <a:lstStyle/>
                    <a:p>
                      <a:r>
                        <a:rPr lang="en-US" sz="2000" dirty="0" smtClean="0"/>
                        <a:t>Glass type 2</a:t>
                      </a:r>
                      <a:endParaRPr lang="en-US" sz="2000" dirty="0"/>
                    </a:p>
                  </a:txBody>
                  <a:tcPr marL="91433" marR="91433" marT="45688" marB="45688"/>
                </a:tc>
                <a:tc>
                  <a:txBody>
                    <a:bodyPr/>
                    <a:lstStyle/>
                    <a:p>
                      <a:pPr algn="ctr"/>
                      <a:r>
                        <a:rPr lang="en-US" sz="2000" dirty="0" smtClean="0">
                          <a:solidFill>
                            <a:schemeClr val="tx1"/>
                          </a:solidFill>
                        </a:rPr>
                        <a:t>0</a:t>
                      </a:r>
                      <a:endParaRPr lang="en-US" sz="2000" dirty="0">
                        <a:solidFill>
                          <a:schemeClr val="tx1"/>
                        </a:solidFill>
                      </a:endParaRPr>
                    </a:p>
                  </a:txBody>
                  <a:tcPr marL="91433" marR="91433" marT="45688" marB="45688" anchor="ctr"/>
                </a:tc>
                <a:tc>
                  <a:txBody>
                    <a:bodyPr/>
                    <a:lstStyle/>
                    <a:p>
                      <a:pPr algn="ctr"/>
                      <a:r>
                        <a:rPr lang="en-US" sz="2000" dirty="0" smtClean="0">
                          <a:solidFill>
                            <a:schemeClr val="tx1"/>
                          </a:solidFill>
                        </a:rPr>
                        <a:t>1</a:t>
                      </a:r>
                      <a:endParaRPr lang="en-US" sz="2000" dirty="0">
                        <a:solidFill>
                          <a:schemeClr val="tx1"/>
                        </a:solidFill>
                      </a:endParaRPr>
                    </a:p>
                  </a:txBody>
                  <a:tcPr marL="91433" marR="91433" marT="45688" marB="45688" anchor="ctr"/>
                </a:tc>
              </a:tr>
              <a:tr h="396081">
                <a:tc>
                  <a:txBody>
                    <a:bodyPr/>
                    <a:lstStyle/>
                    <a:p>
                      <a:r>
                        <a:rPr lang="en-US" sz="2000" dirty="0" smtClean="0"/>
                        <a:t>Glass type 3</a:t>
                      </a:r>
                      <a:endParaRPr lang="en-US" sz="2000" dirty="0"/>
                    </a:p>
                  </a:txBody>
                  <a:tcPr marL="91433" marR="91433" marT="45688" marB="45688"/>
                </a:tc>
                <a:tc>
                  <a:txBody>
                    <a:bodyPr/>
                    <a:lstStyle/>
                    <a:p>
                      <a:pPr algn="ctr"/>
                      <a:r>
                        <a:rPr lang="en-US" sz="2000" dirty="0" smtClean="0">
                          <a:solidFill>
                            <a:schemeClr val="tx1"/>
                          </a:solidFill>
                        </a:rPr>
                        <a:t>0</a:t>
                      </a:r>
                      <a:endParaRPr lang="en-US" sz="2000" dirty="0">
                        <a:solidFill>
                          <a:schemeClr val="tx1"/>
                        </a:solidFill>
                      </a:endParaRPr>
                    </a:p>
                  </a:txBody>
                  <a:tcPr marL="91433" marR="91433" marT="45688" marB="45688" anchor="ctr"/>
                </a:tc>
                <a:tc>
                  <a:txBody>
                    <a:bodyPr/>
                    <a:lstStyle/>
                    <a:p>
                      <a:pPr algn="ctr"/>
                      <a:r>
                        <a:rPr lang="en-US" sz="2000" dirty="0" smtClean="0">
                          <a:solidFill>
                            <a:schemeClr val="tx1"/>
                          </a:solidFill>
                        </a:rPr>
                        <a:t>0</a:t>
                      </a:r>
                      <a:endParaRPr lang="en-US" sz="2000" dirty="0">
                        <a:solidFill>
                          <a:schemeClr val="tx1"/>
                        </a:solidFill>
                      </a:endParaRPr>
                    </a:p>
                  </a:txBody>
                  <a:tcPr marL="91433" marR="91433" marT="45688" marB="45688" anchor="ctr"/>
                </a:tc>
              </a:tr>
            </a:tbl>
          </a:graphicData>
        </a:graphic>
      </p:graphicFrame>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463</a:t>
            </a:fld>
            <a:endParaRPr lang="en-US"/>
          </a:p>
        </p:txBody>
      </p:sp>
    </p:spTree>
    <p:extLst>
      <p:ext uri="{BB962C8B-B14F-4D97-AF65-F5344CB8AC3E}">
        <p14:creationId xmlns:p14="http://schemas.microsoft.com/office/powerpoint/2010/main" val="13751503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52400"/>
            <a:ext cx="8229600" cy="1143000"/>
          </a:xfrm>
        </p:spPr>
        <p:txBody>
          <a:bodyPr/>
          <a:lstStyle/>
          <a:p>
            <a:r>
              <a:rPr lang="en-US" smtClean="0"/>
              <a:t>Indicator Variables</a:t>
            </a:r>
          </a:p>
        </p:txBody>
      </p:sp>
      <p:sp>
        <p:nvSpPr>
          <p:cNvPr id="28675" name="Content Placeholder 2"/>
          <p:cNvSpPr>
            <a:spLocks noGrp="1"/>
          </p:cNvSpPr>
          <p:nvPr>
            <p:ph idx="1"/>
          </p:nvPr>
        </p:nvSpPr>
        <p:spPr>
          <a:xfrm>
            <a:off x="228600" y="914400"/>
            <a:ext cx="8610600" cy="4525963"/>
          </a:xfrm>
        </p:spPr>
        <p:txBody>
          <a:bodyPr/>
          <a:lstStyle/>
          <a:p>
            <a:r>
              <a:rPr lang="en-US" sz="2400" smtClean="0"/>
              <a:t>To use Best Subsets must make column for each indicator variable and interactions</a:t>
            </a:r>
          </a:p>
        </p:txBody>
      </p:sp>
      <p:pic>
        <p:nvPicPr>
          <p:cNvPr id="286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7550" y="1524000"/>
            <a:ext cx="43116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464</a:t>
            </a:fld>
            <a:endParaRPr lang="en-US"/>
          </a:p>
        </p:txBody>
      </p:sp>
    </p:spTree>
    <p:extLst>
      <p:ext uri="{BB962C8B-B14F-4D97-AF65-F5344CB8AC3E}">
        <p14:creationId xmlns:p14="http://schemas.microsoft.com/office/powerpoint/2010/main" val="1033403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4819" name="Slide Number Placeholder 5"/>
          <p:cNvSpPr>
            <a:spLocks noGrp="1"/>
          </p:cNvSpPr>
          <p:nvPr>
            <p:ph type="sldNum" sz="quarter" idx="12"/>
          </p:nvPr>
        </p:nvSpPr>
        <p:spPr>
          <a:noFill/>
        </p:spPr>
        <p:txBody>
          <a:bodyPr/>
          <a:lstStyle/>
          <a:p>
            <a:fld id="{12FD4083-565F-4086-893E-6DDDC009FDCE}" type="slidenum">
              <a:rPr lang="en-US" smtClean="0">
                <a:latin typeface="Arial" charset="0"/>
              </a:rPr>
              <a:pPr/>
              <a:t>312</a:t>
            </a:fld>
            <a:endParaRPr lang="en-US" smtClean="0">
              <a:latin typeface="Arial" charset="0"/>
            </a:endParaRPr>
          </a:p>
        </p:txBody>
      </p:sp>
      <p:sp>
        <p:nvSpPr>
          <p:cNvPr id="34820" name="Rectangle 2"/>
          <p:cNvSpPr>
            <a:spLocks noGrp="1" noChangeArrowheads="1"/>
          </p:cNvSpPr>
          <p:nvPr>
            <p:ph type="title"/>
          </p:nvPr>
        </p:nvSpPr>
        <p:spPr/>
        <p:txBody>
          <a:bodyPr/>
          <a:lstStyle/>
          <a:p>
            <a:pPr eaLnBrk="1" hangingPunct="1"/>
            <a:r>
              <a:rPr lang="en-US" smtClean="0"/>
              <a:t>Heart Rate Reduction Example</a:t>
            </a:r>
          </a:p>
        </p:txBody>
      </p:sp>
      <p:sp>
        <p:nvSpPr>
          <p:cNvPr id="34821" name="Rectangle 3"/>
          <p:cNvSpPr>
            <a:spLocks noGrp="1" noChangeArrowheads="1"/>
          </p:cNvSpPr>
          <p:nvPr>
            <p:ph type="body" idx="1"/>
          </p:nvPr>
        </p:nvSpPr>
        <p:spPr>
          <a:xfrm>
            <a:off x="457200" y="4191000"/>
            <a:ext cx="8229600" cy="2590800"/>
          </a:xfrm>
        </p:spPr>
        <p:txBody>
          <a:bodyPr/>
          <a:lstStyle/>
          <a:p>
            <a:pPr eaLnBrk="1" hangingPunct="1">
              <a:lnSpc>
                <a:spcPct val="105000"/>
              </a:lnSpc>
              <a:spcBef>
                <a:spcPct val="30000"/>
              </a:spcBef>
              <a:spcAft>
                <a:spcPct val="35000"/>
              </a:spcAft>
            </a:pPr>
            <a:r>
              <a:rPr lang="en-US" sz="2400" smtClean="0"/>
              <a:t>H</a:t>
            </a:r>
            <a:r>
              <a:rPr lang="en-US" sz="2400" baseline="-25000" smtClean="0"/>
              <a:t>0</a:t>
            </a:r>
            <a:r>
              <a:rPr lang="en-US" sz="2400" smtClean="0"/>
              <a:t>: </a:t>
            </a:r>
            <a:r>
              <a:rPr lang="el-GR" sz="2400" smtClean="0">
                <a:cs typeface="Arial" charset="0"/>
              </a:rPr>
              <a:t>μ</a:t>
            </a:r>
            <a:r>
              <a:rPr lang="en-US" sz="2400" baseline="-25000" smtClean="0">
                <a:cs typeface="Arial" charset="0"/>
              </a:rPr>
              <a:t>low</a:t>
            </a:r>
            <a:r>
              <a:rPr lang="en-US" sz="2400" smtClean="0">
                <a:cs typeface="Arial" charset="0"/>
              </a:rPr>
              <a:t> = </a:t>
            </a:r>
            <a:r>
              <a:rPr lang="el-GR" sz="2400" smtClean="0">
                <a:cs typeface="Arial" charset="0"/>
              </a:rPr>
              <a:t>μ</a:t>
            </a:r>
            <a:r>
              <a:rPr lang="en-US" sz="2400" baseline="-25000" smtClean="0">
                <a:cs typeface="Arial" charset="0"/>
              </a:rPr>
              <a:t>medium</a:t>
            </a:r>
            <a:r>
              <a:rPr lang="en-US" sz="2400" smtClean="0">
                <a:cs typeface="Arial" charset="0"/>
              </a:rPr>
              <a:t> = </a:t>
            </a:r>
            <a:r>
              <a:rPr lang="el-GR" sz="2400" smtClean="0">
                <a:cs typeface="Arial" charset="0"/>
              </a:rPr>
              <a:t>μ</a:t>
            </a:r>
            <a:r>
              <a:rPr lang="en-US" sz="2400" baseline="-25000" smtClean="0">
                <a:cs typeface="Arial" charset="0"/>
              </a:rPr>
              <a:t>high</a:t>
            </a:r>
          </a:p>
          <a:p>
            <a:pPr eaLnBrk="1" hangingPunct="1">
              <a:lnSpc>
                <a:spcPct val="105000"/>
              </a:lnSpc>
              <a:spcBef>
                <a:spcPct val="30000"/>
              </a:spcBef>
              <a:spcAft>
                <a:spcPct val="35000"/>
              </a:spcAft>
            </a:pPr>
            <a:r>
              <a:rPr lang="en-US" sz="2400" smtClean="0"/>
              <a:t>Does drug dosage affect heart rate? F</a:t>
            </a:r>
            <a:r>
              <a:rPr lang="en-US" sz="2400" baseline="-25000" smtClean="0"/>
              <a:t>0.01,2,14</a:t>
            </a:r>
            <a:r>
              <a:rPr lang="en-US" sz="2400" smtClean="0"/>
              <a:t> = 6.51</a:t>
            </a:r>
          </a:p>
          <a:p>
            <a:pPr eaLnBrk="1" hangingPunct="1">
              <a:lnSpc>
                <a:spcPct val="105000"/>
              </a:lnSpc>
              <a:spcBef>
                <a:spcPct val="30000"/>
              </a:spcBef>
              <a:spcAft>
                <a:spcPct val="35000"/>
              </a:spcAft>
            </a:pPr>
            <a:r>
              <a:rPr lang="en-US" sz="2400" smtClean="0"/>
              <a:t>Was blocking necessary? </a:t>
            </a:r>
          </a:p>
          <a:p>
            <a:pPr eaLnBrk="1" hangingPunct="1">
              <a:lnSpc>
                <a:spcPct val="105000"/>
              </a:lnSpc>
              <a:spcAft>
                <a:spcPct val="5000"/>
              </a:spcAft>
              <a:buFontTx/>
              <a:buNone/>
            </a:pPr>
            <a:r>
              <a:rPr lang="en-US" sz="2400" smtClean="0"/>
              <a:t>		MS</a:t>
            </a:r>
            <a:r>
              <a:rPr lang="en-US" sz="2400" baseline="-25000" smtClean="0"/>
              <a:t>block</a:t>
            </a:r>
            <a:r>
              <a:rPr lang="en-US" sz="2400" smtClean="0"/>
              <a:t>/MS</a:t>
            </a:r>
            <a:r>
              <a:rPr lang="en-US" sz="2400" baseline="-25000" smtClean="0"/>
              <a:t>E</a:t>
            </a:r>
            <a:r>
              <a:rPr lang="en-US" sz="2400" smtClean="0"/>
              <a:t> = 4.45   F</a:t>
            </a:r>
            <a:r>
              <a:rPr lang="en-US" sz="2400" baseline="-25000" smtClean="0"/>
              <a:t>0.01,7,14</a:t>
            </a:r>
            <a:r>
              <a:rPr lang="en-US" sz="2400" smtClean="0"/>
              <a:t> = 4.28</a:t>
            </a:r>
          </a:p>
          <a:p>
            <a:pPr eaLnBrk="1" hangingPunct="1">
              <a:lnSpc>
                <a:spcPct val="105000"/>
              </a:lnSpc>
              <a:spcAft>
                <a:spcPct val="5000"/>
              </a:spcAft>
            </a:pPr>
            <a:endParaRPr lang="en-US" sz="2000" smtClean="0"/>
          </a:p>
        </p:txBody>
      </p:sp>
      <p:graphicFrame>
        <p:nvGraphicFramePr>
          <p:cNvPr id="11" name="Content Placeholder 5"/>
          <p:cNvGraphicFramePr>
            <a:graphicFrameLocks/>
          </p:cNvGraphicFramePr>
          <p:nvPr/>
        </p:nvGraphicFramePr>
        <p:xfrm>
          <a:off x="1066800" y="1066800"/>
          <a:ext cx="7315200" cy="3017520"/>
        </p:xfrm>
        <a:graphic>
          <a:graphicData uri="http://schemas.openxmlformats.org/drawingml/2006/table">
            <a:tbl>
              <a:tblPr firstRow="1" bandRow="1">
                <a:tableStyleId>{5C22544A-7EE6-4342-B048-85BDC9FD1C3A}</a:tableStyleId>
              </a:tblPr>
              <a:tblGrid>
                <a:gridCol w="1463040"/>
                <a:gridCol w="1463040"/>
                <a:gridCol w="1463040"/>
                <a:gridCol w="1463040"/>
                <a:gridCol w="1463040"/>
              </a:tblGrid>
              <a:tr h="822960">
                <a:tc>
                  <a:txBody>
                    <a:bodyPr/>
                    <a:lstStyle/>
                    <a:p>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anchor="ctr"/>
                </a:tc>
              </a:tr>
              <a:tr h="548640">
                <a:tc>
                  <a:txBody>
                    <a:bodyPr/>
                    <a:lstStyle/>
                    <a:p>
                      <a:r>
                        <a:rPr lang="en-US" sz="2400" baseline="0" dirty="0" smtClean="0">
                          <a:solidFill>
                            <a:schemeClr val="tx1"/>
                          </a:solidFill>
                          <a:latin typeface="Times New Roman" pitchFamily="18" charset="0"/>
                          <a:cs typeface="Times New Roman" pitchFamily="18" charset="0"/>
                        </a:rPr>
                        <a:t>Dosage</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511.41</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2</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255.71</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10.98</a:t>
                      </a:r>
                      <a:endParaRPr lang="en-US" sz="2400" baseline="0" dirty="0">
                        <a:solidFill>
                          <a:schemeClr val="tx1"/>
                        </a:solidFill>
                        <a:latin typeface="Times New Roman" pitchFamily="18" charset="0"/>
                        <a:cs typeface="Times New Roman" pitchFamily="18" charset="0"/>
                      </a:endParaRPr>
                    </a:p>
                  </a:txBody>
                  <a:tcPr anchor="ctr"/>
                </a:tc>
              </a:tr>
              <a:tr h="548640">
                <a:tc>
                  <a:txBody>
                    <a:bodyPr/>
                    <a:lstStyle/>
                    <a:p>
                      <a:r>
                        <a:rPr lang="en-US" sz="2400" baseline="0" dirty="0" smtClean="0">
                          <a:solidFill>
                            <a:schemeClr val="tx1"/>
                          </a:solidFill>
                          <a:latin typeface="Times New Roman" pitchFamily="18" charset="0"/>
                          <a:cs typeface="Times New Roman" pitchFamily="18" charset="0"/>
                        </a:rPr>
                        <a:t>Patient</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724.68</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7</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103.53</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endParaRPr lang="en-US" sz="2400" baseline="0" dirty="0">
                        <a:solidFill>
                          <a:schemeClr val="tx1"/>
                        </a:solidFill>
                        <a:latin typeface="Times New Roman" pitchFamily="18" charset="0"/>
                        <a:cs typeface="Times New Roman" pitchFamily="18" charset="0"/>
                      </a:endParaRPr>
                    </a:p>
                  </a:txBody>
                  <a:tcPr anchor="ctr"/>
                </a:tc>
              </a:tr>
              <a:tr h="548640">
                <a:tc>
                  <a:txBody>
                    <a:bodyPr/>
                    <a:lstStyle/>
                    <a:p>
                      <a:r>
                        <a:rPr lang="en-US" sz="2400" baseline="0" dirty="0" smtClean="0">
                          <a:solidFill>
                            <a:schemeClr val="tx1"/>
                          </a:solidFill>
                          <a:latin typeface="Times New Roman" pitchFamily="18" charset="0"/>
                          <a:cs typeface="Times New Roman" pitchFamily="18" charset="0"/>
                        </a:rPr>
                        <a:t>Error</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325.96</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14</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23.28</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endParaRPr lang="en-US" sz="2400" baseline="0" dirty="0">
                        <a:solidFill>
                          <a:schemeClr val="tx1"/>
                        </a:solidFill>
                        <a:latin typeface="Times New Roman" pitchFamily="18" charset="0"/>
                        <a:cs typeface="Times New Roman" pitchFamily="18" charset="0"/>
                      </a:endParaRPr>
                    </a:p>
                  </a:txBody>
                  <a:tcPr anchor="ctr"/>
                </a:tc>
              </a:tr>
              <a:tr h="548640">
                <a:tc>
                  <a:txBody>
                    <a:bodyPr/>
                    <a:lstStyle/>
                    <a:p>
                      <a:r>
                        <a:rPr lang="en-US" sz="2400" baseline="0" dirty="0" smtClean="0">
                          <a:solidFill>
                            <a:schemeClr val="tx1"/>
                          </a:solidFill>
                          <a:latin typeface="Times New Roman" pitchFamily="18" charset="0"/>
                          <a:cs typeface="Times New Roman" pitchFamily="18" charset="0"/>
                        </a:rPr>
                        <a:t>Total</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1562.05</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r>
                        <a:rPr lang="en-US" sz="2400" baseline="0" dirty="0" smtClean="0">
                          <a:solidFill>
                            <a:schemeClr val="tx1"/>
                          </a:solidFill>
                          <a:latin typeface="Times New Roman" pitchFamily="18" charset="0"/>
                          <a:cs typeface="Times New Roman" pitchFamily="18" charset="0"/>
                        </a:rPr>
                        <a:t>23</a:t>
                      </a: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endParaRPr lang="en-US" sz="2400" baseline="0" dirty="0">
                        <a:solidFill>
                          <a:schemeClr val="tx1"/>
                        </a:solidFill>
                        <a:latin typeface="Times New Roman" pitchFamily="18" charset="0"/>
                        <a:cs typeface="Times New Roman" pitchFamily="18" charset="0"/>
                      </a:endParaRPr>
                    </a:p>
                  </a:txBody>
                  <a:tcPr anchor="ctr"/>
                </a:tc>
                <a:tc>
                  <a:txBody>
                    <a:bodyPr/>
                    <a:lstStyle/>
                    <a:p>
                      <a:pPr algn="ctr"/>
                      <a:endParaRPr lang="en-US" sz="2400" baseline="0" dirty="0">
                        <a:solidFill>
                          <a:schemeClr val="tx1"/>
                        </a:solidFill>
                        <a:latin typeface="Times New Roman" pitchFamily="18" charset="0"/>
                        <a:cs typeface="Times New Roman" pitchFamily="18" charset="0"/>
                      </a:endParaRPr>
                    </a:p>
                  </a:txBody>
                  <a:tcPr anchor="ctr"/>
                </a:tc>
              </a:tr>
            </a:tbl>
          </a:graphicData>
        </a:graphic>
      </p:graphicFrame>
      <p:sp>
        <p:nvSpPr>
          <p:cNvPr id="34860" name="TextBox 6"/>
          <p:cNvSpPr txBox="1">
            <a:spLocks noChangeArrowheads="1"/>
          </p:cNvSpPr>
          <p:nvPr/>
        </p:nvSpPr>
        <p:spPr bwMode="auto">
          <a:xfrm>
            <a:off x="6629400" y="5791200"/>
            <a:ext cx="2362200" cy="400050"/>
          </a:xfrm>
          <a:prstGeom prst="rect">
            <a:avLst/>
          </a:prstGeom>
          <a:solidFill>
            <a:srgbClr val="FFCCFF"/>
          </a:solidFill>
          <a:ln w="9525">
            <a:noFill/>
            <a:miter lim="800000"/>
            <a:headEnd/>
            <a:tailEnd/>
          </a:ln>
        </p:spPr>
        <p:txBody>
          <a:bodyPr>
            <a:spAutoFit/>
          </a:bodyPr>
          <a:lstStyle/>
          <a:p>
            <a:r>
              <a:rPr lang="en-US" sz="2000"/>
              <a:t>P-value for block?</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smtClean="0"/>
              <a:t>Indicator Variables</a:t>
            </a:r>
          </a:p>
        </p:txBody>
      </p:sp>
      <p:sp>
        <p:nvSpPr>
          <p:cNvPr id="444420" name="Rectangle 4"/>
          <p:cNvSpPr>
            <a:spLocks noChangeArrowheads="1"/>
          </p:cNvSpPr>
          <p:nvPr/>
        </p:nvSpPr>
        <p:spPr bwMode="auto">
          <a:xfrm>
            <a:off x="304800" y="4419600"/>
            <a:ext cx="8305800" cy="3048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444422" name="Rectangle 6"/>
          <p:cNvSpPr>
            <a:spLocks noChangeArrowheads="1"/>
          </p:cNvSpPr>
          <p:nvPr/>
        </p:nvSpPr>
        <p:spPr bwMode="auto">
          <a:xfrm>
            <a:off x="304800" y="5029200"/>
            <a:ext cx="8305800" cy="3048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29702" name="Rectangle 3"/>
          <p:cNvSpPr>
            <a:spLocks noGrp="1" noChangeArrowheads="1"/>
          </p:cNvSpPr>
          <p:nvPr>
            <p:ph type="body" idx="1"/>
          </p:nvPr>
        </p:nvSpPr>
        <p:spPr>
          <a:xfrm>
            <a:off x="609600" y="1371600"/>
            <a:ext cx="8229600" cy="4525963"/>
          </a:xfrm>
        </p:spPr>
        <p:txBody>
          <a:bodyPr/>
          <a:lstStyle/>
          <a:p>
            <a:pPr>
              <a:spcBef>
                <a:spcPct val="0"/>
              </a:spcBef>
              <a:buFontTx/>
              <a:buNone/>
            </a:pPr>
            <a:r>
              <a:rPr lang="en-US" sz="2000" smtClean="0">
                <a:latin typeface="Courier New" pitchFamily="49" charset="0"/>
                <a:cs typeface="Courier New" pitchFamily="49" charset="0"/>
              </a:rPr>
              <a:t>                                        p</a:t>
            </a:r>
          </a:p>
          <a:p>
            <a:pPr>
              <a:spcBef>
                <a:spcPct val="0"/>
              </a:spcBef>
              <a:buFontTx/>
              <a:buNone/>
            </a:pPr>
            <a:r>
              <a:rPr lang="en-US" sz="2000" smtClean="0">
                <a:latin typeface="Courier New" pitchFamily="49" charset="0"/>
                <a:cs typeface="Courier New" pitchFamily="49" charset="0"/>
              </a:rPr>
              <a:t>                                        h     p p</a:t>
            </a:r>
          </a:p>
          <a:p>
            <a:pPr>
              <a:spcBef>
                <a:spcPct val="0"/>
              </a:spcBef>
              <a:buFontTx/>
              <a:buNone/>
            </a:pPr>
            <a:r>
              <a:rPr lang="en-US" sz="2000" smtClean="0">
                <a:latin typeface="Courier New" pitchFamily="49" charset="0"/>
                <a:cs typeface="Courier New" pitchFamily="49" charset="0"/>
              </a:rPr>
              <a:t>                                        o     h h</a:t>
            </a:r>
          </a:p>
          <a:p>
            <a:pPr>
              <a:spcBef>
                <a:spcPct val="0"/>
              </a:spcBef>
              <a:buFontTx/>
              <a:buNone/>
            </a:pPr>
            <a:r>
              <a:rPr lang="en-US" sz="2000" smtClean="0">
                <a:latin typeface="Courier New" pitchFamily="49" charset="0"/>
                <a:cs typeface="Courier New" pitchFamily="49" charset="0"/>
              </a:rPr>
              <a:t>                                        s     o o</a:t>
            </a:r>
          </a:p>
          <a:p>
            <a:pPr>
              <a:spcBef>
                <a:spcPct val="0"/>
              </a:spcBef>
              <a:buFontTx/>
              <a:buNone/>
            </a:pPr>
            <a:r>
              <a:rPr lang="en-US" sz="2000" smtClean="0">
                <a:latin typeface="Courier New" pitchFamily="49" charset="0"/>
                <a:cs typeface="Courier New" pitchFamily="49" charset="0"/>
              </a:rPr>
              <a:t>                                        p     s s</a:t>
            </a:r>
          </a:p>
          <a:p>
            <a:pPr>
              <a:spcBef>
                <a:spcPct val="0"/>
              </a:spcBef>
              <a:buFontTx/>
              <a:buNone/>
            </a:pPr>
            <a:r>
              <a:rPr lang="en-US" sz="2000" smtClean="0">
                <a:latin typeface="Courier New" pitchFamily="49" charset="0"/>
                <a:cs typeface="Courier New" pitchFamily="49" charset="0"/>
              </a:rPr>
              <a:t>                                        h     * *</a:t>
            </a:r>
          </a:p>
          <a:p>
            <a:pPr>
              <a:spcBef>
                <a:spcPct val="0"/>
              </a:spcBef>
              <a:buFontTx/>
              <a:buNone/>
            </a:pPr>
            <a:r>
              <a:rPr lang="pl-PL" sz="2000" smtClean="0">
                <a:latin typeface="Courier New" pitchFamily="49" charset="0"/>
                <a:cs typeface="Courier New" pitchFamily="49" charset="0"/>
              </a:rPr>
              <a:t>                       Mallows          o i i i i</a:t>
            </a:r>
          </a:p>
          <a:p>
            <a:pPr>
              <a:spcBef>
                <a:spcPct val="0"/>
              </a:spcBef>
              <a:buFontTx/>
              <a:buNone/>
            </a:pPr>
            <a:r>
              <a:rPr lang="pt-BR" sz="2000" smtClean="0">
                <a:latin typeface="Courier New" pitchFamily="49" charset="0"/>
                <a:cs typeface="Courier New" pitchFamily="49" charset="0"/>
              </a:rPr>
              <a:t>Vars  R-Sq  R-Sq(adj)       Cp       S  r 1 2 1 2</a:t>
            </a:r>
          </a:p>
          <a:p>
            <a:pPr>
              <a:spcBef>
                <a:spcPct val="0"/>
              </a:spcBef>
              <a:buFontTx/>
              <a:buNone/>
            </a:pPr>
            <a:r>
              <a:rPr lang="en-US" sz="2000" smtClean="0">
                <a:latin typeface="Courier New" pitchFamily="49" charset="0"/>
                <a:cs typeface="Courier New" pitchFamily="49" charset="0"/>
              </a:rPr>
              <a:t>   1  89.5       88.8     18.2  10.308  X</a:t>
            </a:r>
          </a:p>
          <a:p>
            <a:pPr>
              <a:spcBef>
                <a:spcPct val="0"/>
              </a:spcBef>
              <a:buFontTx/>
              <a:buNone/>
            </a:pPr>
            <a:r>
              <a:rPr lang="en-US" sz="2000" smtClean="0">
                <a:latin typeface="Courier New" pitchFamily="49" charset="0"/>
                <a:cs typeface="Courier New" pitchFamily="49" charset="0"/>
              </a:rPr>
              <a:t>   1  12.9        7.5    252.5  29.650          X</a:t>
            </a:r>
          </a:p>
          <a:p>
            <a:pPr>
              <a:spcBef>
                <a:spcPct val="0"/>
              </a:spcBef>
              <a:buFontTx/>
              <a:buNone/>
            </a:pPr>
            <a:r>
              <a:rPr lang="en-US" sz="2000" smtClean="0">
                <a:latin typeface="Courier New" pitchFamily="49" charset="0"/>
                <a:cs typeface="Courier New" pitchFamily="49" charset="0"/>
              </a:rPr>
              <a:t>   2  95.0       94.4      3.2  7.3030  X   X</a:t>
            </a:r>
          </a:p>
          <a:p>
            <a:pPr>
              <a:spcBef>
                <a:spcPct val="0"/>
              </a:spcBef>
              <a:buFontTx/>
              <a:buNone/>
            </a:pPr>
            <a:r>
              <a:rPr lang="en-US" sz="2000" smtClean="0">
                <a:latin typeface="Courier New" pitchFamily="49" charset="0"/>
                <a:cs typeface="Courier New" pitchFamily="49" charset="0"/>
              </a:rPr>
              <a:t>   2  94.8       94.1      3.8  7.4593  X       X</a:t>
            </a:r>
          </a:p>
          <a:p>
            <a:pPr>
              <a:spcBef>
                <a:spcPct val="0"/>
              </a:spcBef>
              <a:buFontTx/>
              <a:buNone/>
            </a:pPr>
            <a:r>
              <a:rPr lang="en-US" sz="2000" smtClean="0">
                <a:latin typeface="Courier New" pitchFamily="49" charset="0"/>
                <a:cs typeface="Courier New" pitchFamily="49" charset="0"/>
              </a:rPr>
              <a:t>   3  95.3       94.2      4.5  7.4001  X X X</a:t>
            </a:r>
          </a:p>
          <a:p>
            <a:pPr>
              <a:spcBef>
                <a:spcPct val="0"/>
              </a:spcBef>
              <a:buFontTx/>
              <a:buNone/>
            </a:pPr>
            <a:r>
              <a:rPr lang="en-US" sz="2000" smtClean="0">
                <a:latin typeface="Courier New" pitchFamily="49" charset="0"/>
                <a:cs typeface="Courier New" pitchFamily="49" charset="0"/>
              </a:rPr>
              <a:t>   3  95.1       94.1      4.9  7.5053  X   X X</a:t>
            </a:r>
          </a:p>
          <a:p>
            <a:pPr>
              <a:spcBef>
                <a:spcPct val="0"/>
              </a:spcBef>
              <a:buFontTx/>
              <a:buNone/>
            </a:pPr>
            <a:r>
              <a:rPr lang="en-US" sz="2000" smtClean="0">
                <a:latin typeface="Courier New" pitchFamily="49" charset="0"/>
                <a:cs typeface="Courier New" pitchFamily="49" charset="0"/>
              </a:rPr>
              <a:t>   4  95.9       94.6      4.6  7.1611  X X X X</a:t>
            </a:r>
          </a:p>
          <a:p>
            <a:pPr>
              <a:spcBef>
                <a:spcPct val="0"/>
              </a:spcBef>
              <a:buFontTx/>
              <a:buNone/>
            </a:pPr>
            <a:r>
              <a:rPr lang="en-US" sz="2000" smtClean="0">
                <a:latin typeface="Courier New" pitchFamily="49" charset="0"/>
                <a:cs typeface="Courier New" pitchFamily="49" charset="0"/>
              </a:rPr>
              <a:t>   4  95.3       93.8      6.4  7.6537  X X   X X</a:t>
            </a:r>
          </a:p>
          <a:p>
            <a:pPr>
              <a:spcBef>
                <a:spcPct val="0"/>
              </a:spcBef>
              <a:buFontTx/>
              <a:buNone/>
            </a:pPr>
            <a:r>
              <a:rPr lang="en-US" sz="2000" smtClean="0">
                <a:latin typeface="Courier New" pitchFamily="49" charset="0"/>
                <a:cs typeface="Courier New" pitchFamily="49" charset="0"/>
              </a:rPr>
              <a:t>   5  96.1       94.4      6.0  7.2648  X X X X X</a:t>
            </a:r>
          </a:p>
        </p:txBody>
      </p:sp>
      <p:sp>
        <p:nvSpPr>
          <p:cNvPr id="444423" name="Text Box 7"/>
          <p:cNvSpPr txBox="1">
            <a:spLocks noChangeArrowheads="1"/>
          </p:cNvSpPr>
          <p:nvPr/>
        </p:nvSpPr>
        <p:spPr bwMode="auto">
          <a:xfrm>
            <a:off x="152400" y="1447800"/>
            <a:ext cx="5715000" cy="1562100"/>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dirty="0"/>
              <a:t>If 1 indicator variable associated with a factor is significant, then all the indicator variables associated with that factor </a:t>
            </a:r>
            <a:r>
              <a:rPr lang="en-US" sz="2400" dirty="0" smtClean="0"/>
              <a:t>should be included </a:t>
            </a:r>
            <a:r>
              <a:rPr lang="en-US" sz="2400" dirty="0"/>
              <a:t>in the model</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465</a:t>
            </a:fld>
            <a:endParaRPr lang="en-US"/>
          </a:p>
        </p:txBody>
      </p:sp>
    </p:spTree>
    <p:extLst>
      <p:ext uri="{BB962C8B-B14F-4D97-AF65-F5344CB8AC3E}">
        <p14:creationId xmlns:p14="http://schemas.microsoft.com/office/powerpoint/2010/main" val="171328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animBg="1"/>
      <p:bldP spid="444422" grpId="0" animBg="1"/>
      <p:bldP spid="44442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228600" y="198437"/>
            <a:ext cx="8991600" cy="4525963"/>
          </a:xfrm>
        </p:spPr>
        <p:txBody>
          <a:bodyPr/>
          <a:lstStyle/>
          <a:p>
            <a:pPr>
              <a:spcBef>
                <a:spcPts val="0"/>
              </a:spcBef>
              <a:buNone/>
            </a:pPr>
            <a:r>
              <a:rPr lang="en-US" sz="1600" b="1" dirty="0">
                <a:latin typeface="Courier New" pitchFamily="49" charset="0"/>
                <a:cs typeface="Courier New" pitchFamily="49" charset="0"/>
              </a:rPr>
              <a:t>Regression Analysis: bright versus phosphor, glass </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smtClean="0">
                <a:latin typeface="Courier New" pitchFamily="49" charset="0"/>
                <a:cs typeface="Courier New" pitchFamily="49" charset="0"/>
              </a:rPr>
              <a:t>Method</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Categorical predictor coding  (1, 0)</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spcBef>
                <a:spcPts val="0"/>
              </a:spcBef>
              <a:buNone/>
            </a:pPr>
            <a:r>
              <a:rPr lang="en-US" sz="1200" dirty="0">
                <a:latin typeface="Courier New" pitchFamily="49" charset="0"/>
                <a:cs typeface="Courier New" pitchFamily="49" charset="0"/>
              </a:rPr>
              <a:t>Regression      3  15383.3   5127.8    93.64    0.000</a:t>
            </a:r>
          </a:p>
          <a:p>
            <a:pPr>
              <a:spcBef>
                <a:spcPts val="0"/>
              </a:spcBef>
              <a:buNone/>
            </a:pPr>
            <a:r>
              <a:rPr lang="en-US" sz="1200" dirty="0">
                <a:latin typeface="Courier New" pitchFamily="49" charset="0"/>
                <a:cs typeface="Courier New" pitchFamily="49" charset="0"/>
              </a:rPr>
              <a:t>  phosphor      1  14450.0  14450.0   263.87    0.000</a:t>
            </a:r>
          </a:p>
          <a:p>
            <a:pPr>
              <a:spcBef>
                <a:spcPts val="0"/>
              </a:spcBef>
              <a:buNone/>
            </a:pPr>
            <a:r>
              <a:rPr lang="en-US" sz="1200" dirty="0">
                <a:latin typeface="Courier New" pitchFamily="49" charset="0"/>
                <a:cs typeface="Courier New" pitchFamily="49" charset="0"/>
              </a:rPr>
              <a:t>  glass         2    933.3    466.7     8.52    0.004</a:t>
            </a:r>
          </a:p>
          <a:p>
            <a:pPr>
              <a:spcBef>
                <a:spcPts val="0"/>
              </a:spcBef>
              <a:buNone/>
            </a:pPr>
            <a:r>
              <a:rPr lang="en-US" sz="1200" dirty="0">
                <a:latin typeface="Courier New" pitchFamily="49" charset="0"/>
                <a:cs typeface="Courier New" pitchFamily="49" charset="0"/>
              </a:rPr>
              <a:t>Error          14    766.7     54.8</a:t>
            </a:r>
          </a:p>
          <a:p>
            <a:pPr>
              <a:spcBef>
                <a:spcPts val="0"/>
              </a:spcBef>
              <a:buNone/>
            </a:pPr>
            <a:r>
              <a:rPr lang="en-US" sz="1200" dirty="0">
                <a:latin typeface="Courier New" pitchFamily="49" charset="0"/>
                <a:cs typeface="Courier New" pitchFamily="49" charset="0"/>
              </a:rPr>
              <a:t>  Lack-of-Fit   2    133.3     66.7     1.26    0.318</a:t>
            </a:r>
          </a:p>
          <a:p>
            <a:pPr>
              <a:spcBef>
                <a:spcPts val="0"/>
              </a:spcBef>
              <a:buNone/>
            </a:pPr>
            <a:r>
              <a:rPr lang="en-US" sz="1200" dirty="0">
                <a:latin typeface="Courier New" pitchFamily="49" charset="0"/>
                <a:cs typeface="Courier New" pitchFamily="49" charset="0"/>
              </a:rPr>
              <a:t>  Pure Error   12    633.3     52.8</a:t>
            </a:r>
          </a:p>
          <a:p>
            <a:pPr>
              <a:spcBef>
                <a:spcPts val="0"/>
              </a:spcBef>
              <a:buNone/>
            </a:pPr>
            <a:r>
              <a:rPr lang="en-US" sz="1200" dirty="0">
                <a:latin typeface="Courier New" pitchFamily="49" charset="0"/>
                <a:cs typeface="Courier New" pitchFamily="49" charset="0"/>
              </a:rPr>
              <a:t>Total          17  16150.0</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spcBef>
                <a:spcPts val="0"/>
              </a:spcBef>
              <a:buNone/>
            </a:pPr>
            <a:r>
              <a:rPr lang="en-US" sz="1200" dirty="0">
                <a:latin typeface="Courier New" pitchFamily="49" charset="0"/>
                <a:cs typeface="Courier New" pitchFamily="49" charset="0"/>
              </a:rPr>
              <a:t>7.40013  95.25%     94.24%      92.15</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smtClean="0">
                <a:latin typeface="Courier New" pitchFamily="49" charset="0"/>
                <a:cs typeface="Courier New" pitchFamily="49" charset="0"/>
              </a:rPr>
              <a:t>Coefficients</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Term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SE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T-Value  P-Value   VIF</a:t>
            </a:r>
          </a:p>
          <a:p>
            <a:pPr>
              <a:spcBef>
                <a:spcPts val="0"/>
              </a:spcBef>
              <a:buNone/>
            </a:pPr>
            <a:r>
              <a:rPr lang="en-US" sz="1200" dirty="0">
                <a:latin typeface="Courier New" pitchFamily="49" charset="0"/>
                <a:cs typeface="Courier New" pitchFamily="49" charset="0"/>
              </a:rPr>
              <a:t>Constant  115.00     9.23    12.46    0.000</a:t>
            </a:r>
          </a:p>
          <a:p>
            <a:pPr>
              <a:spcBef>
                <a:spcPts val="0"/>
              </a:spcBef>
              <a:buNone/>
            </a:pPr>
            <a:r>
              <a:rPr lang="en-US" sz="1200" dirty="0">
                <a:latin typeface="Courier New" pitchFamily="49" charset="0"/>
                <a:cs typeface="Courier New" pitchFamily="49" charset="0"/>
              </a:rPr>
              <a:t>phosphor  1.4167   0.0872    16.24    0.000  1.00</a:t>
            </a:r>
          </a:p>
          <a:p>
            <a:pPr>
              <a:spcBef>
                <a:spcPts val="0"/>
              </a:spcBef>
              <a:buNone/>
            </a:pPr>
            <a:r>
              <a:rPr lang="en-US" sz="1200" dirty="0">
                <a:latin typeface="Courier New" pitchFamily="49" charset="0"/>
                <a:cs typeface="Courier New" pitchFamily="49" charset="0"/>
              </a:rPr>
              <a:t>glass</a:t>
            </a:r>
          </a:p>
          <a:p>
            <a:pPr>
              <a:spcBef>
                <a:spcPts val="0"/>
              </a:spcBef>
              <a:buNone/>
            </a:pPr>
            <a:r>
              <a:rPr lang="en-US" sz="1200" dirty="0">
                <a:latin typeface="Courier New" pitchFamily="49" charset="0"/>
                <a:cs typeface="Courier New" pitchFamily="49" charset="0"/>
              </a:rPr>
              <a:t>  1         3.33     4.27     0.78    0.448  1.33</a:t>
            </a:r>
          </a:p>
          <a:p>
            <a:pPr>
              <a:spcBef>
                <a:spcPts val="0"/>
              </a:spcBef>
              <a:buNone/>
            </a:pPr>
            <a:r>
              <a:rPr lang="en-US" sz="1200" dirty="0">
                <a:latin typeface="Courier New" pitchFamily="49" charset="0"/>
                <a:cs typeface="Courier New" pitchFamily="49" charset="0"/>
              </a:rPr>
              <a:t>  2        16.67     4.27     3.90    0.002  1.33</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Regression </a:t>
            </a:r>
            <a:r>
              <a:rPr lang="en-US" sz="1200" dirty="0" smtClean="0">
                <a:latin typeface="Courier New" pitchFamily="49" charset="0"/>
                <a:cs typeface="Courier New" pitchFamily="49" charset="0"/>
              </a:rPr>
              <a:t>Equation</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glass</a:t>
            </a:r>
          </a:p>
          <a:p>
            <a:pPr>
              <a:spcBef>
                <a:spcPts val="0"/>
              </a:spcBef>
              <a:buNone/>
            </a:pPr>
            <a:r>
              <a:rPr lang="en-US" sz="1200" dirty="0">
                <a:latin typeface="Courier New" pitchFamily="49" charset="0"/>
                <a:cs typeface="Courier New" pitchFamily="49" charset="0"/>
              </a:rPr>
              <a:t>1      bright = 118.33 + 1.4167 phosphor</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2      bright = 131.67 + 1.4167 phosphor</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3      bright = 115.00 + 1.4167 phosphor</a:t>
            </a:r>
          </a:p>
          <a:p>
            <a:pPr>
              <a:spcBef>
                <a:spcPts val="0"/>
              </a:spcBef>
              <a:buNone/>
            </a:pPr>
            <a:endParaRPr lang="en-US" sz="1600" b="1" dirty="0">
              <a:latin typeface="Courier New" pitchFamily="49" charset="0"/>
              <a:cs typeface="Courier New" pitchFamily="49" charset="0"/>
            </a:endParaRPr>
          </a:p>
          <a:p>
            <a:pPr>
              <a:spcBef>
                <a:spcPts val="0"/>
              </a:spcBef>
              <a:buNone/>
            </a:pPr>
            <a:endParaRPr lang="en-US" sz="1600" dirty="0" smtClean="0">
              <a:latin typeface="Courier New" pitchFamily="49" charset="0"/>
              <a:cs typeface="Courier New" pitchFamily="49" charset="0"/>
            </a:endParaRPr>
          </a:p>
          <a:p>
            <a:pPr>
              <a:spcBef>
                <a:spcPts val="0"/>
              </a:spcBef>
              <a:buNone/>
            </a:pPr>
            <a:endParaRPr lang="en-US" sz="1600" dirty="0" smtClean="0">
              <a:latin typeface="Courier New" pitchFamily="49" charset="0"/>
              <a:cs typeface="Courier New" pitchFamily="49" charset="0"/>
            </a:endParaRPr>
          </a:p>
          <a:p>
            <a:pPr>
              <a:spcBef>
                <a:spcPts val="0"/>
              </a:spcBef>
              <a:buNone/>
            </a:pPr>
            <a:endParaRPr lang="en-US" sz="1600" dirty="0" smtClean="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dirty="0"/>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466</a:t>
            </a:fld>
            <a:endParaRPr lang="en-US"/>
          </a:p>
        </p:txBody>
      </p:sp>
      <p:sp>
        <p:nvSpPr>
          <p:cNvPr id="6" name="TextBox 5"/>
          <p:cNvSpPr txBox="1"/>
          <p:nvPr/>
        </p:nvSpPr>
        <p:spPr>
          <a:xfrm>
            <a:off x="5181600" y="2743200"/>
            <a:ext cx="3733800" cy="1077218"/>
          </a:xfrm>
          <a:prstGeom prst="rect">
            <a:avLst/>
          </a:prstGeom>
          <a:solidFill>
            <a:srgbClr val="FFCCFF"/>
          </a:solidFill>
        </p:spPr>
        <p:txBody>
          <a:bodyPr wrap="square" rtlCol="0">
            <a:spAutoFit/>
          </a:bodyPr>
          <a:lstStyle/>
          <a:p>
            <a:r>
              <a:rPr lang="en-US" sz="1600" dirty="0" smtClean="0"/>
              <a:t>For Glass Type indicator variables:</a:t>
            </a:r>
          </a:p>
          <a:p>
            <a:pPr marL="168275" indent="-168275">
              <a:buFont typeface="Arial" pitchFamily="34" charset="0"/>
              <a:buChar char="•"/>
            </a:pPr>
            <a:r>
              <a:rPr lang="en-US" sz="1600" dirty="0" smtClean="0"/>
              <a:t>Glass type 3 is baseline</a:t>
            </a:r>
          </a:p>
          <a:p>
            <a:pPr marL="168275" indent="-168275">
              <a:buFont typeface="Arial" pitchFamily="34" charset="0"/>
              <a:buChar char="•"/>
            </a:pPr>
            <a:r>
              <a:rPr lang="en-US" sz="1600" dirty="0" smtClean="0"/>
              <a:t>No sig. dif. between 1 &amp; 3 (p=0.448)</a:t>
            </a:r>
          </a:p>
          <a:p>
            <a:pPr marL="168275" indent="-168275">
              <a:buFont typeface="Arial" pitchFamily="34" charset="0"/>
              <a:buChar char="•"/>
            </a:pPr>
            <a:r>
              <a:rPr lang="en-US" sz="1600" dirty="0" smtClean="0"/>
              <a:t>Sig. dif. between 2 &amp; 3 (p=0.002)</a:t>
            </a:r>
          </a:p>
        </p:txBody>
      </p:sp>
    </p:spTree>
    <p:extLst>
      <p:ext uri="{BB962C8B-B14F-4D97-AF65-F5344CB8AC3E}">
        <p14:creationId xmlns:p14="http://schemas.microsoft.com/office/powerpoint/2010/main" val="315380005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l="-185" t="25621" r="59187" b="30262"/>
          <a:stretch/>
        </p:blipFill>
        <p:spPr>
          <a:xfrm>
            <a:off x="225213" y="2064674"/>
            <a:ext cx="4344806" cy="3116926"/>
          </a:xfrm>
          <a:prstGeom prst="rect">
            <a:avLst/>
          </a:prstGeom>
        </p:spPr>
      </p:pic>
      <p:pic>
        <p:nvPicPr>
          <p:cNvPr id="16" name="Picture 15"/>
          <p:cNvPicPr>
            <a:picLocks noChangeAspect="1"/>
          </p:cNvPicPr>
          <p:nvPr/>
        </p:nvPicPr>
        <p:blipFill rotWithShape="1">
          <a:blip r:embed="rId3"/>
          <a:srcRect l="2073" t="24622" r="62305" b="27471"/>
          <a:stretch/>
        </p:blipFill>
        <p:spPr>
          <a:xfrm>
            <a:off x="4771441" y="3321974"/>
            <a:ext cx="3599711" cy="3227327"/>
          </a:xfrm>
          <a:prstGeom prst="rect">
            <a:avLst/>
          </a:prstGeom>
        </p:spPr>
      </p:pic>
      <p:sp>
        <p:nvSpPr>
          <p:cNvPr id="2" name="Title 1"/>
          <p:cNvSpPr>
            <a:spLocks noGrp="1"/>
          </p:cNvSpPr>
          <p:nvPr>
            <p:ph type="title"/>
          </p:nvPr>
        </p:nvSpPr>
        <p:spPr>
          <a:xfrm>
            <a:off x="457200" y="-228600"/>
            <a:ext cx="8229600" cy="1143000"/>
          </a:xfrm>
        </p:spPr>
        <p:txBody>
          <a:bodyPr/>
          <a:lstStyle/>
          <a:p>
            <a:r>
              <a:rPr lang="en-US" dirty="0" smtClean="0"/>
              <a:t>Indicator Variables</a:t>
            </a:r>
            <a:endParaRPr lang="en-US" dirty="0"/>
          </a:p>
        </p:txBody>
      </p:sp>
      <p:sp>
        <p:nvSpPr>
          <p:cNvPr id="3" name="Content Placeholder 2"/>
          <p:cNvSpPr>
            <a:spLocks noGrp="1"/>
          </p:cNvSpPr>
          <p:nvPr>
            <p:ph idx="1"/>
          </p:nvPr>
        </p:nvSpPr>
        <p:spPr>
          <a:xfrm>
            <a:off x="228600" y="762000"/>
            <a:ext cx="8686800" cy="4525963"/>
          </a:xfrm>
        </p:spPr>
        <p:txBody>
          <a:bodyPr/>
          <a:lstStyle/>
          <a:p>
            <a:r>
              <a:rPr lang="en-US" sz="2400" dirty="0" smtClean="0"/>
              <a:t>Can tell Minitab which factor level to use as baseline for (0,1) indicator variables</a:t>
            </a:r>
          </a:p>
          <a:p>
            <a:pPr>
              <a:buNone/>
            </a:pPr>
            <a:endParaRPr lang="en-US" sz="2400"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467</a:t>
            </a:fld>
            <a:endParaRPr lang="en-US"/>
          </a:p>
        </p:txBody>
      </p:sp>
      <p:sp>
        <p:nvSpPr>
          <p:cNvPr id="9" name="TextBox 8"/>
          <p:cNvSpPr txBox="1"/>
          <p:nvPr/>
        </p:nvSpPr>
        <p:spPr>
          <a:xfrm>
            <a:off x="5257800" y="2057400"/>
            <a:ext cx="2743200" cy="707886"/>
          </a:xfrm>
          <a:prstGeom prst="rect">
            <a:avLst/>
          </a:prstGeom>
          <a:noFill/>
          <a:ln>
            <a:solidFill>
              <a:schemeClr val="tx1"/>
            </a:solidFill>
          </a:ln>
        </p:spPr>
        <p:txBody>
          <a:bodyPr wrap="square" rtlCol="0">
            <a:spAutoFit/>
          </a:bodyPr>
          <a:lstStyle/>
          <a:p>
            <a:r>
              <a:rPr lang="en-US" sz="2000" dirty="0" smtClean="0"/>
              <a:t>Make glass type 3 the baseline level</a:t>
            </a:r>
            <a:endParaRPr lang="en-US" sz="2000" dirty="0"/>
          </a:p>
        </p:txBody>
      </p:sp>
      <p:sp>
        <p:nvSpPr>
          <p:cNvPr id="10" name="Oval 9"/>
          <p:cNvSpPr/>
          <p:nvPr/>
        </p:nvSpPr>
        <p:spPr>
          <a:xfrm>
            <a:off x="1302489" y="3619500"/>
            <a:ext cx="5842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064299" y="4273245"/>
            <a:ext cx="914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03047" y="3728057"/>
            <a:ext cx="583353" cy="31054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34652" y="3971049"/>
            <a:ext cx="1823347" cy="69469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5800" y="5924490"/>
            <a:ext cx="3352800" cy="400110"/>
          </a:xfrm>
          <a:prstGeom prst="rect">
            <a:avLst/>
          </a:prstGeom>
          <a:solidFill>
            <a:srgbClr val="FFCCFF"/>
          </a:solidFill>
        </p:spPr>
        <p:txBody>
          <a:bodyPr wrap="square" rtlCol="0">
            <a:spAutoFit/>
          </a:bodyPr>
          <a:lstStyle/>
          <a:p>
            <a:pPr algn="ctr"/>
            <a:r>
              <a:rPr lang="en-US" sz="2000" dirty="0" smtClean="0"/>
              <a:t>Column heading and level</a:t>
            </a:r>
            <a:endParaRPr lang="en-US" sz="2000" dirty="0"/>
          </a:p>
        </p:txBody>
      </p:sp>
      <p:sp>
        <p:nvSpPr>
          <p:cNvPr id="15" name="Right Arrow 14"/>
          <p:cNvSpPr/>
          <p:nvPr/>
        </p:nvSpPr>
        <p:spPr>
          <a:xfrm rot="18606747">
            <a:off x="3753831" y="5112944"/>
            <a:ext cx="1828800" cy="403749"/>
          </a:xfrm>
          <a:prstGeom prst="right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9631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457200" y="-152400"/>
            <a:ext cx="8229600" cy="1143000"/>
          </a:xfrm>
        </p:spPr>
        <p:txBody>
          <a:bodyPr/>
          <a:lstStyle/>
          <a:p>
            <a:pPr eaLnBrk="1" hangingPunct="1"/>
            <a:r>
              <a:rPr lang="en-US" smtClean="0"/>
              <a:t>Indicator Variables</a:t>
            </a:r>
          </a:p>
        </p:txBody>
      </p:sp>
      <p:sp>
        <p:nvSpPr>
          <p:cNvPr id="31749" name="Rectangle 3"/>
          <p:cNvSpPr>
            <a:spLocks noGrp="1" noChangeArrowheads="1"/>
          </p:cNvSpPr>
          <p:nvPr>
            <p:ph type="body" idx="1"/>
          </p:nvPr>
        </p:nvSpPr>
        <p:spPr>
          <a:xfrm>
            <a:off x="304800" y="762000"/>
            <a:ext cx="8229600" cy="2590800"/>
          </a:xfrm>
        </p:spPr>
        <p:txBody>
          <a:bodyPr/>
          <a:lstStyle/>
          <a:p>
            <a:pPr eaLnBrk="1" hangingPunct="1">
              <a:buFontTx/>
              <a:buNone/>
            </a:pPr>
            <a:r>
              <a:rPr lang="en-US" sz="2400" smtClean="0"/>
              <a:t>Another example</a:t>
            </a:r>
          </a:p>
          <a:p>
            <a:pPr eaLnBrk="1" hangingPunct="1"/>
            <a:r>
              <a:rPr lang="en-US" sz="2400" smtClean="0"/>
              <a:t>Determine how age, weight, and gender affect time to run 1 mile.</a:t>
            </a:r>
          </a:p>
          <a:p>
            <a:pPr eaLnBrk="1" hangingPunct="1"/>
            <a:r>
              <a:rPr lang="en-US" sz="2400" smtClean="0"/>
              <a:t>How to decide which terms to include in regression model?  ANOVA?  Best Subsets?</a:t>
            </a:r>
          </a:p>
        </p:txBody>
      </p:sp>
      <p:pic>
        <p:nvPicPr>
          <p:cNvPr id="3175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2971800"/>
            <a:ext cx="7239000" cy="3735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751" name="Text Box 6"/>
          <p:cNvSpPr txBox="1">
            <a:spLocks noChangeArrowheads="1"/>
          </p:cNvSpPr>
          <p:nvPr/>
        </p:nvSpPr>
        <p:spPr bwMode="auto">
          <a:xfrm>
            <a:off x="7543800" y="3581400"/>
            <a:ext cx="1371600" cy="1930400"/>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Analyze with ANOVA first to find significant terms?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468</a:t>
            </a:fld>
            <a:endParaRPr lang="en-US"/>
          </a:p>
        </p:txBody>
      </p:sp>
    </p:spTree>
    <p:extLst>
      <p:ext uri="{BB962C8B-B14F-4D97-AF65-F5344CB8AC3E}">
        <p14:creationId xmlns:p14="http://schemas.microsoft.com/office/powerpoint/2010/main" val="9469233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255693" y="8467"/>
            <a:ext cx="8686800" cy="1143000"/>
          </a:xfrm>
        </p:spPr>
        <p:txBody>
          <a:bodyPr/>
          <a:lstStyle/>
          <a:p>
            <a:pPr eaLnBrk="1" hangingPunct="1"/>
            <a:r>
              <a:rPr lang="en-US" sz="3600" dirty="0" smtClean="0"/>
              <a:t>Analysis of data with “infinite” factor levels</a:t>
            </a:r>
          </a:p>
        </p:txBody>
      </p:sp>
      <p:sp>
        <p:nvSpPr>
          <p:cNvPr id="32773" name="Rectangle 3"/>
          <p:cNvSpPr>
            <a:spLocks noGrp="1" noChangeArrowheads="1"/>
          </p:cNvSpPr>
          <p:nvPr>
            <p:ph type="body" idx="1"/>
          </p:nvPr>
        </p:nvSpPr>
        <p:spPr>
          <a:xfrm>
            <a:off x="152400" y="838200"/>
            <a:ext cx="8763000" cy="5867400"/>
          </a:xfrm>
        </p:spPr>
        <p:txBody>
          <a:bodyPr/>
          <a:lstStyle/>
          <a:p>
            <a:pPr eaLnBrk="1" hangingPunct="1">
              <a:spcBef>
                <a:spcPts val="600"/>
              </a:spcBef>
            </a:pPr>
            <a:r>
              <a:rPr lang="en-US" sz="2400" smtClean="0"/>
              <a:t>What to do if it is not possible to collect observations at specific combinations of factor levels?</a:t>
            </a:r>
          </a:p>
          <a:p>
            <a:pPr eaLnBrk="1" hangingPunct="1">
              <a:spcBef>
                <a:spcPts val="600"/>
              </a:spcBef>
            </a:pPr>
            <a:r>
              <a:rPr lang="en-US" sz="2400" smtClean="0"/>
              <a:t>What if selection of factor levels cannot be easily controlled?</a:t>
            </a:r>
          </a:p>
          <a:p>
            <a:pPr eaLnBrk="1" hangingPunct="1">
              <a:spcBef>
                <a:spcPts val="600"/>
              </a:spcBef>
            </a:pPr>
            <a:r>
              <a:rPr lang="en-US" sz="2400" smtClean="0"/>
              <a:t>Example: determine effect of age, weight, gender on time to run 1 mile</a:t>
            </a:r>
          </a:p>
          <a:p>
            <a:pPr eaLnBrk="1" hangingPunct="1">
              <a:spcBef>
                <a:spcPts val="600"/>
              </a:spcBef>
            </a:pPr>
            <a:r>
              <a:rPr lang="en-US" sz="2400" smtClean="0"/>
              <a:t>Would have to find people who fit the combinations of these factor levels</a:t>
            </a:r>
          </a:p>
          <a:p>
            <a:pPr lvl="1" eaLnBrk="1" hangingPunct="1">
              <a:spcBef>
                <a:spcPts val="600"/>
              </a:spcBef>
            </a:pPr>
            <a:r>
              <a:rPr lang="en-US" sz="2000" smtClean="0"/>
              <a:t>i.e. would have to find a 23 year old, 189 lb man; a 23 year old, 189 lb woman; 23 year old, 201 lb man; 23 year old, 201 lb woman, etc.</a:t>
            </a:r>
          </a:p>
          <a:p>
            <a:pPr eaLnBrk="1" hangingPunct="1">
              <a:spcBef>
                <a:spcPts val="600"/>
              </a:spcBef>
            </a:pPr>
            <a:r>
              <a:rPr lang="en-US" sz="2400" smtClean="0"/>
              <a:t>Could use categories for factor levels (how to choose category limits)</a:t>
            </a:r>
          </a:p>
          <a:p>
            <a:pPr lvl="1" eaLnBrk="1" hangingPunct="1">
              <a:spcBef>
                <a:spcPts val="600"/>
              </a:spcBef>
            </a:pPr>
            <a:r>
              <a:rPr lang="en-US" sz="2000" smtClean="0"/>
              <a:t>Age: young, old</a:t>
            </a:r>
          </a:p>
          <a:p>
            <a:pPr lvl="1" eaLnBrk="1" hangingPunct="1">
              <a:spcBef>
                <a:spcPts val="600"/>
              </a:spcBef>
            </a:pPr>
            <a:r>
              <a:rPr lang="en-US" sz="2000" smtClean="0"/>
              <a:t>Weight: light, heavy</a:t>
            </a:r>
          </a:p>
          <a:p>
            <a:pPr eaLnBrk="1" hangingPunct="1">
              <a:spcBef>
                <a:spcPts val="600"/>
              </a:spcBef>
            </a:pPr>
            <a:r>
              <a:rPr lang="en-US" sz="2400" smtClean="0"/>
              <a:t>OR could simply collect data from random subjects and use multiple linear regression to analyze</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469</a:t>
            </a:fld>
            <a:endParaRPr lang="en-US"/>
          </a:p>
        </p:txBody>
      </p:sp>
    </p:spTree>
    <p:extLst>
      <p:ext uri="{BB962C8B-B14F-4D97-AF65-F5344CB8AC3E}">
        <p14:creationId xmlns:p14="http://schemas.microsoft.com/office/powerpoint/2010/main" val="30861823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en-US" smtClean="0"/>
              <a:t>1-mile run example</a:t>
            </a:r>
          </a:p>
        </p:txBody>
      </p:sp>
      <p:sp>
        <p:nvSpPr>
          <p:cNvPr id="33797" name="Rectangle 3"/>
          <p:cNvSpPr>
            <a:spLocks noGrp="1" noChangeArrowheads="1"/>
          </p:cNvSpPr>
          <p:nvPr>
            <p:ph type="body" idx="1"/>
          </p:nvPr>
        </p:nvSpPr>
        <p:spPr>
          <a:xfrm>
            <a:off x="0" y="1600200"/>
            <a:ext cx="3886200" cy="4525963"/>
          </a:xfrm>
        </p:spPr>
        <p:txBody>
          <a:bodyPr/>
          <a:lstStyle/>
          <a:p>
            <a:pPr eaLnBrk="1" hangingPunct="1">
              <a:spcBef>
                <a:spcPts val="600"/>
              </a:spcBef>
              <a:spcAft>
                <a:spcPts val="600"/>
              </a:spcAft>
            </a:pPr>
            <a:r>
              <a:rPr lang="en-US" sz="2400" smtClean="0"/>
              <a:t>Use indicator variable for Gender</a:t>
            </a:r>
          </a:p>
          <a:p>
            <a:pPr eaLnBrk="1" hangingPunct="1">
              <a:spcBef>
                <a:spcPts val="600"/>
              </a:spcBef>
              <a:spcAft>
                <a:spcPts val="600"/>
              </a:spcAft>
            </a:pPr>
            <a:r>
              <a:rPr lang="en-US" sz="2400" smtClean="0"/>
              <a:t>0=male;  1=female</a:t>
            </a:r>
          </a:p>
          <a:p>
            <a:pPr eaLnBrk="1" hangingPunct="1">
              <a:spcBef>
                <a:spcPts val="600"/>
              </a:spcBef>
              <a:spcAft>
                <a:spcPts val="600"/>
              </a:spcAft>
            </a:pPr>
            <a:r>
              <a:rPr lang="en-US" sz="2400" smtClean="0"/>
              <a:t>To use Best Subsets make columns in Minitab for all interactions</a:t>
            </a:r>
          </a:p>
        </p:txBody>
      </p:sp>
      <p:pic>
        <p:nvPicPr>
          <p:cNvPr id="3379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1139825"/>
            <a:ext cx="51816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470</a:t>
            </a:fld>
            <a:endParaRPr lang="en-US"/>
          </a:p>
        </p:txBody>
      </p:sp>
    </p:spTree>
    <p:extLst>
      <p:ext uri="{BB962C8B-B14F-4D97-AF65-F5344CB8AC3E}">
        <p14:creationId xmlns:p14="http://schemas.microsoft.com/office/powerpoint/2010/main" val="21695207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5"/>
          <p:cNvSpPr>
            <a:spLocks noChangeArrowheads="1"/>
          </p:cNvSpPr>
          <p:nvPr/>
        </p:nvSpPr>
        <p:spPr bwMode="auto">
          <a:xfrm>
            <a:off x="228600" y="4343400"/>
            <a:ext cx="8229600" cy="3048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34821" name="Rectangle 2"/>
          <p:cNvSpPr>
            <a:spLocks noGrp="1" noChangeArrowheads="1"/>
          </p:cNvSpPr>
          <p:nvPr>
            <p:ph type="title"/>
          </p:nvPr>
        </p:nvSpPr>
        <p:spPr/>
        <p:txBody>
          <a:bodyPr/>
          <a:lstStyle/>
          <a:p>
            <a:pPr eaLnBrk="1" hangingPunct="1"/>
            <a:r>
              <a:rPr lang="en-US" smtClean="0"/>
              <a:t>1-mile run example</a:t>
            </a:r>
          </a:p>
        </p:txBody>
      </p:sp>
      <p:sp>
        <p:nvSpPr>
          <p:cNvPr id="34822" name="Rectangle 3"/>
          <p:cNvSpPr>
            <a:spLocks noGrp="1" noChangeArrowheads="1"/>
          </p:cNvSpPr>
          <p:nvPr>
            <p:ph type="body" idx="1"/>
          </p:nvPr>
        </p:nvSpPr>
        <p:spPr>
          <a:xfrm>
            <a:off x="381000" y="914400"/>
            <a:ext cx="8229600" cy="5638800"/>
          </a:xfrm>
        </p:spPr>
        <p:txBody>
          <a:bodyPr/>
          <a:lstStyle/>
          <a:p>
            <a:pPr>
              <a:spcBef>
                <a:spcPct val="0"/>
              </a:spcBef>
              <a:buFontTx/>
              <a:buNone/>
            </a:pPr>
            <a:r>
              <a:rPr lang="en-US" sz="1600" smtClean="0">
                <a:latin typeface="Courier New" pitchFamily="49" charset="0"/>
                <a:cs typeface="Courier New" pitchFamily="49" charset="0"/>
              </a:rPr>
              <a:t>                                                    a</a:t>
            </a:r>
          </a:p>
          <a:p>
            <a:pPr>
              <a:spcBef>
                <a:spcPct val="0"/>
              </a:spcBef>
              <a:buFontTx/>
              <a:buNone/>
            </a:pPr>
            <a:r>
              <a:rPr lang="en-US" sz="1600" smtClean="0">
                <a:latin typeface="Courier New" pitchFamily="49" charset="0"/>
                <a:cs typeface="Courier New" pitchFamily="49" charset="0"/>
              </a:rPr>
              <a:t>                                                    g</a:t>
            </a:r>
          </a:p>
          <a:p>
            <a:pPr>
              <a:spcBef>
                <a:spcPct val="0"/>
              </a:spcBef>
              <a:buFontTx/>
              <a:buNone/>
            </a:pPr>
            <a:r>
              <a:rPr lang="en-US" sz="1600" smtClean="0">
                <a:latin typeface="Courier New" pitchFamily="49" charset="0"/>
                <a:cs typeface="Courier New" pitchFamily="49" charset="0"/>
              </a:rPr>
              <a:t>                                                    e</a:t>
            </a:r>
          </a:p>
          <a:p>
            <a:pPr>
              <a:spcBef>
                <a:spcPct val="0"/>
              </a:spcBef>
              <a:buFontTx/>
              <a:buNone/>
            </a:pPr>
            <a:r>
              <a:rPr lang="en-US" sz="1600" smtClean="0">
                <a:latin typeface="Courier New" pitchFamily="49" charset="0"/>
                <a:cs typeface="Courier New" pitchFamily="49" charset="0"/>
              </a:rPr>
              <a:t>                                                a   *</a:t>
            </a:r>
          </a:p>
          <a:p>
            <a:pPr>
              <a:spcBef>
                <a:spcPct val="0"/>
              </a:spcBef>
              <a:buFontTx/>
              <a:buNone/>
            </a:pPr>
            <a:r>
              <a:rPr lang="en-US" sz="1600" smtClean="0">
                <a:latin typeface="Courier New" pitchFamily="49" charset="0"/>
                <a:cs typeface="Courier New" pitchFamily="49" charset="0"/>
              </a:rPr>
              <a:t>                                              a g w w</a:t>
            </a:r>
          </a:p>
          <a:p>
            <a:pPr>
              <a:spcBef>
                <a:spcPct val="0"/>
              </a:spcBef>
              <a:buFontTx/>
              <a:buNone/>
            </a:pPr>
            <a:r>
              <a:rPr lang="en-US" sz="1600" smtClean="0">
                <a:latin typeface="Courier New" pitchFamily="49" charset="0"/>
                <a:cs typeface="Courier New" pitchFamily="49" charset="0"/>
              </a:rPr>
              <a:t>                                              g e t t</a:t>
            </a:r>
          </a:p>
          <a:p>
            <a:pPr>
              <a:spcBef>
                <a:spcPct val="0"/>
              </a:spcBef>
              <a:buFontTx/>
              <a:buNone/>
            </a:pPr>
            <a:r>
              <a:rPr lang="en-US" sz="1600" smtClean="0">
                <a:latin typeface="Courier New" pitchFamily="49" charset="0"/>
                <a:cs typeface="Courier New" pitchFamily="49" charset="0"/>
              </a:rPr>
              <a:t>                                              e * * *</a:t>
            </a:r>
          </a:p>
          <a:p>
            <a:pPr>
              <a:spcBef>
                <a:spcPct val="0"/>
              </a:spcBef>
              <a:buFontTx/>
              <a:buNone/>
            </a:pPr>
            <a:r>
              <a:rPr lang="en-US" sz="1600" smtClean="0">
                <a:latin typeface="Courier New" pitchFamily="49" charset="0"/>
                <a:cs typeface="Courier New" pitchFamily="49" charset="0"/>
              </a:rPr>
              <a:t>                                        a   g * g g g</a:t>
            </a:r>
          </a:p>
          <a:p>
            <a:pPr>
              <a:spcBef>
                <a:spcPct val="0"/>
              </a:spcBef>
              <a:buFontTx/>
              <a:buNone/>
            </a:pPr>
            <a:r>
              <a:rPr lang="en-US" sz="1600" smtClean="0">
                <a:latin typeface="Courier New" pitchFamily="49" charset="0"/>
                <a:cs typeface="Courier New" pitchFamily="49" charset="0"/>
              </a:rPr>
              <a:t>                       Mallows          g w e w e e e</a:t>
            </a:r>
          </a:p>
          <a:p>
            <a:pPr>
              <a:spcBef>
                <a:spcPct val="0"/>
              </a:spcBef>
              <a:buFontTx/>
              <a:buNone/>
            </a:pPr>
            <a:r>
              <a:rPr lang="pt-BR" sz="1600" smtClean="0">
                <a:latin typeface="Courier New" pitchFamily="49" charset="0"/>
                <a:cs typeface="Courier New" pitchFamily="49" charset="0"/>
              </a:rPr>
              <a:t>Vars  R-Sq  R-Sq(adj)       Cp       S  e t n t n n n</a:t>
            </a:r>
          </a:p>
          <a:p>
            <a:pPr>
              <a:spcBef>
                <a:spcPct val="0"/>
              </a:spcBef>
              <a:buFontTx/>
              <a:buNone/>
            </a:pPr>
            <a:r>
              <a:rPr lang="en-US" sz="1600" smtClean="0">
                <a:latin typeface="Courier New" pitchFamily="49" charset="0"/>
                <a:cs typeface="Courier New" pitchFamily="49" charset="0"/>
              </a:rPr>
              <a:t>   1  66.2       64.4     33.0  52.020        X</a:t>
            </a:r>
          </a:p>
          <a:p>
            <a:pPr>
              <a:spcBef>
                <a:spcPct val="0"/>
              </a:spcBef>
              <a:buFontTx/>
              <a:buNone/>
            </a:pPr>
            <a:r>
              <a:rPr lang="en-US" sz="1600" smtClean="0">
                <a:latin typeface="Courier New" pitchFamily="49" charset="0"/>
                <a:cs typeface="Courier New" pitchFamily="49" charset="0"/>
              </a:rPr>
              <a:t>   1  59.8       57.7     42.4  56.683  X</a:t>
            </a:r>
          </a:p>
          <a:p>
            <a:pPr>
              <a:spcBef>
                <a:spcPct val="0"/>
              </a:spcBef>
              <a:buFontTx/>
              <a:buNone/>
            </a:pPr>
            <a:r>
              <a:rPr lang="en-US" sz="1600" smtClean="0">
                <a:latin typeface="Courier New" pitchFamily="49" charset="0"/>
                <a:cs typeface="Courier New" pitchFamily="49" charset="0"/>
              </a:rPr>
              <a:t>   2  82.4       80.5     11.0  38.509        X     X</a:t>
            </a:r>
          </a:p>
          <a:p>
            <a:pPr>
              <a:spcBef>
                <a:spcPct val="0"/>
              </a:spcBef>
              <a:buFontTx/>
              <a:buNone/>
            </a:pPr>
            <a:r>
              <a:rPr lang="en-US" sz="1600" smtClean="0">
                <a:latin typeface="Courier New" pitchFamily="49" charset="0"/>
                <a:cs typeface="Courier New" pitchFamily="49" charset="0"/>
              </a:rPr>
              <a:t>   2  82.3       80.4     11.1  38.616        X X</a:t>
            </a:r>
          </a:p>
          <a:p>
            <a:pPr>
              <a:spcBef>
                <a:spcPct val="0"/>
              </a:spcBef>
              <a:buFontTx/>
              <a:buNone/>
            </a:pPr>
            <a:r>
              <a:rPr lang="en-US" sz="1600" smtClean="0">
                <a:latin typeface="Courier New" pitchFamily="49" charset="0"/>
                <a:cs typeface="Courier New" pitchFamily="49" charset="0"/>
              </a:rPr>
              <a:t>   3  89.8       88.0      2.1  30.183  X X     X</a:t>
            </a:r>
          </a:p>
          <a:p>
            <a:pPr>
              <a:spcBef>
                <a:spcPct val="0"/>
              </a:spcBef>
              <a:buFontTx/>
              <a:buNone/>
            </a:pPr>
            <a:r>
              <a:rPr lang="en-US" sz="1600" smtClean="0">
                <a:latin typeface="Courier New" pitchFamily="49" charset="0"/>
                <a:cs typeface="Courier New" pitchFamily="49" charset="0"/>
              </a:rPr>
              <a:t>   3  88.4       86.3      4.2  32.215  X X         X</a:t>
            </a:r>
          </a:p>
          <a:p>
            <a:pPr>
              <a:spcBef>
                <a:spcPct val="0"/>
              </a:spcBef>
              <a:buFontTx/>
              <a:buNone/>
            </a:pPr>
            <a:r>
              <a:rPr lang="en-US" sz="1600" smtClean="0">
                <a:latin typeface="Courier New" pitchFamily="49" charset="0"/>
                <a:cs typeface="Courier New" pitchFamily="49" charset="0"/>
              </a:rPr>
              <a:t>   4  90.3       87.9      3.3  30.355  X X     X   X</a:t>
            </a:r>
          </a:p>
          <a:p>
            <a:pPr>
              <a:spcBef>
                <a:spcPct val="0"/>
              </a:spcBef>
              <a:buFontTx/>
              <a:buNone/>
            </a:pPr>
            <a:r>
              <a:rPr lang="en-US" sz="1600" smtClean="0">
                <a:latin typeface="Courier New" pitchFamily="49" charset="0"/>
                <a:cs typeface="Courier New" pitchFamily="49" charset="0"/>
              </a:rPr>
              <a:t>   4  90.2       87.7      3.5  30.552  X X X X</a:t>
            </a:r>
          </a:p>
          <a:p>
            <a:pPr>
              <a:spcBef>
                <a:spcPct val="0"/>
              </a:spcBef>
              <a:buFontTx/>
              <a:buNone/>
            </a:pPr>
            <a:r>
              <a:rPr lang="en-US" sz="1600" smtClean="0">
                <a:latin typeface="Courier New" pitchFamily="49" charset="0"/>
                <a:cs typeface="Courier New" pitchFamily="49" charset="0"/>
              </a:rPr>
              <a:t>   5  90.9       87.9      4.4  30.313  X X X X   X</a:t>
            </a:r>
          </a:p>
          <a:p>
            <a:pPr>
              <a:spcBef>
                <a:spcPct val="0"/>
              </a:spcBef>
              <a:buFontTx/>
              <a:buNone/>
            </a:pPr>
            <a:r>
              <a:rPr lang="en-US" sz="1600" smtClean="0">
                <a:latin typeface="Courier New" pitchFamily="49" charset="0"/>
                <a:cs typeface="Courier New" pitchFamily="49" charset="0"/>
              </a:rPr>
              <a:t>   5  90.5       87.3      5.1  31.099  X X X   X X</a:t>
            </a:r>
          </a:p>
          <a:p>
            <a:pPr>
              <a:spcBef>
                <a:spcPct val="0"/>
              </a:spcBef>
              <a:buFontTx/>
              <a:buNone/>
            </a:pPr>
            <a:r>
              <a:rPr lang="en-US" sz="1600" smtClean="0">
                <a:latin typeface="Courier New" pitchFamily="49" charset="0"/>
                <a:cs typeface="Courier New" pitchFamily="49" charset="0"/>
              </a:rPr>
              <a:t>   6  91.1       87.3      6.1  31.020  X X X X   X X</a:t>
            </a:r>
          </a:p>
          <a:p>
            <a:pPr>
              <a:spcBef>
                <a:spcPct val="0"/>
              </a:spcBef>
              <a:buFontTx/>
              <a:buNone/>
            </a:pPr>
            <a:r>
              <a:rPr lang="en-US" sz="1600" smtClean="0">
                <a:latin typeface="Courier New" pitchFamily="49" charset="0"/>
                <a:cs typeface="Courier New" pitchFamily="49" charset="0"/>
              </a:rPr>
              <a:t>   6  91.1       87.3      6.2  31.084  X X X X X X</a:t>
            </a:r>
          </a:p>
          <a:p>
            <a:pPr>
              <a:spcBef>
                <a:spcPct val="0"/>
              </a:spcBef>
              <a:buFontTx/>
              <a:buNone/>
            </a:pPr>
            <a:r>
              <a:rPr lang="en-US" sz="1600" smtClean="0">
                <a:latin typeface="Courier New" pitchFamily="49" charset="0"/>
                <a:cs typeface="Courier New" pitchFamily="49" charset="0"/>
              </a:rPr>
              <a:t>   7  91.2       86.5      8.0  32.072  X X X X X X X</a:t>
            </a:r>
          </a:p>
        </p:txBody>
      </p:sp>
      <p:sp>
        <p:nvSpPr>
          <p:cNvPr id="34823" name="Text Box 4"/>
          <p:cNvSpPr txBox="1">
            <a:spLocks noChangeArrowheads="1"/>
          </p:cNvSpPr>
          <p:nvPr/>
        </p:nvSpPr>
        <p:spPr bwMode="auto">
          <a:xfrm>
            <a:off x="609600" y="11430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a:t>Best Subsets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471</a:t>
            </a:fld>
            <a:endParaRPr lang="en-US"/>
          </a:p>
        </p:txBody>
      </p:sp>
    </p:spTree>
    <p:extLst>
      <p:ext uri="{BB962C8B-B14F-4D97-AF65-F5344CB8AC3E}">
        <p14:creationId xmlns:p14="http://schemas.microsoft.com/office/powerpoint/2010/main" val="6131945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a:xfrm>
            <a:off x="457200" y="-228600"/>
            <a:ext cx="8229600" cy="1143000"/>
          </a:xfrm>
        </p:spPr>
        <p:txBody>
          <a:bodyPr/>
          <a:lstStyle/>
          <a:p>
            <a:pPr eaLnBrk="1" hangingPunct="1"/>
            <a:r>
              <a:rPr lang="en-US" smtClean="0"/>
              <a:t>1-mile run example</a:t>
            </a:r>
          </a:p>
        </p:txBody>
      </p:sp>
      <p:sp>
        <p:nvSpPr>
          <p:cNvPr id="35845" name="Rectangle 3"/>
          <p:cNvSpPr>
            <a:spLocks noGrp="1" noChangeArrowheads="1"/>
          </p:cNvSpPr>
          <p:nvPr>
            <p:ph type="body" idx="1"/>
          </p:nvPr>
        </p:nvSpPr>
        <p:spPr>
          <a:xfrm>
            <a:off x="381000" y="838200"/>
            <a:ext cx="8686800" cy="5334000"/>
          </a:xfrm>
        </p:spPr>
        <p:txBody>
          <a:bodyPr/>
          <a:lstStyle/>
          <a:p>
            <a:pPr>
              <a:spcBef>
                <a:spcPct val="0"/>
              </a:spcBef>
              <a:buFontTx/>
              <a:buNone/>
            </a:pPr>
            <a:r>
              <a:rPr lang="en-US" sz="1600" b="1" dirty="0">
                <a:latin typeface="Courier New" pitchFamily="49" charset="0"/>
                <a:cs typeface="Courier New" pitchFamily="49" charset="0"/>
              </a:rPr>
              <a:t>Regression Analysis: time versus age, weight, age*gen </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Analysis of Variance</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spcBef>
                <a:spcPct val="0"/>
              </a:spcBef>
              <a:buFontTx/>
              <a:buNone/>
            </a:pPr>
            <a:r>
              <a:rPr lang="en-US" sz="1200" dirty="0">
                <a:latin typeface="Courier New" pitchFamily="49" charset="0"/>
                <a:cs typeface="Courier New" pitchFamily="49" charset="0"/>
              </a:rPr>
              <a:t>Regression   3  136499  45499.7    49.94    0.000</a:t>
            </a:r>
          </a:p>
          <a:p>
            <a:pPr>
              <a:spcBef>
                <a:spcPct val="0"/>
              </a:spcBef>
              <a:buFontTx/>
              <a:buNone/>
            </a:pPr>
            <a:r>
              <a:rPr lang="en-US" sz="1200" dirty="0">
                <a:latin typeface="Courier New" pitchFamily="49" charset="0"/>
                <a:cs typeface="Courier New" pitchFamily="49" charset="0"/>
              </a:rPr>
              <a:t>  age        1   62432  62432.2    68.53    0.000</a:t>
            </a:r>
          </a:p>
          <a:p>
            <a:pPr>
              <a:spcBef>
                <a:spcPct val="0"/>
              </a:spcBef>
              <a:buFontTx/>
              <a:buNone/>
            </a:pPr>
            <a:r>
              <a:rPr lang="en-US" sz="1200" dirty="0">
                <a:latin typeface="Courier New" pitchFamily="49" charset="0"/>
                <a:cs typeface="Courier New" pitchFamily="49" charset="0"/>
              </a:rPr>
              <a:t>  weight     1   40025  40025.4    43.94    0.000</a:t>
            </a:r>
          </a:p>
          <a:p>
            <a:pPr>
              <a:spcBef>
                <a:spcPct val="0"/>
              </a:spcBef>
              <a:buFontTx/>
              <a:buNone/>
            </a:pPr>
            <a:r>
              <a:rPr lang="en-US" sz="1200" dirty="0">
                <a:latin typeface="Courier New" pitchFamily="49" charset="0"/>
                <a:cs typeface="Courier New" pitchFamily="49" charset="0"/>
              </a:rPr>
              <a:t>  age*gen    1   30652  30652.1    33.65    0.000</a:t>
            </a:r>
          </a:p>
          <a:p>
            <a:pPr>
              <a:spcBef>
                <a:spcPct val="0"/>
              </a:spcBef>
              <a:buFontTx/>
              <a:buNone/>
            </a:pPr>
            <a:r>
              <a:rPr lang="en-US" sz="1200" dirty="0">
                <a:latin typeface="Courier New" pitchFamily="49" charset="0"/>
                <a:cs typeface="Courier New" pitchFamily="49" charset="0"/>
              </a:rPr>
              <a:t>Error       17   15487    911.0</a:t>
            </a:r>
          </a:p>
          <a:p>
            <a:pPr>
              <a:spcBef>
                <a:spcPct val="0"/>
              </a:spcBef>
              <a:buFontTx/>
              <a:buNone/>
            </a:pPr>
            <a:r>
              <a:rPr lang="en-US" sz="1200" dirty="0">
                <a:latin typeface="Courier New" pitchFamily="49" charset="0"/>
                <a:cs typeface="Courier New" pitchFamily="49" charset="0"/>
              </a:rPr>
              <a:t>Total       20  </a:t>
            </a:r>
            <a:r>
              <a:rPr lang="en-US" sz="1200" dirty="0" smtClean="0">
                <a:latin typeface="Courier New" pitchFamily="49" charset="0"/>
                <a:cs typeface="Courier New" pitchFamily="49" charset="0"/>
              </a:rPr>
              <a:t>151986</a:t>
            </a:r>
            <a:endParaRPr lang="en-US" sz="1200" dirty="0">
              <a:latin typeface="Courier New" pitchFamily="49" charset="0"/>
              <a:cs typeface="Courier New" pitchFamily="49" charset="0"/>
            </a:endParaRP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spcBef>
                <a:spcPct val="0"/>
              </a:spcBef>
              <a:buFontTx/>
              <a:buNone/>
            </a:pPr>
            <a:endParaRPr lang="en-US" sz="1200" dirty="0" smtClean="0">
              <a:latin typeface="Courier New" pitchFamily="49" charset="0"/>
              <a:cs typeface="Courier New" pitchFamily="49" charset="0"/>
            </a:endParaRPr>
          </a:p>
          <a:p>
            <a:pPr>
              <a:spcBef>
                <a:spcPct val="0"/>
              </a:spcBef>
              <a:buFontTx/>
              <a:buNone/>
            </a:pPr>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spcBef>
                <a:spcPct val="0"/>
              </a:spcBef>
              <a:buFontTx/>
              <a:buNone/>
            </a:pPr>
            <a:r>
              <a:rPr lang="en-US" sz="1200" dirty="0">
                <a:latin typeface="Courier New" pitchFamily="49" charset="0"/>
                <a:cs typeface="Courier New" pitchFamily="49" charset="0"/>
              </a:rPr>
              <a:t>30.1827  89.81%     88.01%      82.72%</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Coefficients</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Term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SE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T-Value  P-Value   VIF</a:t>
            </a:r>
          </a:p>
          <a:p>
            <a:pPr>
              <a:spcBef>
                <a:spcPct val="0"/>
              </a:spcBef>
              <a:buFontTx/>
              <a:buNone/>
            </a:pPr>
            <a:r>
              <a:rPr lang="en-US" sz="1200" dirty="0">
                <a:latin typeface="Courier New" pitchFamily="49" charset="0"/>
                <a:cs typeface="Courier New" pitchFamily="49" charset="0"/>
              </a:rPr>
              <a:t>Constant   -3.7     47.5    -0.08    0.938</a:t>
            </a:r>
          </a:p>
          <a:p>
            <a:pPr>
              <a:spcBef>
                <a:spcPct val="0"/>
              </a:spcBef>
              <a:buFontTx/>
              <a:buNone/>
            </a:pPr>
            <a:r>
              <a:rPr lang="en-US" sz="1200" dirty="0">
                <a:latin typeface="Courier New" pitchFamily="49" charset="0"/>
                <a:cs typeface="Courier New" pitchFamily="49" charset="0"/>
              </a:rPr>
              <a:t>age       5.610    0.678     8.28    0.000  1.07</a:t>
            </a:r>
          </a:p>
          <a:p>
            <a:pPr>
              <a:spcBef>
                <a:spcPct val="0"/>
              </a:spcBef>
              <a:buFontTx/>
              <a:buNone/>
            </a:pPr>
            <a:r>
              <a:rPr lang="en-US" sz="1200" dirty="0">
                <a:latin typeface="Courier New" pitchFamily="49" charset="0"/>
                <a:cs typeface="Courier New" pitchFamily="49" charset="0"/>
              </a:rPr>
              <a:t>weight    1.828    0.276     6.63    0.000  1.57</a:t>
            </a:r>
          </a:p>
          <a:p>
            <a:pPr>
              <a:spcBef>
                <a:spcPct val="0"/>
              </a:spcBef>
              <a:buFontTx/>
              <a:buNone/>
            </a:pPr>
            <a:r>
              <a:rPr lang="en-US" sz="1200" dirty="0">
                <a:latin typeface="Courier New" pitchFamily="49" charset="0"/>
                <a:cs typeface="Courier New" pitchFamily="49" charset="0"/>
              </a:rPr>
              <a:t>age*gen   3.366    0.580     5.80    0.000  </a:t>
            </a:r>
            <a:r>
              <a:rPr lang="en-US" sz="1200" dirty="0" smtClean="0">
                <a:latin typeface="Courier New" pitchFamily="49" charset="0"/>
                <a:cs typeface="Courier New" pitchFamily="49" charset="0"/>
              </a:rPr>
              <a:t>1.49</a:t>
            </a:r>
            <a:endParaRPr lang="en-US" sz="1200" dirty="0">
              <a:latin typeface="Courier New" pitchFamily="49" charset="0"/>
              <a:cs typeface="Courier New" pitchFamily="49" charset="0"/>
            </a:endParaRP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Regression </a:t>
            </a:r>
            <a:r>
              <a:rPr lang="en-US" sz="1200" dirty="0" smtClean="0">
                <a:latin typeface="Courier New" pitchFamily="49" charset="0"/>
                <a:cs typeface="Courier New" pitchFamily="49" charset="0"/>
              </a:rPr>
              <a:t>Equation</a:t>
            </a:r>
          </a:p>
          <a:p>
            <a:pPr>
              <a:spcBef>
                <a:spcPct val="0"/>
              </a:spcBef>
              <a:buFontTx/>
              <a:buNone/>
            </a:pPr>
            <a:endParaRPr lang="en-US" sz="1200" dirty="0">
              <a:latin typeface="Courier New" pitchFamily="49" charset="0"/>
              <a:cs typeface="Courier New" pitchFamily="49" charset="0"/>
            </a:endParaRPr>
          </a:p>
          <a:p>
            <a:pPr>
              <a:spcBef>
                <a:spcPct val="0"/>
              </a:spcBef>
              <a:buFontTx/>
              <a:buNone/>
            </a:pPr>
            <a:r>
              <a:rPr lang="en-US" sz="1200" dirty="0">
                <a:latin typeface="Courier New" pitchFamily="49" charset="0"/>
                <a:cs typeface="Courier New" pitchFamily="49" charset="0"/>
              </a:rPr>
              <a:t>time = -3.7 + 5.610 age + 1.828 weight + 3.366 age*gen</a:t>
            </a:r>
          </a:p>
          <a:p>
            <a:pPr>
              <a:spcBef>
                <a:spcPct val="0"/>
              </a:spcBef>
              <a:buFontTx/>
              <a:buNone/>
            </a:pPr>
            <a:endParaRPr lang="en-US" sz="1600" b="1" dirty="0">
              <a:latin typeface="Courier New" pitchFamily="49" charset="0"/>
              <a:cs typeface="Courier New" pitchFamily="49" charset="0"/>
            </a:endParaRPr>
          </a:p>
          <a:p>
            <a:pPr>
              <a:buFontTx/>
              <a:buNone/>
            </a:pPr>
            <a:endParaRPr lang="en-US" sz="1600" dirty="0" smtClean="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472</a:t>
            </a:fld>
            <a:endParaRPr lang="en-US"/>
          </a:p>
        </p:txBody>
      </p:sp>
    </p:spTree>
    <p:extLst>
      <p:ext uri="{BB962C8B-B14F-4D97-AF65-F5344CB8AC3E}">
        <p14:creationId xmlns:p14="http://schemas.microsoft.com/office/powerpoint/2010/main" val="9106871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599" y="1259840"/>
            <a:ext cx="7912953" cy="5267960"/>
          </a:xfrm>
          <a:prstGeom prst="rect">
            <a:avLst/>
          </a:prstGeom>
        </p:spPr>
      </p:pic>
      <p:sp>
        <p:nvSpPr>
          <p:cNvPr id="36868" name="Rectangle 2"/>
          <p:cNvSpPr>
            <a:spLocks noGrp="1" noChangeArrowheads="1"/>
          </p:cNvSpPr>
          <p:nvPr>
            <p:ph type="title"/>
          </p:nvPr>
        </p:nvSpPr>
        <p:spPr/>
        <p:txBody>
          <a:bodyPr/>
          <a:lstStyle/>
          <a:p>
            <a:pPr eaLnBrk="1" hangingPunct="1"/>
            <a:r>
              <a:rPr lang="en-US" smtClean="0"/>
              <a:t>1-mile run example</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473</a:t>
            </a:fld>
            <a:endParaRPr lang="en-US"/>
          </a:p>
        </p:txBody>
      </p:sp>
    </p:spTree>
    <p:extLst>
      <p:ext uri="{BB962C8B-B14F-4D97-AF65-F5344CB8AC3E}">
        <p14:creationId xmlns:p14="http://schemas.microsoft.com/office/powerpoint/2010/main" val="334059412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457200" y="-152400"/>
            <a:ext cx="8229600" cy="1143000"/>
          </a:xfrm>
        </p:spPr>
        <p:txBody>
          <a:bodyPr/>
          <a:lstStyle/>
          <a:p>
            <a:pPr eaLnBrk="1" hangingPunct="1"/>
            <a:r>
              <a:rPr lang="en-US" smtClean="0"/>
              <a:t>1-mile run example</a:t>
            </a:r>
          </a:p>
        </p:txBody>
      </p:sp>
      <p:sp>
        <p:nvSpPr>
          <p:cNvPr id="345093" name="Rectangle 3"/>
          <p:cNvSpPr>
            <a:spLocks noGrp="1" noChangeArrowheads="1"/>
          </p:cNvSpPr>
          <p:nvPr>
            <p:ph type="body" idx="1"/>
          </p:nvPr>
        </p:nvSpPr>
        <p:spPr>
          <a:xfrm>
            <a:off x="152400" y="990600"/>
            <a:ext cx="8991600" cy="5562600"/>
          </a:xfrm>
        </p:spPr>
        <p:txBody>
          <a:bodyPr/>
          <a:lstStyle/>
          <a:p>
            <a:pPr eaLnBrk="1" hangingPunct="1">
              <a:lnSpc>
                <a:spcPct val="90000"/>
              </a:lnSpc>
              <a:defRPr/>
            </a:pPr>
            <a:r>
              <a:rPr lang="en-US" sz="2400" dirty="0" smtClean="0"/>
              <a:t>How do age, weight, and gender affect run time?</a:t>
            </a:r>
          </a:p>
          <a:p>
            <a:pPr eaLnBrk="1" hangingPunct="1">
              <a:lnSpc>
                <a:spcPct val="90000"/>
              </a:lnSpc>
              <a:buNone/>
              <a:defRPr/>
            </a:pPr>
            <a:r>
              <a:rPr lang="en-US" sz="2000" b="1" dirty="0" smtClean="0">
                <a:solidFill>
                  <a:srgbClr val="003399"/>
                </a:solidFill>
              </a:rPr>
              <a:t>		</a:t>
            </a:r>
            <a:r>
              <a:rPr lang="en-US" sz="2000" dirty="0" smtClean="0">
                <a:latin typeface="Courier New" pitchFamily="49" charset="0"/>
                <a:cs typeface="Courier New" pitchFamily="49" charset="0"/>
              </a:rPr>
              <a:t> </a:t>
            </a:r>
            <a:r>
              <a:rPr lang="en-US" sz="2000" b="1" dirty="0" smtClean="0">
                <a:solidFill>
                  <a:schemeClr val="accent6"/>
                </a:solidFill>
                <a:cs typeface="Courier New" pitchFamily="49" charset="0"/>
              </a:rPr>
              <a:t>time  </a:t>
            </a:r>
            <a:r>
              <a:rPr lang="en-US" sz="2000" b="1" dirty="0" smtClean="0">
                <a:solidFill>
                  <a:srgbClr val="0000FF"/>
                </a:solidFill>
                <a:latin typeface="+mj-lt"/>
                <a:cs typeface="Courier New" pitchFamily="49" charset="0"/>
              </a:rPr>
              <a:t>= -3.7 </a:t>
            </a:r>
            <a:r>
              <a:rPr lang="en-US" sz="2000" b="1" dirty="0">
                <a:solidFill>
                  <a:srgbClr val="0000FF"/>
                </a:solidFill>
                <a:latin typeface="+mj-lt"/>
                <a:cs typeface="Courier New" pitchFamily="49" charset="0"/>
              </a:rPr>
              <a:t>+ 5.610 age + 1.828 weight + 3.366 </a:t>
            </a:r>
            <a:r>
              <a:rPr lang="en-US" sz="2000" b="1" dirty="0" smtClean="0">
                <a:solidFill>
                  <a:srgbClr val="0000FF"/>
                </a:solidFill>
                <a:latin typeface="+mj-lt"/>
                <a:cs typeface="Courier New" pitchFamily="49" charset="0"/>
              </a:rPr>
              <a:t>age*gen</a:t>
            </a:r>
            <a:endParaRPr lang="en-US" sz="2000" b="1" dirty="0" smtClean="0">
              <a:solidFill>
                <a:schemeClr val="accent6"/>
              </a:solidFill>
            </a:endParaRPr>
          </a:p>
          <a:p>
            <a:pPr eaLnBrk="1" hangingPunct="1">
              <a:lnSpc>
                <a:spcPct val="90000"/>
              </a:lnSpc>
              <a:defRPr/>
            </a:pPr>
            <a:r>
              <a:rPr lang="en-US" sz="2400" dirty="0" smtClean="0"/>
              <a:t>Does age affect run time? </a:t>
            </a:r>
          </a:p>
          <a:p>
            <a:pPr lvl="1" eaLnBrk="1" hangingPunct="1">
              <a:lnSpc>
                <a:spcPct val="90000"/>
              </a:lnSpc>
              <a:defRPr/>
            </a:pPr>
            <a:r>
              <a:rPr lang="en-US" sz="2000" dirty="0" smtClean="0"/>
              <a:t>Yes. As age increases so does time to run 1 mile.</a:t>
            </a:r>
          </a:p>
          <a:p>
            <a:pPr eaLnBrk="1" hangingPunct="1">
              <a:lnSpc>
                <a:spcPct val="90000"/>
              </a:lnSpc>
              <a:defRPr/>
            </a:pPr>
            <a:r>
              <a:rPr lang="en-US" sz="2400" dirty="0" smtClean="0"/>
              <a:t>Does weight affect run time?</a:t>
            </a:r>
          </a:p>
          <a:p>
            <a:pPr lvl="1" eaLnBrk="1" hangingPunct="1">
              <a:lnSpc>
                <a:spcPct val="90000"/>
              </a:lnSpc>
              <a:defRPr/>
            </a:pPr>
            <a:r>
              <a:rPr lang="en-US" sz="2000" dirty="0" smtClean="0"/>
              <a:t>Yes. As weight increases so does time to run 1 mile.</a:t>
            </a:r>
          </a:p>
          <a:p>
            <a:pPr eaLnBrk="1" hangingPunct="1">
              <a:lnSpc>
                <a:spcPct val="90000"/>
              </a:lnSpc>
              <a:defRPr/>
            </a:pPr>
            <a:r>
              <a:rPr lang="en-US" sz="2400" dirty="0" smtClean="0"/>
              <a:t>Does gender affect run time?</a:t>
            </a:r>
          </a:p>
          <a:p>
            <a:pPr lvl="1" eaLnBrk="1" hangingPunct="1">
              <a:lnSpc>
                <a:spcPct val="90000"/>
              </a:lnSpc>
              <a:defRPr/>
            </a:pPr>
            <a:r>
              <a:rPr lang="en-US" sz="2000" dirty="0" smtClean="0"/>
              <a:t>Yes. As age*gender increases so does time to run</a:t>
            </a:r>
          </a:p>
          <a:p>
            <a:pPr lvl="1" eaLnBrk="1" hangingPunct="1">
              <a:lnSpc>
                <a:spcPct val="90000"/>
              </a:lnSpc>
              <a:defRPr/>
            </a:pPr>
            <a:r>
              <a:rPr lang="en-US" sz="2000" dirty="0" smtClean="0"/>
              <a:t>For men: </a:t>
            </a:r>
          </a:p>
          <a:p>
            <a:pPr lvl="2" eaLnBrk="1" hangingPunct="1">
              <a:lnSpc>
                <a:spcPct val="90000"/>
              </a:lnSpc>
              <a:defRPr/>
            </a:pPr>
            <a:r>
              <a:rPr lang="en-US" sz="2000" dirty="0" smtClean="0"/>
              <a:t>time = - 3.7 + 5.61 age + 1.83 wt + 3.37 age*(0)</a:t>
            </a:r>
          </a:p>
          <a:p>
            <a:pPr lvl="2" eaLnBrk="1" hangingPunct="1">
              <a:lnSpc>
                <a:spcPct val="90000"/>
              </a:lnSpc>
              <a:defRPr/>
            </a:pPr>
            <a:r>
              <a:rPr lang="en-US" sz="2000" dirty="0" smtClean="0"/>
              <a:t>time = - 3.7 + </a:t>
            </a:r>
            <a:r>
              <a:rPr lang="en-US" sz="2000" b="1" dirty="0" smtClean="0">
                <a:solidFill>
                  <a:srgbClr val="003399"/>
                </a:solidFill>
              </a:rPr>
              <a:t>5.61</a:t>
            </a:r>
            <a:r>
              <a:rPr lang="en-US" sz="2000" dirty="0" smtClean="0"/>
              <a:t> age + 1.83 wt</a:t>
            </a:r>
          </a:p>
          <a:p>
            <a:pPr lvl="1" eaLnBrk="1" hangingPunct="1">
              <a:lnSpc>
                <a:spcPct val="90000"/>
              </a:lnSpc>
              <a:defRPr/>
            </a:pPr>
            <a:r>
              <a:rPr lang="en-US" sz="2000" dirty="0" smtClean="0"/>
              <a:t>For women: </a:t>
            </a:r>
          </a:p>
          <a:p>
            <a:pPr lvl="2" eaLnBrk="1" hangingPunct="1">
              <a:lnSpc>
                <a:spcPct val="90000"/>
              </a:lnSpc>
              <a:defRPr/>
            </a:pPr>
            <a:r>
              <a:rPr lang="en-US" sz="2000" dirty="0" smtClean="0"/>
              <a:t>time = - 3.7 + 5.61 age + 1.83 wt + 3.37 age*(1)</a:t>
            </a:r>
          </a:p>
          <a:p>
            <a:pPr lvl="2" eaLnBrk="1" hangingPunct="1">
              <a:lnSpc>
                <a:spcPct val="90000"/>
              </a:lnSpc>
              <a:defRPr/>
            </a:pPr>
            <a:r>
              <a:rPr lang="en-US" sz="2000" dirty="0" smtClean="0"/>
              <a:t>time = - 3.7 + </a:t>
            </a:r>
            <a:r>
              <a:rPr lang="en-US" sz="2000" b="1" dirty="0" smtClean="0">
                <a:solidFill>
                  <a:srgbClr val="CC0099"/>
                </a:solidFill>
              </a:rPr>
              <a:t>8.98</a:t>
            </a:r>
            <a:r>
              <a:rPr lang="en-US" sz="2000" dirty="0" smtClean="0"/>
              <a:t> age + 1.83 wt</a:t>
            </a:r>
          </a:p>
          <a:p>
            <a:pPr lvl="1" eaLnBrk="1" hangingPunct="1">
              <a:lnSpc>
                <a:spcPct val="90000"/>
              </a:lnSpc>
              <a:defRPr/>
            </a:pPr>
            <a:r>
              <a:rPr lang="en-US" sz="2000" dirty="0" smtClean="0"/>
              <a:t>As women get older their times slow down faster than men</a:t>
            </a:r>
          </a:p>
          <a:p>
            <a:pPr eaLnBrk="1" hangingPunct="1">
              <a:lnSpc>
                <a:spcPct val="90000"/>
              </a:lnSpc>
              <a:defRPr/>
            </a:pPr>
            <a:endParaRPr lang="en-US" sz="2400" dirty="0" smtClean="0"/>
          </a:p>
        </p:txBody>
      </p:sp>
      <p:sp>
        <p:nvSpPr>
          <p:cNvPr id="37894" name="Line 4"/>
          <p:cNvSpPr>
            <a:spLocks noChangeShapeType="1"/>
          </p:cNvSpPr>
          <p:nvPr/>
        </p:nvSpPr>
        <p:spPr bwMode="auto">
          <a:xfrm>
            <a:off x="7315200" y="4038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5" name="Line 5"/>
          <p:cNvSpPr>
            <a:spLocks noChangeShapeType="1"/>
          </p:cNvSpPr>
          <p:nvPr/>
        </p:nvSpPr>
        <p:spPr bwMode="auto">
          <a:xfrm>
            <a:off x="7315200" y="57150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Text Box 6"/>
          <p:cNvSpPr txBox="1">
            <a:spLocks noChangeArrowheads="1"/>
          </p:cNvSpPr>
          <p:nvPr/>
        </p:nvSpPr>
        <p:spPr bwMode="auto">
          <a:xfrm>
            <a:off x="7924800" y="56530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age</a:t>
            </a:r>
          </a:p>
        </p:txBody>
      </p:sp>
      <p:sp>
        <p:nvSpPr>
          <p:cNvPr id="37897" name="Text Box 7"/>
          <p:cNvSpPr txBox="1">
            <a:spLocks noChangeArrowheads="1"/>
          </p:cNvSpPr>
          <p:nvPr/>
        </p:nvSpPr>
        <p:spPr bwMode="auto">
          <a:xfrm>
            <a:off x="7010400" y="35052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time</a:t>
            </a:r>
          </a:p>
        </p:txBody>
      </p:sp>
      <p:sp>
        <p:nvSpPr>
          <p:cNvPr id="37898" name="Freeform 9"/>
          <p:cNvSpPr>
            <a:spLocks/>
          </p:cNvSpPr>
          <p:nvPr/>
        </p:nvSpPr>
        <p:spPr bwMode="auto">
          <a:xfrm>
            <a:off x="7513638" y="4999038"/>
            <a:ext cx="1203325" cy="554037"/>
          </a:xfrm>
          <a:custGeom>
            <a:avLst/>
            <a:gdLst>
              <a:gd name="T0" fmla="*/ 0 w 758"/>
              <a:gd name="T1" fmla="*/ 2147483647 h 349"/>
              <a:gd name="T2" fmla="*/ 2147483647 w 758"/>
              <a:gd name="T3" fmla="*/ 2147483647 h 349"/>
              <a:gd name="T4" fmla="*/ 2147483647 w 758"/>
              <a:gd name="T5" fmla="*/ 2147483647 h 349"/>
              <a:gd name="T6" fmla="*/ 2147483647 w 758"/>
              <a:gd name="T7" fmla="*/ 2147483647 h 349"/>
              <a:gd name="T8" fmla="*/ 2147483647 w 758"/>
              <a:gd name="T9" fmla="*/ 2147483647 h 349"/>
              <a:gd name="T10" fmla="*/ 2147483647 w 758"/>
              <a:gd name="T11" fmla="*/ 2147483647 h 349"/>
              <a:gd name="T12" fmla="*/ 2147483647 w 758"/>
              <a:gd name="T13" fmla="*/ 2147483647 h 349"/>
              <a:gd name="T14" fmla="*/ 2147483647 w 758"/>
              <a:gd name="T15" fmla="*/ 2147483647 h 349"/>
              <a:gd name="T16" fmla="*/ 2147483647 w 758"/>
              <a:gd name="T17" fmla="*/ 2147483647 h 349"/>
              <a:gd name="T18" fmla="*/ 2147483647 w 758"/>
              <a:gd name="T19" fmla="*/ 0 h 3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8"/>
              <a:gd name="T31" fmla="*/ 0 h 349"/>
              <a:gd name="T32" fmla="*/ 758 w 758"/>
              <a:gd name="T33" fmla="*/ 349 h 3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8" h="349">
                <a:moveTo>
                  <a:pt x="0" y="336"/>
                </a:moveTo>
                <a:cubicBezTo>
                  <a:pt x="41" y="349"/>
                  <a:pt x="75" y="340"/>
                  <a:pt x="115" y="326"/>
                </a:cubicBezTo>
                <a:cubicBezTo>
                  <a:pt x="125" y="316"/>
                  <a:pt x="133" y="304"/>
                  <a:pt x="144" y="297"/>
                </a:cubicBezTo>
                <a:cubicBezTo>
                  <a:pt x="152" y="291"/>
                  <a:pt x="165" y="294"/>
                  <a:pt x="173" y="288"/>
                </a:cubicBezTo>
                <a:cubicBezTo>
                  <a:pt x="182" y="281"/>
                  <a:pt x="183" y="266"/>
                  <a:pt x="192" y="259"/>
                </a:cubicBezTo>
                <a:cubicBezTo>
                  <a:pt x="208" y="246"/>
                  <a:pt x="287" y="240"/>
                  <a:pt x="288" y="240"/>
                </a:cubicBezTo>
                <a:cubicBezTo>
                  <a:pt x="336" y="224"/>
                  <a:pt x="395" y="212"/>
                  <a:pt x="432" y="173"/>
                </a:cubicBezTo>
                <a:cubicBezTo>
                  <a:pt x="454" y="150"/>
                  <a:pt x="509" y="115"/>
                  <a:pt x="509" y="115"/>
                </a:cubicBezTo>
                <a:cubicBezTo>
                  <a:pt x="540" y="15"/>
                  <a:pt x="650" y="43"/>
                  <a:pt x="739" y="38"/>
                </a:cubicBezTo>
                <a:cubicBezTo>
                  <a:pt x="750" y="5"/>
                  <a:pt x="742" y="16"/>
                  <a:pt x="758" y="0"/>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9" name="Freeform 10"/>
          <p:cNvSpPr>
            <a:spLocks/>
          </p:cNvSpPr>
          <p:nvPr/>
        </p:nvSpPr>
        <p:spPr bwMode="auto">
          <a:xfrm>
            <a:off x="7513638" y="4403725"/>
            <a:ext cx="1157287" cy="1066800"/>
          </a:xfrm>
          <a:custGeom>
            <a:avLst/>
            <a:gdLst>
              <a:gd name="T0" fmla="*/ 0 w 729"/>
              <a:gd name="T1" fmla="*/ 2147483647 h 672"/>
              <a:gd name="T2" fmla="*/ 2147483647 w 729"/>
              <a:gd name="T3" fmla="*/ 2147483647 h 672"/>
              <a:gd name="T4" fmla="*/ 2147483647 w 729"/>
              <a:gd name="T5" fmla="*/ 2147483647 h 672"/>
              <a:gd name="T6" fmla="*/ 2147483647 w 729"/>
              <a:gd name="T7" fmla="*/ 2147483647 h 672"/>
              <a:gd name="T8" fmla="*/ 2147483647 w 729"/>
              <a:gd name="T9" fmla="*/ 2147483647 h 672"/>
              <a:gd name="T10" fmla="*/ 2147483647 w 729"/>
              <a:gd name="T11" fmla="*/ 2147483647 h 672"/>
              <a:gd name="T12" fmla="*/ 2147483647 w 729"/>
              <a:gd name="T13" fmla="*/ 2147483647 h 672"/>
              <a:gd name="T14" fmla="*/ 2147483647 w 729"/>
              <a:gd name="T15" fmla="*/ 2147483647 h 672"/>
              <a:gd name="T16" fmla="*/ 2147483647 w 729"/>
              <a:gd name="T17" fmla="*/ 2147483647 h 672"/>
              <a:gd name="T18" fmla="*/ 2147483647 w 729"/>
              <a:gd name="T19" fmla="*/ 2147483647 h 672"/>
              <a:gd name="T20" fmla="*/ 2147483647 w 729"/>
              <a:gd name="T21" fmla="*/ 2147483647 h 672"/>
              <a:gd name="T22" fmla="*/ 2147483647 w 729"/>
              <a:gd name="T23" fmla="*/ 2147483647 h 672"/>
              <a:gd name="T24" fmla="*/ 2147483647 w 729"/>
              <a:gd name="T25" fmla="*/ 2147483647 h 672"/>
              <a:gd name="T26" fmla="*/ 2147483647 w 729"/>
              <a:gd name="T27" fmla="*/ 0 h 6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9"/>
              <a:gd name="T43" fmla="*/ 0 h 672"/>
              <a:gd name="T44" fmla="*/ 729 w 729"/>
              <a:gd name="T45" fmla="*/ 672 h 6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9" h="672">
                <a:moveTo>
                  <a:pt x="0" y="672"/>
                </a:moveTo>
                <a:cubicBezTo>
                  <a:pt x="54" y="655"/>
                  <a:pt x="84" y="646"/>
                  <a:pt x="125" y="605"/>
                </a:cubicBezTo>
                <a:cubicBezTo>
                  <a:pt x="133" y="580"/>
                  <a:pt x="139" y="542"/>
                  <a:pt x="153" y="519"/>
                </a:cubicBezTo>
                <a:cubicBezTo>
                  <a:pt x="161" y="506"/>
                  <a:pt x="191" y="488"/>
                  <a:pt x="201" y="480"/>
                </a:cubicBezTo>
                <a:cubicBezTo>
                  <a:pt x="224" y="461"/>
                  <a:pt x="223" y="458"/>
                  <a:pt x="240" y="432"/>
                </a:cubicBezTo>
                <a:cubicBezTo>
                  <a:pt x="256" y="382"/>
                  <a:pt x="284" y="393"/>
                  <a:pt x="336" y="384"/>
                </a:cubicBezTo>
                <a:cubicBezTo>
                  <a:pt x="392" y="328"/>
                  <a:pt x="365" y="348"/>
                  <a:pt x="413" y="317"/>
                </a:cubicBezTo>
                <a:cubicBezTo>
                  <a:pt x="429" y="266"/>
                  <a:pt x="443" y="215"/>
                  <a:pt x="461" y="164"/>
                </a:cubicBezTo>
                <a:cubicBezTo>
                  <a:pt x="464" y="155"/>
                  <a:pt x="480" y="157"/>
                  <a:pt x="489" y="154"/>
                </a:cubicBezTo>
                <a:cubicBezTo>
                  <a:pt x="504" y="140"/>
                  <a:pt x="540" y="105"/>
                  <a:pt x="557" y="96"/>
                </a:cubicBezTo>
                <a:cubicBezTo>
                  <a:pt x="575" y="87"/>
                  <a:pt x="597" y="88"/>
                  <a:pt x="614" y="77"/>
                </a:cubicBezTo>
                <a:cubicBezTo>
                  <a:pt x="624" y="71"/>
                  <a:pt x="633" y="64"/>
                  <a:pt x="643" y="58"/>
                </a:cubicBezTo>
                <a:cubicBezTo>
                  <a:pt x="649" y="48"/>
                  <a:pt x="653" y="36"/>
                  <a:pt x="662" y="29"/>
                </a:cubicBezTo>
                <a:cubicBezTo>
                  <a:pt x="682" y="13"/>
                  <a:pt x="710" y="21"/>
                  <a:pt x="729" y="0"/>
                </a:cubicBezTo>
              </a:path>
            </a:pathLst>
          </a:cu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0" name="Text Box 11"/>
          <p:cNvSpPr txBox="1">
            <a:spLocks noChangeArrowheads="1"/>
          </p:cNvSpPr>
          <p:nvPr/>
        </p:nvSpPr>
        <p:spPr bwMode="auto">
          <a:xfrm>
            <a:off x="8686800" y="4800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M</a:t>
            </a:r>
          </a:p>
        </p:txBody>
      </p:sp>
      <p:sp>
        <p:nvSpPr>
          <p:cNvPr id="37901" name="Text Box 12"/>
          <p:cNvSpPr txBox="1">
            <a:spLocks noChangeArrowheads="1"/>
          </p:cNvSpPr>
          <p:nvPr/>
        </p:nvSpPr>
        <p:spPr bwMode="auto">
          <a:xfrm>
            <a:off x="8686800" y="41910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F</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474</a:t>
            </a:fld>
            <a:endParaRPr lang="en-US"/>
          </a:p>
        </p:txBody>
      </p:sp>
    </p:spTree>
    <p:extLst>
      <p:ext uri="{BB962C8B-B14F-4D97-AF65-F5344CB8AC3E}">
        <p14:creationId xmlns:p14="http://schemas.microsoft.com/office/powerpoint/2010/main" val="371605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5843" name="Slide Number Placeholder 5"/>
          <p:cNvSpPr>
            <a:spLocks noGrp="1"/>
          </p:cNvSpPr>
          <p:nvPr>
            <p:ph type="sldNum" sz="quarter" idx="12"/>
          </p:nvPr>
        </p:nvSpPr>
        <p:spPr>
          <a:noFill/>
        </p:spPr>
        <p:txBody>
          <a:bodyPr/>
          <a:lstStyle/>
          <a:p>
            <a:fld id="{42A6CAF2-0434-4C28-8E06-79402ABFD65D}" type="slidenum">
              <a:rPr lang="en-US" smtClean="0">
                <a:latin typeface="Arial" charset="0"/>
              </a:rPr>
              <a:pPr/>
              <a:t>313</a:t>
            </a:fld>
            <a:endParaRPr lang="en-US" smtClean="0">
              <a:latin typeface="Arial" charset="0"/>
            </a:endParaRPr>
          </a:p>
        </p:txBody>
      </p:sp>
      <p:sp>
        <p:nvSpPr>
          <p:cNvPr id="35844" name="Rectangle 2"/>
          <p:cNvSpPr>
            <a:spLocks noGrp="1" noChangeArrowheads="1"/>
          </p:cNvSpPr>
          <p:nvPr>
            <p:ph type="title"/>
          </p:nvPr>
        </p:nvSpPr>
        <p:spPr/>
        <p:txBody>
          <a:bodyPr/>
          <a:lstStyle/>
          <a:p>
            <a:pPr eaLnBrk="1" hangingPunct="1"/>
            <a:r>
              <a:rPr lang="en-US" sz="3600" smtClean="0"/>
              <a:t>Randomized Complete Block Design</a:t>
            </a:r>
          </a:p>
        </p:txBody>
      </p:sp>
      <p:sp>
        <p:nvSpPr>
          <p:cNvPr id="35845" name="Rectangle 3"/>
          <p:cNvSpPr>
            <a:spLocks noGrp="1" noChangeArrowheads="1"/>
          </p:cNvSpPr>
          <p:nvPr>
            <p:ph type="body" idx="1"/>
          </p:nvPr>
        </p:nvSpPr>
        <p:spPr>
          <a:xfrm>
            <a:off x="457200" y="1219200"/>
            <a:ext cx="3962400" cy="5029200"/>
          </a:xfrm>
        </p:spPr>
        <p:txBody>
          <a:bodyPr/>
          <a:lstStyle/>
          <a:p>
            <a:pPr eaLnBrk="1" hangingPunct="1">
              <a:buFontTx/>
              <a:buNone/>
            </a:pPr>
            <a:r>
              <a:rPr lang="en-US" smtClean="0"/>
              <a:t>In Minitab</a:t>
            </a:r>
          </a:p>
          <a:p>
            <a:pPr eaLnBrk="1" hangingPunct="1"/>
            <a:r>
              <a:rPr lang="en-US" smtClean="0"/>
              <a:t>Enter data in 3 columns</a:t>
            </a:r>
          </a:p>
          <a:p>
            <a:pPr lvl="1" eaLnBrk="1" hangingPunct="1">
              <a:buFont typeface="Arial" charset="0"/>
              <a:buChar char="•"/>
            </a:pPr>
            <a:r>
              <a:rPr lang="en-US" smtClean="0"/>
              <a:t>response</a:t>
            </a:r>
          </a:p>
          <a:p>
            <a:pPr lvl="1" eaLnBrk="1" hangingPunct="1">
              <a:buFont typeface="Arial" charset="0"/>
              <a:buChar char="•"/>
            </a:pPr>
            <a:r>
              <a:rPr lang="en-US" smtClean="0"/>
              <a:t>factor levels</a:t>
            </a:r>
          </a:p>
          <a:p>
            <a:pPr lvl="1" eaLnBrk="1" hangingPunct="1">
              <a:buFont typeface="Arial" charset="0"/>
              <a:buChar char="•"/>
            </a:pPr>
            <a:r>
              <a:rPr lang="en-US" smtClean="0"/>
              <a:t>blocks</a:t>
            </a:r>
          </a:p>
          <a:p>
            <a:pPr eaLnBrk="1" hangingPunct="1"/>
            <a:endParaRPr lang="en-US" smtClean="0"/>
          </a:p>
        </p:txBody>
      </p:sp>
      <p:sp>
        <p:nvSpPr>
          <p:cNvPr id="35846" name="Picture 7"/>
          <p:cNvSpPr>
            <a:spLocks noChangeAspect="1" noChangeArrowheads="1"/>
          </p:cNvSpPr>
          <p:nvPr/>
        </p:nvSpPr>
        <p:spPr bwMode="auto">
          <a:xfrm>
            <a:off x="4495800" y="990600"/>
            <a:ext cx="2825750" cy="5772150"/>
          </a:xfrm>
          <a:prstGeom prst="rect">
            <a:avLst/>
          </a:prstGeom>
          <a:noFill/>
          <a:ln w="9525">
            <a:noFill/>
            <a:miter lim="800000"/>
            <a:headEnd/>
            <a:tailEnd/>
          </a:ln>
        </p:spPr>
        <p:txBody>
          <a:bodyPr/>
          <a:lstStyle/>
          <a:p>
            <a:endParaRPr lang="en-US"/>
          </a:p>
        </p:txBody>
      </p:sp>
      <p:pic>
        <p:nvPicPr>
          <p:cNvPr id="2" name="Picture 1"/>
          <p:cNvPicPr>
            <a:picLocks noChangeAspect="1"/>
          </p:cNvPicPr>
          <p:nvPr/>
        </p:nvPicPr>
        <p:blipFill rotWithShape="1">
          <a:blip r:embed="rId2"/>
          <a:srcRect l="-1" t="3890" r="71876" b="10772"/>
          <a:stretch/>
        </p:blipFill>
        <p:spPr>
          <a:xfrm>
            <a:off x="4368425" y="1104900"/>
            <a:ext cx="3080500" cy="5257800"/>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5" name="Rectangle 3"/>
          <p:cNvSpPr>
            <a:spLocks noGrp="1" noChangeArrowheads="1"/>
          </p:cNvSpPr>
          <p:nvPr>
            <p:ph type="body" idx="1"/>
          </p:nvPr>
        </p:nvSpPr>
        <p:spPr>
          <a:xfrm>
            <a:off x="228600" y="838200"/>
            <a:ext cx="8915400" cy="4876800"/>
          </a:xfrm>
        </p:spPr>
        <p:txBody>
          <a:bodyPr/>
          <a:lstStyle/>
          <a:p>
            <a:pPr eaLnBrk="1" hangingPunct="1">
              <a:spcBef>
                <a:spcPts val="0"/>
              </a:spcBef>
            </a:pPr>
            <a:r>
              <a:rPr lang="en-US" sz="2400" dirty="0" smtClean="0"/>
              <a:t>How to interpret general effect of factors on response?</a:t>
            </a:r>
          </a:p>
          <a:p>
            <a:pPr>
              <a:spcBef>
                <a:spcPts val="1800"/>
              </a:spcBef>
            </a:pPr>
            <a:r>
              <a:rPr lang="en-US" sz="2000" b="1" dirty="0" smtClean="0"/>
              <a:t>Be careful </a:t>
            </a:r>
            <a:r>
              <a:rPr lang="en-US" sz="2000" dirty="0" smtClean="0"/>
              <a:t>when interaction(s) in model – what is ‘total’ effect for factors? </a:t>
            </a:r>
          </a:p>
          <a:p>
            <a:pPr>
              <a:spcBef>
                <a:spcPts val="1800"/>
              </a:spcBef>
            </a:pPr>
            <a:r>
              <a:rPr lang="en-US" sz="2000" dirty="0" smtClean="0"/>
              <a:t>Some regression equations easy to interpret</a:t>
            </a:r>
          </a:p>
          <a:p>
            <a:pPr lvl="1">
              <a:spcBef>
                <a:spcPts val="0"/>
              </a:spcBef>
              <a:buFont typeface="Arial" pitchFamily="34" charset="0"/>
              <a:buChar char="•"/>
            </a:pPr>
            <a:r>
              <a:rPr lang="en-US" sz="2000" dirty="0" smtClean="0">
                <a:cs typeface="Courier New" pitchFamily="49" charset="0"/>
              </a:rPr>
              <a:t>time  =  -3.73445 + 5.60962 age + 1.82848 wt + 3.36581 age*gen</a:t>
            </a:r>
          </a:p>
          <a:p>
            <a:pPr lvl="1">
              <a:spcBef>
                <a:spcPts val="0"/>
              </a:spcBef>
              <a:buFont typeface="Arial" pitchFamily="34" charset="0"/>
              <a:buChar char="•"/>
            </a:pPr>
            <a:r>
              <a:rPr lang="en-US" sz="2000" dirty="0" smtClean="0">
                <a:cs typeface="Courier New" pitchFamily="49" charset="0"/>
              </a:rPr>
              <a:t>Effect of age?</a:t>
            </a:r>
            <a:endParaRPr lang="en-US" sz="2000" dirty="0" smtClean="0"/>
          </a:p>
          <a:p>
            <a:pPr>
              <a:spcBef>
                <a:spcPts val="1800"/>
              </a:spcBef>
            </a:pPr>
            <a:r>
              <a:rPr lang="en-US" sz="2000" dirty="0" smtClean="0"/>
              <a:t>Some regression equations difficult to interpret</a:t>
            </a:r>
          </a:p>
          <a:p>
            <a:pPr lvl="1">
              <a:spcBef>
                <a:spcPts val="0"/>
              </a:spcBef>
              <a:buFont typeface="Arial" pitchFamily="34" charset="0"/>
              <a:buChar char="•"/>
            </a:pPr>
            <a:r>
              <a:rPr lang="pt-BR" sz="2000" dirty="0" smtClean="0">
                <a:cs typeface="Courier New" pitchFamily="49" charset="0"/>
              </a:rPr>
              <a:t>resp  =  -81.5333 + 3.01667 A + 0.811111 C - 0.0288889 A*C</a:t>
            </a:r>
          </a:p>
          <a:p>
            <a:pPr lvl="1">
              <a:spcBef>
                <a:spcPts val="0"/>
              </a:spcBef>
              <a:buFont typeface="Arial" pitchFamily="34" charset="0"/>
              <a:buChar char="•"/>
            </a:pPr>
            <a:r>
              <a:rPr lang="en-US" sz="2000" dirty="0" smtClean="0"/>
              <a:t>Effect of factor A?  Depends on C</a:t>
            </a:r>
          </a:p>
          <a:p>
            <a:pPr lvl="2">
              <a:spcBef>
                <a:spcPts val="0"/>
              </a:spcBef>
              <a:buFont typeface="Arial" pitchFamily="34" charset="0"/>
              <a:buChar char="•"/>
            </a:pPr>
            <a:r>
              <a:rPr lang="en-US" sz="2000" dirty="0" smtClean="0"/>
              <a:t>If C is indicator variable, then not too difficult to interpret</a:t>
            </a:r>
          </a:p>
          <a:p>
            <a:pPr lvl="2">
              <a:spcBef>
                <a:spcPts val="0"/>
              </a:spcBef>
              <a:buFont typeface="Arial" pitchFamily="34" charset="0"/>
              <a:buChar char="•"/>
            </a:pPr>
            <a:r>
              <a:rPr lang="en-US" sz="2000" dirty="0" smtClean="0"/>
              <a:t>If C is continuous, then can be difficult to interpret</a:t>
            </a:r>
          </a:p>
          <a:p>
            <a:pPr>
              <a:spcBef>
                <a:spcPts val="1800"/>
              </a:spcBef>
            </a:pPr>
            <a:r>
              <a:rPr lang="en-US" sz="2000" dirty="0" smtClean="0"/>
              <a:t>Set up model in Excel to try different values of factor levels and see effect on response</a:t>
            </a:r>
          </a:p>
          <a:p>
            <a:pPr>
              <a:spcBef>
                <a:spcPts val="1800"/>
              </a:spcBef>
            </a:pPr>
            <a:r>
              <a:rPr lang="en-US" sz="2000" dirty="0" smtClean="0"/>
              <a:t>For two-way interactions, can use contour plot</a:t>
            </a:r>
          </a:p>
          <a:p>
            <a:pPr>
              <a:spcBef>
                <a:spcPts val="0"/>
              </a:spcBef>
            </a:pPr>
            <a:endParaRPr lang="en-US" sz="2000" dirty="0" smtClean="0"/>
          </a:p>
          <a:p>
            <a:pPr>
              <a:spcBef>
                <a:spcPts val="0"/>
              </a:spcBef>
            </a:pPr>
            <a:endParaRPr lang="en-US" sz="2000" dirty="0" smtClean="0"/>
          </a:p>
        </p:txBody>
      </p:sp>
      <p:sp>
        <p:nvSpPr>
          <p:cNvPr id="286726" name="Rectangle 2"/>
          <p:cNvSpPr>
            <a:spLocks noGrp="1" noChangeArrowheads="1"/>
          </p:cNvSpPr>
          <p:nvPr>
            <p:ph type="title"/>
          </p:nvPr>
        </p:nvSpPr>
        <p:spPr>
          <a:xfrm>
            <a:off x="457200" y="0"/>
            <a:ext cx="8229600" cy="1143000"/>
          </a:xfrm>
        </p:spPr>
        <p:txBody>
          <a:bodyPr/>
          <a:lstStyle/>
          <a:p>
            <a:pPr eaLnBrk="1" hangingPunct="1"/>
            <a:r>
              <a:rPr lang="en-US" dirty="0" smtClean="0"/>
              <a:t>Regression Interpretation</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pic>
        <p:nvPicPr>
          <p:cNvPr id="596996" name="Picture 4"/>
          <p:cNvPicPr>
            <a:picLocks noChangeAspect="1" noChangeArrowheads="1"/>
          </p:cNvPicPr>
          <p:nvPr/>
        </p:nvPicPr>
        <p:blipFill>
          <a:blip r:embed="rId2" cstate="print"/>
          <a:srcRect/>
          <a:stretch>
            <a:fillRect/>
          </a:stretch>
        </p:blipFill>
        <p:spPr bwMode="auto">
          <a:xfrm>
            <a:off x="5953125" y="5257800"/>
            <a:ext cx="2809875" cy="15621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475</a:t>
            </a:fld>
            <a:endParaRPr lang="en-US"/>
          </a:p>
        </p:txBody>
      </p:sp>
    </p:spTree>
    <p:extLst>
      <p:ext uri="{BB962C8B-B14F-4D97-AF65-F5344CB8AC3E}">
        <p14:creationId xmlns:p14="http://schemas.microsoft.com/office/powerpoint/2010/main" val="183490916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r>
              <a:rPr lang="en-US" smtClean="0"/>
              <a:t>Indicator Variables</a:t>
            </a:r>
          </a:p>
        </p:txBody>
      </p:sp>
      <p:sp>
        <p:nvSpPr>
          <p:cNvPr id="38917" name="Rectangle 3"/>
          <p:cNvSpPr>
            <a:spLocks noGrp="1" noChangeArrowheads="1"/>
          </p:cNvSpPr>
          <p:nvPr>
            <p:ph type="body" idx="1"/>
          </p:nvPr>
        </p:nvSpPr>
        <p:spPr>
          <a:xfrm>
            <a:off x="457200" y="1143000"/>
            <a:ext cx="8458200" cy="5516563"/>
          </a:xfrm>
        </p:spPr>
        <p:txBody>
          <a:bodyPr/>
          <a:lstStyle/>
          <a:p>
            <a:pPr eaLnBrk="1" hangingPunct="1"/>
            <a:r>
              <a:rPr lang="en-US" sz="2400" smtClean="0"/>
              <a:t>Using indicator variables does not change what we previously learned about linear regression</a:t>
            </a:r>
          </a:p>
          <a:p>
            <a:pPr eaLnBrk="1" hangingPunct="1"/>
            <a:r>
              <a:rPr lang="en-US" sz="2400" smtClean="0"/>
              <a:t>Can include squared terms</a:t>
            </a:r>
          </a:p>
          <a:p>
            <a:pPr lvl="1" eaLnBrk="1" hangingPunct="1"/>
            <a:r>
              <a:rPr lang="en-US" sz="2000" smtClean="0"/>
              <a:t>Does not make sense to square indicator variables</a:t>
            </a:r>
          </a:p>
          <a:p>
            <a:pPr eaLnBrk="1" hangingPunct="1"/>
            <a:r>
              <a:rPr lang="en-US" sz="2400" smtClean="0"/>
              <a:t>Can square quantitative factors and consider interactions between squared terms and indicator variables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Remember do not add too many ‘complicated’ terms – difficult to interpret</a:t>
            </a:r>
          </a:p>
        </p:txBody>
      </p:sp>
      <p:sp>
        <p:nvSpPr>
          <p:cNvPr id="38918" name="Text Box 4"/>
          <p:cNvSpPr txBox="1">
            <a:spLocks noChangeArrowheads="1"/>
          </p:cNvSpPr>
          <p:nvPr/>
        </p:nvSpPr>
        <p:spPr bwMode="auto">
          <a:xfrm>
            <a:off x="304800" y="3733800"/>
            <a:ext cx="1371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age</a:t>
            </a:r>
          </a:p>
          <a:p>
            <a:pPr eaLnBrk="1" hangingPunct="1">
              <a:spcBef>
                <a:spcPct val="50000"/>
              </a:spcBef>
            </a:pPr>
            <a:r>
              <a:rPr lang="en-US" sz="2000"/>
              <a:t>weight</a:t>
            </a:r>
          </a:p>
          <a:p>
            <a:pPr eaLnBrk="1" hangingPunct="1">
              <a:spcBef>
                <a:spcPct val="50000"/>
              </a:spcBef>
            </a:pPr>
            <a:r>
              <a:rPr lang="en-US" sz="2000"/>
              <a:t>gender</a:t>
            </a:r>
          </a:p>
        </p:txBody>
      </p:sp>
      <p:sp>
        <p:nvSpPr>
          <p:cNvPr id="38919" name="Text Box 5"/>
          <p:cNvSpPr txBox="1">
            <a:spLocks noChangeArrowheads="1"/>
          </p:cNvSpPr>
          <p:nvPr/>
        </p:nvSpPr>
        <p:spPr bwMode="auto">
          <a:xfrm>
            <a:off x="1447800" y="3733800"/>
            <a:ext cx="20574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dirty="0" smtClean="0"/>
              <a:t>Age*</a:t>
            </a:r>
            <a:r>
              <a:rPr lang="en-US" sz="2000" dirty="0" err="1" smtClean="0"/>
              <a:t>wt</a:t>
            </a:r>
            <a:endParaRPr lang="en-US" sz="2000" dirty="0"/>
          </a:p>
          <a:p>
            <a:pPr eaLnBrk="1" hangingPunct="1">
              <a:spcBef>
                <a:spcPct val="50000"/>
              </a:spcBef>
            </a:pPr>
            <a:r>
              <a:rPr lang="en-US" sz="2000" dirty="0" smtClean="0"/>
              <a:t>Age*gender</a:t>
            </a:r>
            <a:endParaRPr lang="en-US" sz="2000" dirty="0"/>
          </a:p>
          <a:p>
            <a:pPr eaLnBrk="1" hangingPunct="1">
              <a:spcBef>
                <a:spcPct val="50000"/>
              </a:spcBef>
            </a:pPr>
            <a:r>
              <a:rPr lang="en-US" sz="2000" dirty="0" err="1" smtClean="0"/>
              <a:t>Wt</a:t>
            </a:r>
            <a:r>
              <a:rPr lang="en-US" sz="2000" dirty="0" smtClean="0"/>
              <a:t>*gender</a:t>
            </a:r>
            <a:endParaRPr lang="en-US" sz="2000" dirty="0"/>
          </a:p>
          <a:p>
            <a:pPr eaLnBrk="1" hangingPunct="1">
              <a:spcBef>
                <a:spcPct val="50000"/>
              </a:spcBef>
            </a:pPr>
            <a:r>
              <a:rPr lang="en-US" dirty="0" smtClean="0"/>
              <a:t>Age*</a:t>
            </a:r>
            <a:r>
              <a:rPr lang="en-US" dirty="0" err="1" smtClean="0"/>
              <a:t>wt</a:t>
            </a:r>
            <a:r>
              <a:rPr lang="en-US" dirty="0" smtClean="0"/>
              <a:t>*gender</a:t>
            </a:r>
            <a:endParaRPr lang="en-US" dirty="0"/>
          </a:p>
          <a:p>
            <a:pPr eaLnBrk="1" hangingPunct="1">
              <a:spcBef>
                <a:spcPct val="50000"/>
              </a:spcBef>
            </a:pPr>
            <a:endParaRPr lang="en-US" sz="2000" dirty="0"/>
          </a:p>
        </p:txBody>
      </p:sp>
      <p:sp>
        <p:nvSpPr>
          <p:cNvPr id="38920" name="Text Box 6"/>
          <p:cNvSpPr txBox="1">
            <a:spLocks noChangeArrowheads="1"/>
          </p:cNvSpPr>
          <p:nvPr/>
        </p:nvSpPr>
        <p:spPr bwMode="auto">
          <a:xfrm>
            <a:off x="3276600" y="3733800"/>
            <a:ext cx="137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age</a:t>
            </a:r>
            <a:r>
              <a:rPr lang="en-US" sz="2000" baseline="30000"/>
              <a:t>2</a:t>
            </a:r>
          </a:p>
          <a:p>
            <a:pPr eaLnBrk="1" hangingPunct="1">
              <a:spcBef>
                <a:spcPct val="50000"/>
              </a:spcBef>
            </a:pPr>
            <a:r>
              <a:rPr lang="en-US" sz="2000"/>
              <a:t>weight</a:t>
            </a:r>
            <a:r>
              <a:rPr lang="en-US" sz="2000" baseline="30000"/>
              <a:t>2</a:t>
            </a:r>
          </a:p>
        </p:txBody>
      </p:sp>
      <p:sp>
        <p:nvSpPr>
          <p:cNvPr id="38921" name="Text Box 7"/>
          <p:cNvSpPr txBox="1">
            <a:spLocks noChangeArrowheads="1"/>
          </p:cNvSpPr>
          <p:nvPr/>
        </p:nvSpPr>
        <p:spPr bwMode="auto">
          <a:xfrm>
            <a:off x="4419600" y="3657600"/>
            <a:ext cx="1905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dirty="0" smtClean="0"/>
              <a:t>Age</a:t>
            </a:r>
            <a:r>
              <a:rPr lang="en-US" sz="2000" baseline="30000" dirty="0" smtClean="0"/>
              <a:t>2</a:t>
            </a:r>
            <a:r>
              <a:rPr lang="en-US" sz="2000" dirty="0" smtClean="0"/>
              <a:t>*gender</a:t>
            </a:r>
            <a:endParaRPr lang="en-US" sz="2000" dirty="0"/>
          </a:p>
          <a:p>
            <a:pPr eaLnBrk="1" hangingPunct="1">
              <a:spcBef>
                <a:spcPct val="50000"/>
              </a:spcBef>
            </a:pPr>
            <a:r>
              <a:rPr lang="en-US" dirty="0" smtClean="0"/>
              <a:t>Wt</a:t>
            </a:r>
            <a:r>
              <a:rPr lang="en-US" baseline="30000" dirty="0" smtClean="0"/>
              <a:t>2</a:t>
            </a:r>
            <a:r>
              <a:rPr lang="en-US" dirty="0" smtClean="0"/>
              <a:t>*gender</a:t>
            </a:r>
            <a:endParaRPr lang="en-US" dirty="0"/>
          </a:p>
          <a:p>
            <a:pPr eaLnBrk="1" hangingPunct="1">
              <a:spcBef>
                <a:spcPct val="50000"/>
              </a:spcBef>
            </a:pPr>
            <a:r>
              <a:rPr lang="en-US" dirty="0" smtClean="0"/>
              <a:t>Age</a:t>
            </a:r>
            <a:r>
              <a:rPr lang="en-US" baseline="30000" dirty="0" smtClean="0"/>
              <a:t>2</a:t>
            </a:r>
            <a:r>
              <a:rPr lang="en-US" dirty="0" smtClean="0"/>
              <a:t>*wt</a:t>
            </a:r>
            <a:r>
              <a:rPr lang="en-US" baseline="30000" dirty="0" smtClean="0"/>
              <a:t>2</a:t>
            </a:r>
            <a:endParaRPr lang="en-US" baseline="30000" dirty="0"/>
          </a:p>
        </p:txBody>
      </p:sp>
      <p:sp>
        <p:nvSpPr>
          <p:cNvPr id="38922" name="Text Box 9"/>
          <p:cNvSpPr txBox="1">
            <a:spLocks noChangeArrowheads="1"/>
          </p:cNvSpPr>
          <p:nvPr/>
        </p:nvSpPr>
        <p:spPr bwMode="auto">
          <a:xfrm>
            <a:off x="6324600" y="3886200"/>
            <a:ext cx="2590800" cy="1323975"/>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Cannot add unlimited terms – must have more observations than </a:t>
            </a:r>
            <a:r>
              <a:rPr lang="en-US"/>
              <a:t>terms</a:t>
            </a:r>
            <a:r>
              <a:rPr lang="en-US" sz="2000"/>
              <a:t> in model</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476</a:t>
            </a:fld>
            <a:endParaRPr lang="en-US"/>
          </a:p>
        </p:txBody>
      </p:sp>
    </p:spTree>
    <p:extLst>
      <p:ext uri="{BB962C8B-B14F-4D97-AF65-F5344CB8AC3E}">
        <p14:creationId xmlns:p14="http://schemas.microsoft.com/office/powerpoint/2010/main" val="414335071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smtClean="0"/>
              <a:t>Indicator Variables</a:t>
            </a:r>
          </a:p>
        </p:txBody>
      </p:sp>
      <p:sp>
        <p:nvSpPr>
          <p:cNvPr id="39941" name="Rectangle 3"/>
          <p:cNvSpPr>
            <a:spLocks noGrp="1" noChangeArrowheads="1"/>
          </p:cNvSpPr>
          <p:nvPr>
            <p:ph type="body" idx="1"/>
          </p:nvPr>
        </p:nvSpPr>
        <p:spPr>
          <a:xfrm>
            <a:off x="228600" y="1295400"/>
            <a:ext cx="8686800" cy="5486400"/>
          </a:xfrm>
        </p:spPr>
        <p:txBody>
          <a:bodyPr/>
          <a:lstStyle/>
          <a:p>
            <a:pPr eaLnBrk="1" hangingPunct="1">
              <a:spcBef>
                <a:spcPts val="600"/>
              </a:spcBef>
              <a:spcAft>
                <a:spcPts val="600"/>
              </a:spcAft>
            </a:pPr>
            <a:r>
              <a:rPr lang="en-US" sz="2400" dirty="0" smtClean="0"/>
              <a:t>Can also consider interactions between qualitative variables</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Factor A (3 qualitative levels); i1, i2</a:t>
            </a:r>
          </a:p>
          <a:p>
            <a:pPr eaLnBrk="1" hangingPunct="1">
              <a:spcBef>
                <a:spcPts val="600"/>
              </a:spcBef>
              <a:spcAft>
                <a:spcPts val="600"/>
              </a:spcAft>
            </a:pPr>
            <a:r>
              <a:rPr lang="en-US" sz="2400" dirty="0" smtClean="0"/>
              <a:t>Factor B (4 qualitative levels); i3, i4, i5</a:t>
            </a:r>
          </a:p>
          <a:p>
            <a:pPr eaLnBrk="1" hangingPunct="1">
              <a:spcBef>
                <a:spcPts val="600"/>
              </a:spcBef>
              <a:spcAft>
                <a:spcPts val="600"/>
              </a:spcAft>
            </a:pPr>
            <a:r>
              <a:rPr lang="en-US" sz="2400" dirty="0" smtClean="0"/>
              <a:t>Consider including the following in model</a:t>
            </a:r>
          </a:p>
          <a:p>
            <a:pPr eaLnBrk="1" hangingPunct="1">
              <a:spcBef>
                <a:spcPts val="600"/>
              </a:spcBef>
              <a:spcAft>
                <a:spcPts val="600"/>
              </a:spcAft>
            </a:pPr>
            <a:r>
              <a:rPr lang="en-US" sz="2400" dirty="0" smtClean="0"/>
              <a:t>Main Effects: i1, i2, i3, i4, i5</a:t>
            </a:r>
          </a:p>
          <a:p>
            <a:pPr eaLnBrk="1" hangingPunct="1">
              <a:spcBef>
                <a:spcPts val="600"/>
              </a:spcBef>
              <a:spcAft>
                <a:spcPts val="600"/>
              </a:spcAft>
            </a:pPr>
            <a:r>
              <a:rPr lang="en-US" sz="2400" dirty="0" smtClean="0"/>
              <a:t>2-way interaction: i1*i3, i1*i4, i1*i5, i2*i3, i2*i4, i2*i5</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Include i1*i2? Or i3*i5?</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477</a:t>
            </a:fld>
            <a:endParaRPr lang="en-US"/>
          </a:p>
        </p:txBody>
      </p:sp>
    </p:spTree>
    <p:extLst>
      <p:ext uri="{BB962C8B-B14F-4D97-AF65-F5344CB8AC3E}">
        <p14:creationId xmlns:p14="http://schemas.microsoft.com/office/powerpoint/2010/main" val="195185697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Minitab ANOVA output</a:t>
            </a:r>
          </a:p>
        </p:txBody>
      </p:sp>
      <p:sp>
        <p:nvSpPr>
          <p:cNvPr id="40963" name="Content Placeholder 2"/>
          <p:cNvSpPr>
            <a:spLocks noGrp="1"/>
          </p:cNvSpPr>
          <p:nvPr>
            <p:ph idx="1"/>
          </p:nvPr>
        </p:nvSpPr>
        <p:spPr>
          <a:xfrm>
            <a:off x="304800" y="1066800"/>
            <a:ext cx="8686800" cy="4525963"/>
          </a:xfrm>
        </p:spPr>
        <p:txBody>
          <a:bodyPr/>
          <a:lstStyle/>
          <a:p>
            <a:r>
              <a:rPr lang="en-US" sz="2400" dirty="0" smtClean="0"/>
              <a:t>R</a:t>
            </a:r>
            <a:r>
              <a:rPr lang="en-US" sz="2400" baseline="30000" dirty="0" smtClean="0"/>
              <a:t>2</a:t>
            </a:r>
            <a:r>
              <a:rPr lang="en-US" sz="2400" dirty="0" smtClean="0"/>
              <a:t> value shown on Minitab ANOVA output is for regression model with all indicator variables </a:t>
            </a:r>
          </a:p>
          <a:p>
            <a:pPr>
              <a:buFontTx/>
              <a:buNone/>
            </a:pPr>
            <a:endParaRPr lang="en-US" sz="1800" b="1" dirty="0" smtClean="0">
              <a:latin typeface="Courier New" pitchFamily="49" charset="0"/>
              <a:cs typeface="Courier New" pitchFamily="49" charset="0"/>
            </a:endParaRPr>
          </a:p>
          <a:p>
            <a:pPr>
              <a:buFontTx/>
              <a:buNone/>
            </a:pPr>
            <a:r>
              <a:rPr lang="en-US" sz="1800" b="1" dirty="0" smtClean="0">
                <a:latin typeface="Courier New" pitchFamily="49" charset="0"/>
                <a:cs typeface="Courier New" pitchFamily="49" charset="0"/>
              </a:rPr>
              <a:t>General Linear Model: yield versus temp, press </a:t>
            </a:r>
          </a:p>
          <a:p>
            <a:pPr>
              <a:buFontTx/>
              <a:buNone/>
            </a:pPr>
            <a:r>
              <a:rPr lang="en-US" sz="1600" dirty="0" smtClean="0">
                <a:latin typeface="Courier New" pitchFamily="49" charset="0"/>
                <a:cs typeface="Courier New" pitchFamily="49" charset="0"/>
              </a:rPr>
              <a:t>Factor  Type   Levels  Values</a:t>
            </a:r>
          </a:p>
          <a:p>
            <a:pPr>
              <a:buFontTx/>
              <a:buNone/>
            </a:pPr>
            <a:r>
              <a:rPr lang="en-US" sz="1600" dirty="0" smtClean="0">
                <a:latin typeface="Courier New" pitchFamily="49" charset="0"/>
                <a:cs typeface="Courier New" pitchFamily="49" charset="0"/>
              </a:rPr>
              <a:t>temp    fixed       3  100, 150, 250</a:t>
            </a:r>
          </a:p>
          <a:p>
            <a:pPr>
              <a:buFontTx/>
              <a:buNone/>
            </a:pPr>
            <a:r>
              <a:rPr lang="en-US" sz="1600" dirty="0" smtClean="0">
                <a:latin typeface="Courier New" pitchFamily="49" charset="0"/>
                <a:cs typeface="Courier New" pitchFamily="49" charset="0"/>
              </a:rPr>
              <a:t>press   fixed       3  40, 60, 150</a:t>
            </a:r>
          </a:p>
          <a:p>
            <a:pPr>
              <a:buFontTx/>
              <a:buNone/>
            </a:pPr>
            <a:endParaRPr lang="en-US" sz="1600" dirty="0" smtClean="0">
              <a:latin typeface="Courier New" pitchFamily="49" charset="0"/>
              <a:cs typeface="Courier New" pitchFamily="49" charset="0"/>
            </a:endParaRPr>
          </a:p>
          <a:p>
            <a:pPr>
              <a:buFontTx/>
              <a:buNone/>
            </a:pPr>
            <a:r>
              <a:rPr lang="en-US" sz="1600" dirty="0" smtClean="0">
                <a:latin typeface="Courier New" pitchFamily="49" charset="0"/>
                <a:cs typeface="Courier New" pitchFamily="49" charset="0"/>
              </a:rPr>
              <a:t>Analysis of Variance for yield, using Adjusted SS for Tests</a:t>
            </a:r>
          </a:p>
          <a:p>
            <a:pPr>
              <a:buFontTx/>
              <a:buNone/>
            </a:pPr>
            <a:r>
              <a:rPr lang="en-US" sz="1600" dirty="0" smtClean="0">
                <a:latin typeface="Courier New" pitchFamily="49" charset="0"/>
                <a:cs typeface="Courier New" pitchFamily="49" charset="0"/>
              </a:rPr>
              <a:t>Source      DF  </a:t>
            </a:r>
            <a:r>
              <a:rPr lang="en-US" sz="1600" dirty="0" err="1" smtClean="0">
                <a:latin typeface="Courier New" pitchFamily="49" charset="0"/>
                <a:cs typeface="Courier New" pitchFamily="49" charset="0"/>
              </a:rPr>
              <a:t>Seq</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MS      F      P</a:t>
            </a:r>
          </a:p>
          <a:p>
            <a:pPr>
              <a:buFontTx/>
              <a:buNone/>
            </a:pPr>
            <a:r>
              <a:rPr lang="en-US" sz="1600" dirty="0" smtClean="0">
                <a:latin typeface="Courier New" pitchFamily="49" charset="0"/>
                <a:cs typeface="Courier New" pitchFamily="49" charset="0"/>
              </a:rPr>
              <a:t>temp         2    1965    1965     983   1.61  0.253</a:t>
            </a:r>
          </a:p>
          <a:p>
            <a:pPr>
              <a:buFontTx/>
              <a:buNone/>
            </a:pPr>
            <a:r>
              <a:rPr lang="en-US" sz="1600" dirty="0" smtClean="0">
                <a:latin typeface="Courier New" pitchFamily="49" charset="0"/>
                <a:cs typeface="Courier New" pitchFamily="49" charset="0"/>
              </a:rPr>
              <a:t>press        2   15272   15272    7636  12.50  0.003</a:t>
            </a:r>
          </a:p>
          <a:p>
            <a:pPr>
              <a:buFontTx/>
              <a:buNone/>
            </a:pPr>
            <a:r>
              <a:rPr lang="en-US" sz="1600" dirty="0" smtClean="0">
                <a:latin typeface="Courier New" pitchFamily="49" charset="0"/>
                <a:cs typeface="Courier New" pitchFamily="49" charset="0"/>
              </a:rPr>
              <a:t>temp*press   4   80337   80337   20084  32.87  0.000</a:t>
            </a:r>
          </a:p>
          <a:p>
            <a:pPr>
              <a:buFontTx/>
              <a:buNone/>
            </a:pPr>
            <a:r>
              <a:rPr lang="es-ES" sz="1600" dirty="0" smtClean="0">
                <a:latin typeface="Courier New" pitchFamily="49" charset="0"/>
                <a:cs typeface="Courier New" pitchFamily="49" charset="0"/>
              </a:rPr>
              <a:t>Error        9    5498    5498     611</a:t>
            </a:r>
          </a:p>
          <a:p>
            <a:pPr>
              <a:buFontTx/>
              <a:buNone/>
            </a:pPr>
            <a:r>
              <a:rPr lang="en-US" sz="1600" dirty="0" smtClean="0">
                <a:latin typeface="Courier New" pitchFamily="49" charset="0"/>
                <a:cs typeface="Courier New" pitchFamily="49" charset="0"/>
              </a:rPr>
              <a:t>Total       17  103073</a:t>
            </a:r>
          </a:p>
          <a:p>
            <a:pPr>
              <a:buFontTx/>
              <a:buNone/>
            </a:pPr>
            <a:endParaRPr lang="en-US" sz="1600" dirty="0" smtClean="0">
              <a:latin typeface="Courier New" pitchFamily="49" charset="0"/>
              <a:cs typeface="Courier New" pitchFamily="49" charset="0"/>
            </a:endParaRPr>
          </a:p>
          <a:p>
            <a:pPr>
              <a:buFontTx/>
              <a:buNone/>
            </a:pPr>
            <a:r>
              <a:rPr lang="pt-BR" sz="1600" dirty="0" smtClean="0">
                <a:latin typeface="Courier New" pitchFamily="49" charset="0"/>
                <a:cs typeface="Courier New" pitchFamily="49" charset="0"/>
              </a:rPr>
              <a:t>S = 24.7173   R-Sq = 94.67%   R-Sq(adj) = 89.92%</a:t>
            </a:r>
            <a:endParaRPr lang="pt-BR" sz="1800" dirty="0" smtClean="0">
              <a:latin typeface="Courier New" pitchFamily="49" charset="0"/>
              <a:cs typeface="Courier New" pitchFamily="49" charset="0"/>
            </a:endParaRPr>
          </a:p>
          <a:p>
            <a:pPr>
              <a:buFontTx/>
              <a:buNone/>
            </a:pPr>
            <a:endParaRPr lang="en-US" sz="2400" dirty="0" smtClean="0"/>
          </a:p>
        </p:txBody>
      </p:sp>
      <p:sp>
        <p:nvSpPr>
          <p:cNvPr id="6" name="Oval 5"/>
          <p:cNvSpPr/>
          <p:nvPr/>
        </p:nvSpPr>
        <p:spPr>
          <a:xfrm>
            <a:off x="1828800" y="5791200"/>
            <a:ext cx="4800600" cy="76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967" name="TextBox 6"/>
          <p:cNvSpPr txBox="1">
            <a:spLocks noChangeArrowheads="1"/>
          </p:cNvSpPr>
          <p:nvPr/>
        </p:nvSpPr>
        <p:spPr bwMode="auto">
          <a:xfrm>
            <a:off x="5029200" y="2164643"/>
            <a:ext cx="3810000" cy="2616101"/>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buFont typeface="Arial" charset="0"/>
              <a:buChar char="•"/>
            </a:pPr>
            <a:r>
              <a:rPr lang="en-US" sz="1600" dirty="0"/>
              <a:t>Accurate if all factors have qualitative levels</a:t>
            </a:r>
          </a:p>
          <a:p>
            <a:pPr eaLnBrk="1" hangingPunct="1">
              <a:spcBef>
                <a:spcPts val="1200"/>
              </a:spcBef>
              <a:buFont typeface="Arial" charset="0"/>
              <a:buChar char="•"/>
            </a:pPr>
            <a:r>
              <a:rPr lang="en-US" sz="1600" dirty="0"/>
              <a:t>If some factor levels are quantitative, then do not want regression model with all indicator </a:t>
            </a:r>
            <a:r>
              <a:rPr lang="en-US" sz="1600" dirty="0" smtClean="0"/>
              <a:t>variables</a:t>
            </a:r>
          </a:p>
          <a:p>
            <a:pPr eaLnBrk="1" hangingPunct="1">
              <a:spcBef>
                <a:spcPts val="1200"/>
              </a:spcBef>
              <a:buFont typeface="Arial" charset="0"/>
              <a:buChar char="•"/>
            </a:pPr>
            <a:r>
              <a:rPr lang="en-US" sz="1600" dirty="0" smtClean="0"/>
              <a:t>In other words DO NOT change quantitative factors into qualitative levels. Quantitative data is always better in the long run.</a:t>
            </a:r>
            <a:endParaRPr lang="en-US" sz="1600" dirty="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478</a:t>
            </a:fld>
            <a:endParaRPr lang="en-US"/>
          </a:p>
        </p:txBody>
      </p:sp>
    </p:spTree>
    <p:extLst>
      <p:ext uri="{BB962C8B-B14F-4D97-AF65-F5344CB8AC3E}">
        <p14:creationId xmlns:p14="http://schemas.microsoft.com/office/powerpoint/2010/main" val="13484750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6"/>
          <p:cNvSpPr>
            <a:spLocks noGrp="1"/>
          </p:cNvSpPr>
          <p:nvPr>
            <p:ph type="title"/>
          </p:nvPr>
        </p:nvSpPr>
        <p:spPr>
          <a:xfrm>
            <a:off x="457200" y="-228600"/>
            <a:ext cx="8229600" cy="1143000"/>
          </a:xfrm>
        </p:spPr>
        <p:txBody>
          <a:bodyPr/>
          <a:lstStyle/>
          <a:p>
            <a:r>
              <a:rPr lang="en-US" dirty="0" smtClean="0"/>
              <a:t>IE 563 project</a:t>
            </a:r>
          </a:p>
        </p:txBody>
      </p:sp>
      <p:sp>
        <p:nvSpPr>
          <p:cNvPr id="2" name="Content Placeholder 7"/>
          <p:cNvSpPr>
            <a:spLocks noGrp="1"/>
          </p:cNvSpPr>
          <p:nvPr>
            <p:ph idx="1"/>
          </p:nvPr>
        </p:nvSpPr>
        <p:spPr>
          <a:xfrm>
            <a:off x="152400" y="762000"/>
            <a:ext cx="8915400" cy="5867400"/>
          </a:xfrm>
          <a:solidFill>
            <a:schemeClr val="accent3"/>
          </a:solidFill>
        </p:spPr>
        <p:txBody>
          <a:bodyPr/>
          <a:lstStyle/>
          <a:p>
            <a:pPr>
              <a:spcBef>
                <a:spcPts val="1200"/>
              </a:spcBef>
              <a:defRPr/>
            </a:pPr>
            <a:r>
              <a:rPr lang="en-US" sz="2000" dirty="0" smtClean="0"/>
              <a:t>Design, conduct, and analyze an experiment.</a:t>
            </a:r>
          </a:p>
          <a:p>
            <a:pPr>
              <a:spcBef>
                <a:spcPts val="1200"/>
              </a:spcBef>
              <a:defRPr/>
            </a:pPr>
            <a:r>
              <a:rPr lang="en-US" sz="2000" dirty="0" smtClean="0"/>
              <a:t>Your experiment must consider at least 3 factors (can include blocks)</a:t>
            </a:r>
          </a:p>
          <a:p>
            <a:pPr>
              <a:spcBef>
                <a:spcPts val="1200"/>
              </a:spcBef>
              <a:defRPr/>
            </a:pPr>
            <a:r>
              <a:rPr lang="en-US" sz="2000" dirty="0" smtClean="0"/>
              <a:t>Your report should contain (template posted to Bb):</a:t>
            </a:r>
          </a:p>
          <a:p>
            <a:pPr lvl="1">
              <a:spcBef>
                <a:spcPts val="0"/>
              </a:spcBef>
              <a:defRPr/>
            </a:pPr>
            <a:r>
              <a:rPr lang="en-US" sz="2000" dirty="0" smtClean="0">
                <a:ea typeface="+mn-ea"/>
                <a:cs typeface="+mn-cs"/>
              </a:rPr>
              <a:t>a complete description of the experiment, to include:</a:t>
            </a:r>
          </a:p>
          <a:p>
            <a:pPr lvl="2">
              <a:spcBef>
                <a:spcPts val="0"/>
              </a:spcBef>
              <a:defRPr/>
            </a:pPr>
            <a:r>
              <a:rPr lang="en-US" sz="1600" dirty="0" smtClean="0">
                <a:ea typeface="+mn-ea"/>
                <a:cs typeface="+mn-cs"/>
              </a:rPr>
              <a:t>identity of the response variable, factors, and factor levels</a:t>
            </a:r>
          </a:p>
          <a:p>
            <a:pPr lvl="2">
              <a:spcBef>
                <a:spcPts val="0"/>
              </a:spcBef>
              <a:defRPr/>
            </a:pPr>
            <a:r>
              <a:rPr lang="en-US" sz="1600" dirty="0" smtClean="0">
                <a:ea typeface="+mn-ea"/>
                <a:cs typeface="+mn-cs"/>
              </a:rPr>
              <a:t>discussion of your experimental design </a:t>
            </a:r>
          </a:p>
          <a:p>
            <a:pPr lvl="2">
              <a:spcBef>
                <a:spcPts val="0"/>
              </a:spcBef>
              <a:defRPr/>
            </a:pPr>
            <a:r>
              <a:rPr lang="en-US" sz="1600" dirty="0" smtClean="0">
                <a:ea typeface="+mn-ea"/>
                <a:cs typeface="+mn-cs"/>
              </a:rPr>
              <a:t>discussion of how the experiment was conducted (including drawings or pictures)</a:t>
            </a:r>
          </a:p>
          <a:p>
            <a:pPr lvl="1">
              <a:spcBef>
                <a:spcPts val="0"/>
              </a:spcBef>
              <a:defRPr/>
            </a:pPr>
            <a:r>
              <a:rPr lang="en-US" sz="2000" dirty="0" smtClean="0">
                <a:ea typeface="+mn-ea"/>
                <a:cs typeface="+mn-cs"/>
              </a:rPr>
              <a:t>table(s) of the experimental data</a:t>
            </a:r>
          </a:p>
          <a:p>
            <a:pPr lvl="1">
              <a:spcBef>
                <a:spcPts val="0"/>
              </a:spcBef>
              <a:defRPr/>
            </a:pPr>
            <a:r>
              <a:rPr lang="en-US" sz="2000" dirty="0" smtClean="0">
                <a:ea typeface="+mn-ea"/>
                <a:cs typeface="+mn-cs"/>
              </a:rPr>
              <a:t>a description of your analysis</a:t>
            </a:r>
          </a:p>
          <a:p>
            <a:pPr lvl="1">
              <a:spcBef>
                <a:spcPts val="0"/>
              </a:spcBef>
              <a:defRPr/>
            </a:pPr>
            <a:r>
              <a:rPr lang="en-US" sz="2000" dirty="0" smtClean="0">
                <a:ea typeface="+mn-ea"/>
                <a:cs typeface="+mn-cs"/>
              </a:rPr>
              <a:t>results and conclusions</a:t>
            </a:r>
          </a:p>
          <a:p>
            <a:pPr lvl="1">
              <a:spcBef>
                <a:spcPts val="0"/>
              </a:spcBef>
              <a:defRPr/>
            </a:pPr>
            <a:r>
              <a:rPr lang="en-US" sz="2000" dirty="0" smtClean="0">
                <a:ea typeface="+mn-ea"/>
                <a:cs typeface="+mn-cs"/>
              </a:rPr>
              <a:t>appropriate references</a:t>
            </a:r>
            <a:endParaRPr lang="en-US" sz="1600" dirty="0" smtClean="0">
              <a:ea typeface="+mn-ea"/>
              <a:cs typeface="+mn-cs"/>
            </a:endParaRPr>
          </a:p>
          <a:p>
            <a:pPr>
              <a:spcBef>
                <a:spcPts val="1200"/>
              </a:spcBef>
              <a:defRPr/>
            </a:pPr>
            <a:r>
              <a:rPr lang="en-US" sz="2000" dirty="0" smtClean="0"/>
              <a:t>Project grade based on: readability of the report, technical accuracy with regard to the design and analysis of your experiment, experiment selection, success of your experiment (i.e. ability to identify significant factors and good models), and your ability to draw practical conclusions from your analysis.</a:t>
            </a:r>
          </a:p>
          <a:p>
            <a:pPr>
              <a:spcBef>
                <a:spcPts val="1200"/>
              </a:spcBef>
              <a:defRPr/>
            </a:pPr>
            <a:r>
              <a:rPr lang="en-US" sz="2000" b="1" dirty="0" smtClean="0">
                <a:solidFill>
                  <a:schemeClr val="accent6"/>
                </a:solidFill>
              </a:rPr>
              <a:t>See project assignment document for more details.</a:t>
            </a:r>
          </a:p>
          <a:p>
            <a:pPr>
              <a:defRPr/>
            </a:pPr>
            <a:endParaRPr lang="en-US" sz="2000" dirty="0" smtClean="0"/>
          </a:p>
        </p:txBody>
      </p:sp>
      <p:sp>
        <p:nvSpPr>
          <p:cNvPr id="57350" name="TextBox 5"/>
          <p:cNvSpPr txBox="1">
            <a:spLocks noChangeArrowheads="1"/>
          </p:cNvSpPr>
          <p:nvPr/>
        </p:nvSpPr>
        <p:spPr bwMode="auto">
          <a:xfrm>
            <a:off x="6934200" y="381000"/>
            <a:ext cx="1905000" cy="64611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Work in groups of 1 or 2</a:t>
            </a:r>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4" name="Slide Number Placeholder 3"/>
          <p:cNvSpPr>
            <a:spLocks noGrp="1"/>
          </p:cNvSpPr>
          <p:nvPr>
            <p:ph type="sldNum" sz="quarter" idx="12"/>
          </p:nvPr>
        </p:nvSpPr>
        <p:spPr/>
        <p:txBody>
          <a:bodyPr/>
          <a:lstStyle/>
          <a:p>
            <a:pPr>
              <a:defRPr/>
            </a:pPr>
            <a:fld id="{559FCB29-F943-4EC1-A3DD-F6FE8F73ACEA}" type="slidenum">
              <a:rPr lang="en-US" smtClean="0"/>
              <a:pPr>
                <a:defRPr/>
              </a:pPr>
              <a:t>479</a:t>
            </a:fld>
            <a:endParaRPr lang="en-US"/>
          </a:p>
        </p:txBody>
      </p:sp>
    </p:spTree>
    <p:extLst>
      <p:ext uri="{BB962C8B-B14F-4D97-AF65-F5344CB8AC3E}">
        <p14:creationId xmlns:p14="http://schemas.microsoft.com/office/powerpoint/2010/main" val="2691104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Designs</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800" dirty="0" smtClean="0"/>
              <a:t>We have discussed the following designs: </a:t>
            </a:r>
          </a:p>
          <a:p>
            <a:pPr lvl="1"/>
            <a:r>
              <a:rPr lang="en-US" sz="2400" dirty="0" smtClean="0"/>
              <a:t>Completely randomized single factor</a:t>
            </a:r>
          </a:p>
          <a:p>
            <a:pPr lvl="1"/>
            <a:r>
              <a:rPr lang="en-US" sz="2400" dirty="0" smtClean="0"/>
              <a:t>Single factor with completely randomized block</a:t>
            </a:r>
          </a:p>
          <a:p>
            <a:pPr lvl="1"/>
            <a:r>
              <a:rPr lang="en-US" sz="2400" dirty="0" smtClean="0"/>
              <a:t>Full factorial design</a:t>
            </a:r>
          </a:p>
          <a:p>
            <a:pPr lvl="1"/>
            <a:endParaRPr lang="en-US" sz="2400" dirty="0" smtClean="0"/>
          </a:p>
          <a:p>
            <a:r>
              <a:rPr lang="en-US" sz="2800" dirty="0" smtClean="0"/>
              <a:t>Other common multiple factor designs:</a:t>
            </a:r>
          </a:p>
          <a:p>
            <a:pPr lvl="1"/>
            <a:r>
              <a:rPr lang="en-US" sz="2400" dirty="0" smtClean="0"/>
              <a:t>Factorial with completely randomized block</a:t>
            </a:r>
          </a:p>
          <a:p>
            <a:pPr lvl="1"/>
            <a:r>
              <a:rPr lang="en-US" sz="2400" dirty="0" smtClean="0"/>
              <a:t>Nested Factor</a:t>
            </a:r>
          </a:p>
          <a:p>
            <a:pPr lvl="1"/>
            <a:r>
              <a:rPr lang="en-US" sz="2400" dirty="0" smtClean="0"/>
              <a:t>Split-plot</a:t>
            </a:r>
          </a:p>
          <a:p>
            <a:pPr lvl="1"/>
            <a:r>
              <a:rPr lang="en-US" sz="2400" dirty="0" smtClean="0"/>
              <a:t>2</a:t>
            </a:r>
            <a:r>
              <a:rPr lang="en-US" sz="2400" baseline="30000" dirty="0" smtClean="0"/>
              <a:t>k</a:t>
            </a:r>
            <a:r>
              <a:rPr lang="en-US" sz="2400" dirty="0" smtClean="0"/>
              <a:t> factorial design</a:t>
            </a:r>
          </a:p>
          <a:p>
            <a:pPr lvl="1"/>
            <a:r>
              <a:rPr lang="en-US" sz="2400" dirty="0" smtClean="0"/>
              <a:t>Fractional factorial design</a:t>
            </a:r>
          </a:p>
          <a:p>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480</a:t>
            </a:fld>
            <a:endParaRPr lang="en-US"/>
          </a:p>
        </p:txBody>
      </p:sp>
    </p:spTree>
    <p:extLst>
      <p:ext uri="{BB962C8B-B14F-4D97-AF65-F5344CB8AC3E}">
        <p14:creationId xmlns:p14="http://schemas.microsoft.com/office/powerpoint/2010/main" val="41340672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dirty="0" smtClean="0"/>
              <a:t>Factorial Designs with Blocking</a:t>
            </a:r>
          </a:p>
        </p:txBody>
      </p:sp>
      <p:sp>
        <p:nvSpPr>
          <p:cNvPr id="41989" name="Rectangle 3"/>
          <p:cNvSpPr>
            <a:spLocks noGrp="1" noChangeArrowheads="1"/>
          </p:cNvSpPr>
          <p:nvPr>
            <p:ph type="body" idx="1"/>
          </p:nvPr>
        </p:nvSpPr>
        <p:spPr/>
        <p:txBody>
          <a:bodyPr/>
          <a:lstStyle/>
          <a:p>
            <a:pPr eaLnBrk="1" hangingPunct="1">
              <a:spcBef>
                <a:spcPts val="600"/>
              </a:spcBef>
              <a:spcAft>
                <a:spcPts val="600"/>
              </a:spcAft>
            </a:pPr>
            <a:r>
              <a:rPr lang="en-US" sz="2800" dirty="0" smtClean="0"/>
              <a:t>General Two-Factor Factorial Design with Blocking</a:t>
            </a:r>
          </a:p>
          <a:p>
            <a:pPr eaLnBrk="1" hangingPunct="1">
              <a:spcBef>
                <a:spcPts val="600"/>
              </a:spcBef>
              <a:spcAft>
                <a:spcPts val="600"/>
              </a:spcAft>
            </a:pPr>
            <a:r>
              <a:rPr lang="en-US" sz="2800" dirty="0" smtClean="0"/>
              <a:t>Two Factors: A and B</a:t>
            </a:r>
          </a:p>
          <a:p>
            <a:pPr lvl="1" eaLnBrk="1" hangingPunct="1">
              <a:spcBef>
                <a:spcPts val="600"/>
              </a:spcBef>
              <a:spcAft>
                <a:spcPts val="600"/>
              </a:spcAft>
            </a:pPr>
            <a:r>
              <a:rPr lang="en-US" sz="2400" dirty="0" smtClean="0"/>
              <a:t>Factor A has a levels</a:t>
            </a:r>
          </a:p>
          <a:p>
            <a:pPr lvl="1" eaLnBrk="1" hangingPunct="1">
              <a:spcBef>
                <a:spcPts val="600"/>
              </a:spcBef>
              <a:spcAft>
                <a:spcPts val="600"/>
              </a:spcAft>
            </a:pPr>
            <a:r>
              <a:rPr lang="en-US" sz="2400" dirty="0" smtClean="0"/>
              <a:t>Factor B has b levels</a:t>
            </a:r>
          </a:p>
          <a:p>
            <a:pPr eaLnBrk="1" hangingPunct="1">
              <a:spcBef>
                <a:spcPts val="600"/>
              </a:spcBef>
              <a:spcAft>
                <a:spcPts val="600"/>
              </a:spcAft>
            </a:pPr>
            <a:r>
              <a:rPr lang="en-US" sz="2800" dirty="0" smtClean="0"/>
              <a:t>n blocks (Note: a single replicate of a complete factorial experiment is run within each block) </a:t>
            </a:r>
          </a:p>
          <a:p>
            <a:pPr eaLnBrk="1" hangingPunct="1">
              <a:spcBef>
                <a:spcPts val="600"/>
              </a:spcBef>
              <a:spcAft>
                <a:spcPts val="600"/>
              </a:spcAft>
            </a:pPr>
            <a:r>
              <a:rPr lang="en-US" sz="2800" dirty="0" smtClean="0"/>
              <a:t>total number of observations = </a:t>
            </a:r>
            <a:r>
              <a:rPr lang="en-US" sz="2800" dirty="0" err="1" smtClean="0"/>
              <a:t>abn</a:t>
            </a:r>
            <a:endParaRPr lang="en-US" sz="2800" dirty="0" smtClean="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481</a:t>
            </a:fld>
            <a:endParaRPr lang="en-US"/>
          </a:p>
        </p:txBody>
      </p:sp>
    </p:spTree>
    <p:extLst>
      <p:ext uri="{BB962C8B-B14F-4D97-AF65-F5344CB8AC3E}">
        <p14:creationId xmlns:p14="http://schemas.microsoft.com/office/powerpoint/2010/main" val="361818494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457200" y="307975"/>
            <a:ext cx="8229600" cy="1143000"/>
          </a:xfrm>
        </p:spPr>
        <p:txBody>
          <a:bodyPr/>
          <a:lstStyle/>
          <a:p>
            <a:pPr eaLnBrk="1" hangingPunct="1"/>
            <a:r>
              <a:rPr lang="en-US" sz="4000" dirty="0" smtClean="0"/>
              <a:t>General Two-Factor Factorial Design with Blocking</a:t>
            </a:r>
          </a:p>
        </p:txBody>
      </p:sp>
      <p:sp>
        <p:nvSpPr>
          <p:cNvPr id="43013" name="Rectangle 3"/>
          <p:cNvSpPr>
            <a:spLocks noGrp="1" noChangeArrowheads="1"/>
          </p:cNvSpPr>
          <p:nvPr>
            <p:ph type="body" idx="1"/>
          </p:nvPr>
        </p:nvSpPr>
        <p:spPr/>
        <p:txBody>
          <a:bodyPr/>
          <a:lstStyle/>
          <a:p>
            <a:pPr eaLnBrk="1" hangingPunct="1"/>
            <a:r>
              <a:rPr lang="en-US" sz="2800" dirty="0" smtClean="0"/>
              <a:t>Linear Statistical Model</a:t>
            </a:r>
          </a:p>
          <a:p>
            <a:pPr eaLnBrk="1" hangingPunct="1"/>
            <a:endParaRPr lang="en-US" sz="2800" dirty="0" smtClean="0"/>
          </a:p>
          <a:p>
            <a:pPr eaLnBrk="1" hangingPunct="1"/>
            <a:endParaRPr lang="en-US" sz="2800" dirty="0" smtClean="0"/>
          </a:p>
          <a:p>
            <a:pPr eaLnBrk="1" hangingPunct="1"/>
            <a:r>
              <a:rPr lang="en-US" sz="2800" dirty="0" err="1" smtClean="0"/>
              <a:t>Y</a:t>
            </a:r>
            <a:r>
              <a:rPr lang="en-US" sz="2800" baseline="-25000" dirty="0" err="1" smtClean="0"/>
              <a:t>ijk</a:t>
            </a:r>
            <a:r>
              <a:rPr lang="en-US" sz="2800" dirty="0" smtClean="0"/>
              <a:t> = observation from </a:t>
            </a:r>
            <a:r>
              <a:rPr lang="en-US" sz="2800" dirty="0" err="1" smtClean="0"/>
              <a:t>i</a:t>
            </a:r>
            <a:r>
              <a:rPr lang="en-US" sz="2800" baseline="30000" dirty="0" err="1" smtClean="0"/>
              <a:t>th</a:t>
            </a:r>
            <a:r>
              <a:rPr lang="en-US" sz="2800" dirty="0" smtClean="0"/>
              <a:t> level of Factor A, </a:t>
            </a:r>
            <a:r>
              <a:rPr lang="en-US" sz="2800" dirty="0" err="1" smtClean="0"/>
              <a:t>j</a:t>
            </a:r>
            <a:r>
              <a:rPr lang="en-US" sz="2800" baseline="30000" dirty="0" err="1" smtClean="0"/>
              <a:t>th</a:t>
            </a:r>
            <a:r>
              <a:rPr lang="en-US" sz="2800" dirty="0" smtClean="0"/>
              <a:t> level of Factor B, k</a:t>
            </a:r>
            <a:r>
              <a:rPr lang="en-US" sz="2800" baseline="30000" dirty="0" smtClean="0"/>
              <a:t>th</a:t>
            </a:r>
            <a:r>
              <a:rPr lang="en-US" sz="2800" dirty="0" smtClean="0"/>
              <a:t> block</a:t>
            </a:r>
          </a:p>
          <a:p>
            <a:pPr eaLnBrk="1" hangingPunct="1"/>
            <a:endParaRPr lang="en-US" sz="2800" dirty="0" smtClean="0"/>
          </a:p>
          <a:p>
            <a:pPr eaLnBrk="1" hangingPunct="1"/>
            <a:endParaRPr lang="en-US" sz="2800" dirty="0" smtClean="0"/>
          </a:p>
        </p:txBody>
      </p:sp>
      <p:pic>
        <p:nvPicPr>
          <p:cNvPr id="430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209800"/>
            <a:ext cx="6400800" cy="696913"/>
          </a:xfrm>
          <a:prstGeom prst="rect">
            <a:avLst/>
          </a:prstGeom>
          <a:solidFill>
            <a:srgbClr val="00FFFF"/>
          </a:solidFill>
          <a:ln w="9525">
            <a:solidFill>
              <a:schemeClr val="tx1"/>
            </a:solidFill>
            <a:miter lim="800000"/>
            <a:headEnd/>
            <a:tailEnd/>
          </a:ln>
        </p:spPr>
      </p:pic>
      <p:pic>
        <p:nvPicPr>
          <p:cNvPr id="430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260850"/>
            <a:ext cx="11430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482</a:t>
            </a:fld>
            <a:endParaRPr lang="en-US"/>
          </a:p>
        </p:txBody>
      </p:sp>
    </p:spTree>
    <p:extLst>
      <p:ext uri="{BB962C8B-B14F-4D97-AF65-F5344CB8AC3E}">
        <p14:creationId xmlns:p14="http://schemas.microsoft.com/office/powerpoint/2010/main" val="256926251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457200" y="304800"/>
            <a:ext cx="8229600" cy="1143000"/>
          </a:xfrm>
        </p:spPr>
        <p:txBody>
          <a:bodyPr/>
          <a:lstStyle/>
          <a:p>
            <a:pPr eaLnBrk="1" hangingPunct="1"/>
            <a:r>
              <a:rPr lang="en-US" sz="4000" dirty="0" smtClean="0"/>
              <a:t>General Two-Factor Factorial Design with Blocking</a:t>
            </a:r>
          </a:p>
        </p:txBody>
      </p:sp>
      <p:sp>
        <p:nvSpPr>
          <p:cNvPr id="44037" name="Rectangle 3"/>
          <p:cNvSpPr>
            <a:spLocks noGrp="1" noChangeArrowheads="1"/>
          </p:cNvSpPr>
          <p:nvPr>
            <p:ph type="body" idx="1"/>
          </p:nvPr>
        </p:nvSpPr>
        <p:spPr>
          <a:xfrm>
            <a:off x="457200" y="1447800"/>
            <a:ext cx="8229600" cy="4525963"/>
          </a:xfrm>
        </p:spPr>
        <p:txBody>
          <a:bodyPr/>
          <a:lstStyle/>
          <a:p>
            <a:pPr eaLnBrk="1" hangingPunct="1">
              <a:buFontTx/>
              <a:buNone/>
            </a:pPr>
            <a:r>
              <a:rPr lang="en-US" sz="2800" smtClean="0"/>
              <a:t>Partition total variability in components</a:t>
            </a:r>
          </a:p>
        </p:txBody>
      </p:sp>
      <p:pic>
        <p:nvPicPr>
          <p:cNvPr id="4403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057400"/>
            <a:ext cx="6629400" cy="557213"/>
          </a:xfrm>
          <a:prstGeom prst="rect">
            <a:avLst/>
          </a:prstGeom>
          <a:solidFill>
            <a:srgbClr val="FFFF00"/>
          </a:solidFill>
          <a:ln w="9525">
            <a:solidFill>
              <a:schemeClr val="tx1"/>
            </a:solidFill>
            <a:miter lim="800000"/>
            <a:headEnd/>
            <a:tailEnd/>
          </a:ln>
        </p:spPr>
      </p:pic>
      <p:pic>
        <p:nvPicPr>
          <p:cNvPr id="4403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124200"/>
            <a:ext cx="3048000" cy="877888"/>
          </a:xfrm>
          <a:prstGeom prst="rect">
            <a:avLst/>
          </a:prstGeom>
          <a:solidFill>
            <a:srgbClr val="00FFFF"/>
          </a:solidFill>
          <a:ln w="9525">
            <a:solidFill>
              <a:schemeClr val="tx1"/>
            </a:solidFill>
            <a:miter lim="800000"/>
            <a:headEnd/>
            <a:tailEnd/>
          </a:ln>
        </p:spPr>
      </p:pic>
      <p:pic>
        <p:nvPicPr>
          <p:cNvPr id="4404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3124200"/>
            <a:ext cx="2590800" cy="860425"/>
          </a:xfrm>
          <a:prstGeom prst="rect">
            <a:avLst/>
          </a:prstGeom>
          <a:solidFill>
            <a:srgbClr val="00FFFF"/>
          </a:solidFill>
          <a:ln w="9525">
            <a:solidFill>
              <a:schemeClr val="tx1"/>
            </a:solidFill>
            <a:miter lim="800000"/>
            <a:headEnd/>
            <a:tailEnd/>
          </a:ln>
        </p:spPr>
      </p:pic>
      <p:pic>
        <p:nvPicPr>
          <p:cNvPr id="4404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3116263"/>
            <a:ext cx="2438400" cy="846137"/>
          </a:xfrm>
          <a:prstGeom prst="rect">
            <a:avLst/>
          </a:prstGeom>
          <a:solidFill>
            <a:srgbClr val="00FFFF"/>
          </a:solidFill>
          <a:ln w="9525">
            <a:solidFill>
              <a:schemeClr val="tx1"/>
            </a:solidFill>
            <a:miter lim="800000"/>
            <a:headEnd/>
            <a:tailEnd/>
          </a:ln>
        </p:spPr>
      </p:pic>
      <p:pic>
        <p:nvPicPr>
          <p:cNvPr id="4404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4419600"/>
            <a:ext cx="4343400" cy="873125"/>
          </a:xfrm>
          <a:prstGeom prst="rect">
            <a:avLst/>
          </a:prstGeom>
          <a:solidFill>
            <a:srgbClr val="00FFFF"/>
          </a:solidFill>
          <a:ln w="9525">
            <a:solidFill>
              <a:schemeClr val="tx1"/>
            </a:solidFill>
            <a:miter lim="800000"/>
            <a:headEnd/>
            <a:tailEnd/>
          </a:ln>
        </p:spPr>
      </p:pic>
      <p:pic>
        <p:nvPicPr>
          <p:cNvPr id="4404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8800" y="4419600"/>
            <a:ext cx="2895600" cy="893763"/>
          </a:xfrm>
          <a:prstGeom prst="rect">
            <a:avLst/>
          </a:prstGeom>
          <a:solidFill>
            <a:srgbClr val="00FFFF"/>
          </a:solidFill>
          <a:ln w="9525">
            <a:solidFill>
              <a:schemeClr val="tx1"/>
            </a:solidFill>
            <a:miter lim="800000"/>
            <a:headEnd/>
            <a:tailEnd/>
          </a:ln>
        </p:spPr>
      </p:pic>
      <p:pic>
        <p:nvPicPr>
          <p:cNvPr id="44044"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8800" y="5791200"/>
            <a:ext cx="5715000" cy="487363"/>
          </a:xfrm>
          <a:prstGeom prst="rect">
            <a:avLst/>
          </a:prstGeom>
          <a:solidFill>
            <a:srgbClr val="00FFFF"/>
          </a:solidFill>
          <a:ln w="9525">
            <a:solidFill>
              <a:schemeClr val="tx1"/>
            </a:solidFill>
            <a:miter lim="800000"/>
            <a:headEnd/>
            <a:tailEnd/>
          </a:ln>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483</a:t>
            </a:fld>
            <a:endParaRPr lang="en-US"/>
          </a:p>
        </p:txBody>
      </p:sp>
    </p:spTree>
    <p:extLst>
      <p:ext uri="{BB962C8B-B14F-4D97-AF65-F5344CB8AC3E}">
        <p14:creationId xmlns:p14="http://schemas.microsoft.com/office/powerpoint/2010/main" val="36322564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387773" y="404390"/>
            <a:ext cx="8229600" cy="1143000"/>
          </a:xfrm>
        </p:spPr>
        <p:txBody>
          <a:bodyPr/>
          <a:lstStyle/>
          <a:p>
            <a:pPr eaLnBrk="1" hangingPunct="1"/>
            <a:r>
              <a:rPr lang="en-US" sz="4000" dirty="0" smtClean="0"/>
              <a:t>General Two-Factor Factorial Design with Blocking</a:t>
            </a:r>
          </a:p>
        </p:txBody>
      </p:sp>
      <p:sp>
        <p:nvSpPr>
          <p:cNvPr id="45061" name="Rectangle 3"/>
          <p:cNvSpPr>
            <a:spLocks noGrp="1" noChangeArrowheads="1"/>
          </p:cNvSpPr>
          <p:nvPr>
            <p:ph type="body" idx="1"/>
          </p:nvPr>
        </p:nvSpPr>
        <p:spPr/>
        <p:txBody>
          <a:bodyPr/>
          <a:lstStyle/>
          <a:p>
            <a:pPr eaLnBrk="1" hangingPunct="1"/>
            <a:r>
              <a:rPr lang="en-US" smtClean="0"/>
              <a:t>ANOVA Table</a:t>
            </a:r>
          </a:p>
        </p:txBody>
      </p:sp>
      <p:pic>
        <p:nvPicPr>
          <p:cNvPr id="4506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09800"/>
            <a:ext cx="10210800"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5"/>
          <p:cNvSpPr txBox="1">
            <a:spLocks noChangeArrowheads="1"/>
          </p:cNvSpPr>
          <p:nvPr/>
        </p:nvSpPr>
        <p:spPr bwMode="auto">
          <a:xfrm>
            <a:off x="1981200" y="6172200"/>
            <a:ext cx="5410200" cy="466725"/>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a:t>Blocks are not involved in interactions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484</a:t>
            </a:fld>
            <a:endParaRPr lang="en-US"/>
          </a:p>
        </p:txBody>
      </p:sp>
    </p:spTree>
    <p:extLst>
      <p:ext uri="{BB962C8B-B14F-4D97-AF65-F5344CB8AC3E}">
        <p14:creationId xmlns:p14="http://schemas.microsoft.com/office/powerpoint/2010/main" val="826573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906" t="27815" r="63906" b="30779"/>
          <a:stretch/>
        </p:blipFill>
        <p:spPr>
          <a:xfrm>
            <a:off x="3124200" y="1925894"/>
            <a:ext cx="5765006" cy="4303456"/>
          </a:xfrm>
          <a:prstGeom prst="rect">
            <a:avLst/>
          </a:prstGeom>
        </p:spPr>
      </p:pic>
      <p:sp>
        <p:nvSpPr>
          <p:cNvPr id="3686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6867" name="Slide Number Placeholder 5"/>
          <p:cNvSpPr>
            <a:spLocks noGrp="1"/>
          </p:cNvSpPr>
          <p:nvPr>
            <p:ph type="sldNum" sz="quarter" idx="12"/>
          </p:nvPr>
        </p:nvSpPr>
        <p:spPr>
          <a:noFill/>
        </p:spPr>
        <p:txBody>
          <a:bodyPr/>
          <a:lstStyle/>
          <a:p>
            <a:fld id="{D377A626-37D4-4DC8-84C2-36C7368D5975}" type="slidenum">
              <a:rPr lang="en-US" smtClean="0">
                <a:latin typeface="Arial" charset="0"/>
              </a:rPr>
              <a:pPr/>
              <a:t>314</a:t>
            </a:fld>
            <a:endParaRPr lang="en-US" smtClean="0">
              <a:latin typeface="Arial" charset="0"/>
            </a:endParaRPr>
          </a:p>
        </p:txBody>
      </p:sp>
      <p:sp>
        <p:nvSpPr>
          <p:cNvPr id="36868" name="Rectangle 2"/>
          <p:cNvSpPr>
            <a:spLocks noGrp="1" noChangeArrowheads="1"/>
          </p:cNvSpPr>
          <p:nvPr>
            <p:ph type="title"/>
          </p:nvPr>
        </p:nvSpPr>
        <p:spPr/>
        <p:txBody>
          <a:bodyPr/>
          <a:lstStyle/>
          <a:p>
            <a:pPr eaLnBrk="1" hangingPunct="1"/>
            <a:r>
              <a:rPr lang="en-US" sz="3600" smtClean="0"/>
              <a:t>Randomized Complete Block Design</a:t>
            </a:r>
          </a:p>
        </p:txBody>
      </p:sp>
      <p:sp>
        <p:nvSpPr>
          <p:cNvPr id="36869" name="Rectangle 3"/>
          <p:cNvSpPr>
            <a:spLocks noGrp="1" noChangeArrowheads="1"/>
          </p:cNvSpPr>
          <p:nvPr>
            <p:ph type="body" idx="1"/>
          </p:nvPr>
        </p:nvSpPr>
        <p:spPr>
          <a:xfrm>
            <a:off x="76200" y="1143000"/>
            <a:ext cx="3048000" cy="4525963"/>
          </a:xfrm>
        </p:spPr>
        <p:txBody>
          <a:bodyPr/>
          <a:lstStyle/>
          <a:p>
            <a:pPr eaLnBrk="1" hangingPunct="1">
              <a:buFont typeface="Wingdings" pitchFamily="2" charset="2"/>
              <a:buChar char="Ø"/>
            </a:pPr>
            <a:r>
              <a:rPr lang="en-US" smtClean="0"/>
              <a:t>Stat</a:t>
            </a:r>
          </a:p>
          <a:p>
            <a:pPr lvl="1" eaLnBrk="1" hangingPunct="1">
              <a:buFont typeface="Wingdings" pitchFamily="2" charset="2"/>
              <a:buChar char="Ø"/>
            </a:pPr>
            <a:r>
              <a:rPr lang="en-US" sz="3200" smtClean="0"/>
              <a:t>ANOVA</a:t>
            </a:r>
          </a:p>
          <a:p>
            <a:pPr lvl="2" eaLnBrk="1" hangingPunct="1">
              <a:buFont typeface="Wingdings" pitchFamily="2" charset="2"/>
              <a:buChar char="Ø"/>
            </a:pPr>
            <a:r>
              <a:rPr lang="en-US" sz="3200" smtClean="0"/>
              <a:t>GLM</a:t>
            </a:r>
          </a:p>
          <a:p>
            <a:pPr lvl="2" eaLnBrk="1" hangingPunct="1"/>
            <a:r>
              <a:rPr lang="en-US" sz="2800" smtClean="0"/>
              <a:t>Model: factor and block</a:t>
            </a:r>
          </a:p>
          <a:p>
            <a:pPr eaLnBrk="1" hangingPunct="1"/>
            <a:endParaRPr lang="en-US"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457200" y="381000"/>
            <a:ext cx="8229600" cy="1143000"/>
          </a:xfrm>
        </p:spPr>
        <p:txBody>
          <a:bodyPr/>
          <a:lstStyle/>
          <a:p>
            <a:pPr eaLnBrk="1" hangingPunct="1"/>
            <a:r>
              <a:rPr lang="en-US" sz="4000" dirty="0" smtClean="0"/>
              <a:t>General Two-Factor Factorial Design with Blocking</a:t>
            </a:r>
          </a:p>
        </p:txBody>
      </p:sp>
      <p:sp>
        <p:nvSpPr>
          <p:cNvPr id="46085" name="Rectangle 3"/>
          <p:cNvSpPr>
            <a:spLocks noGrp="1" noChangeArrowheads="1"/>
          </p:cNvSpPr>
          <p:nvPr>
            <p:ph type="body" idx="1"/>
          </p:nvPr>
        </p:nvSpPr>
        <p:spPr>
          <a:xfrm>
            <a:off x="457200" y="1752600"/>
            <a:ext cx="8229600" cy="4525963"/>
          </a:xfrm>
        </p:spPr>
        <p:txBody>
          <a:bodyPr/>
          <a:lstStyle/>
          <a:p>
            <a:pPr eaLnBrk="1" hangingPunct="1">
              <a:spcBef>
                <a:spcPts val="600"/>
              </a:spcBef>
              <a:spcAft>
                <a:spcPts val="600"/>
              </a:spcAft>
            </a:pPr>
            <a:r>
              <a:rPr lang="en-US" sz="2800" dirty="0" smtClean="0"/>
              <a:t>How does temperature and pressure affect the yield of a chemical process? </a:t>
            </a:r>
          </a:p>
          <a:p>
            <a:pPr eaLnBrk="1" hangingPunct="1">
              <a:spcBef>
                <a:spcPts val="600"/>
              </a:spcBef>
              <a:spcAft>
                <a:spcPts val="600"/>
              </a:spcAft>
            </a:pPr>
            <a:r>
              <a:rPr lang="en-US" sz="2800" dirty="0" smtClean="0"/>
              <a:t>Three levels of temperature (low, medium, high) and three levels of pressure (250 psi, 260 psi, 270 psi) are selected.  </a:t>
            </a:r>
          </a:p>
          <a:p>
            <a:pPr eaLnBrk="1" hangingPunct="1">
              <a:spcBef>
                <a:spcPts val="600"/>
              </a:spcBef>
              <a:spcAft>
                <a:spcPts val="600"/>
              </a:spcAft>
            </a:pPr>
            <a:r>
              <a:rPr lang="en-US" sz="2800" dirty="0" smtClean="0"/>
              <a:t>2 replicates for each combination of temperature and pressure</a:t>
            </a:r>
          </a:p>
          <a:p>
            <a:pPr eaLnBrk="1" hangingPunct="1">
              <a:spcBef>
                <a:spcPts val="600"/>
              </a:spcBef>
              <a:spcAft>
                <a:spcPts val="600"/>
              </a:spcAft>
            </a:pPr>
            <a:r>
              <a:rPr lang="en-US" sz="2800" dirty="0" smtClean="0"/>
              <a:t>However, only 9 runs can be made in one day, so the experimenter runs a complete replicate of the design on each of two days.</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485</a:t>
            </a:fld>
            <a:endParaRPr lang="en-US"/>
          </a:p>
        </p:txBody>
      </p:sp>
    </p:spTree>
    <p:extLst>
      <p:ext uri="{BB962C8B-B14F-4D97-AF65-F5344CB8AC3E}">
        <p14:creationId xmlns:p14="http://schemas.microsoft.com/office/powerpoint/2010/main" val="10845439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450427" y="238125"/>
            <a:ext cx="8229600" cy="1143000"/>
          </a:xfrm>
        </p:spPr>
        <p:txBody>
          <a:bodyPr/>
          <a:lstStyle/>
          <a:p>
            <a:pPr eaLnBrk="1" hangingPunct="1"/>
            <a:r>
              <a:rPr lang="en-US" sz="4000" dirty="0" smtClean="0"/>
              <a:t>General Two-Factor Factorial Design with Blocking</a:t>
            </a:r>
          </a:p>
        </p:txBody>
      </p:sp>
      <p:sp>
        <p:nvSpPr>
          <p:cNvPr id="47109" name="Rectangle 3"/>
          <p:cNvSpPr>
            <a:spLocks noGrp="1" noChangeArrowheads="1"/>
          </p:cNvSpPr>
          <p:nvPr>
            <p:ph type="body" idx="1"/>
          </p:nvPr>
        </p:nvSpPr>
        <p:spPr>
          <a:xfrm>
            <a:off x="457200" y="1447800"/>
            <a:ext cx="8229600" cy="4525963"/>
          </a:xfrm>
        </p:spPr>
        <p:txBody>
          <a:bodyPr/>
          <a:lstStyle/>
          <a:p>
            <a:pPr eaLnBrk="1" hangingPunct="1"/>
            <a:r>
              <a:rPr lang="en-US" sz="2800" smtClean="0"/>
              <a:t>Response: yield</a:t>
            </a:r>
          </a:p>
          <a:p>
            <a:pPr eaLnBrk="1" hangingPunct="1"/>
            <a:r>
              <a:rPr lang="en-US" sz="2800" smtClean="0"/>
              <a:t>Factors: temperature (3), pressure (3)</a:t>
            </a:r>
          </a:p>
          <a:p>
            <a:pPr eaLnBrk="1" hangingPunct="1"/>
            <a:r>
              <a:rPr lang="en-US" sz="2800" smtClean="0"/>
              <a:t>Block: day(2)</a:t>
            </a:r>
          </a:p>
        </p:txBody>
      </p:sp>
      <p:pic>
        <p:nvPicPr>
          <p:cNvPr id="471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3676650"/>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486</a:t>
            </a:fld>
            <a:endParaRPr lang="en-US"/>
          </a:p>
        </p:txBody>
      </p:sp>
    </p:spTree>
    <p:extLst>
      <p:ext uri="{BB962C8B-B14F-4D97-AF65-F5344CB8AC3E}">
        <p14:creationId xmlns:p14="http://schemas.microsoft.com/office/powerpoint/2010/main" val="343797210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747" t="31235" r="55500" b="23333"/>
          <a:stretch/>
        </p:blipFill>
        <p:spPr>
          <a:xfrm>
            <a:off x="4006850" y="3048000"/>
            <a:ext cx="4648200" cy="3541486"/>
          </a:xfrm>
          <a:prstGeom prst="rect">
            <a:avLst/>
          </a:prstGeom>
        </p:spPr>
      </p:pic>
      <p:sp>
        <p:nvSpPr>
          <p:cNvPr id="48132" name="Rectangle 2"/>
          <p:cNvSpPr>
            <a:spLocks noGrp="1" noChangeArrowheads="1"/>
          </p:cNvSpPr>
          <p:nvPr>
            <p:ph type="title"/>
          </p:nvPr>
        </p:nvSpPr>
        <p:spPr>
          <a:xfrm>
            <a:off x="425450" y="143933"/>
            <a:ext cx="8229600" cy="1143000"/>
          </a:xfrm>
        </p:spPr>
        <p:txBody>
          <a:bodyPr/>
          <a:lstStyle/>
          <a:p>
            <a:pPr eaLnBrk="1" hangingPunct="1"/>
            <a:r>
              <a:rPr lang="en-US" sz="4000" dirty="0" smtClean="0"/>
              <a:t>General Two-Factor Factorial Design with Blocking</a:t>
            </a:r>
          </a:p>
        </p:txBody>
      </p:sp>
      <p:sp>
        <p:nvSpPr>
          <p:cNvPr id="48133" name="Text Box 5"/>
          <p:cNvSpPr txBox="1">
            <a:spLocks noChangeArrowheads="1"/>
          </p:cNvSpPr>
          <p:nvPr/>
        </p:nvSpPr>
        <p:spPr bwMode="auto">
          <a:xfrm>
            <a:off x="3810000" y="1295400"/>
            <a:ext cx="2133600" cy="1562100"/>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a:t>Why not use indicator variables for temperature?</a:t>
            </a:r>
          </a:p>
        </p:txBody>
      </p:sp>
      <p:pic>
        <p:nvPicPr>
          <p:cNvPr id="4813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219200"/>
            <a:ext cx="3084513"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5029200" y="3886200"/>
            <a:ext cx="13716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487</a:t>
            </a:fld>
            <a:endParaRPr lang="en-US"/>
          </a:p>
        </p:txBody>
      </p:sp>
      <p:sp>
        <p:nvSpPr>
          <p:cNvPr id="5" name="TextBox 4"/>
          <p:cNvSpPr txBox="1"/>
          <p:nvPr/>
        </p:nvSpPr>
        <p:spPr>
          <a:xfrm>
            <a:off x="6400800" y="1752600"/>
            <a:ext cx="1981200" cy="923330"/>
          </a:xfrm>
          <a:prstGeom prst="rect">
            <a:avLst/>
          </a:prstGeom>
          <a:noFill/>
          <a:ln w="19050">
            <a:solidFill>
              <a:srgbClr val="0000FF"/>
            </a:solidFill>
          </a:ln>
        </p:spPr>
        <p:txBody>
          <a:bodyPr wrap="square" rtlCol="0">
            <a:spAutoFit/>
          </a:bodyPr>
          <a:lstStyle/>
          <a:p>
            <a:r>
              <a:rPr lang="en-US" b="1" dirty="0" smtClean="0">
                <a:solidFill>
                  <a:srgbClr val="0000FF"/>
                </a:solidFill>
              </a:rPr>
              <a:t>Don’t forget to add interaction for Temp* Press</a:t>
            </a:r>
            <a:endParaRPr lang="en-US" b="1" dirty="0">
              <a:solidFill>
                <a:srgbClr val="0000FF"/>
              </a:solidFill>
            </a:endParaRPr>
          </a:p>
        </p:txBody>
      </p:sp>
      <p:cxnSp>
        <p:nvCxnSpPr>
          <p:cNvPr id="7" name="Straight Arrow Connector 6"/>
          <p:cNvCxnSpPr/>
          <p:nvPr/>
        </p:nvCxnSpPr>
        <p:spPr>
          <a:xfrm flipH="1">
            <a:off x="6629400" y="2752130"/>
            <a:ext cx="762000" cy="281047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50194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a:xfrm>
            <a:off x="457200" y="304800"/>
            <a:ext cx="8229600" cy="1143000"/>
          </a:xfrm>
        </p:spPr>
        <p:txBody>
          <a:bodyPr/>
          <a:lstStyle/>
          <a:p>
            <a:pPr eaLnBrk="1" hangingPunct="1"/>
            <a:r>
              <a:rPr lang="en-US" sz="4000" dirty="0" smtClean="0"/>
              <a:t>General Two-Factor Factorial Design with Blocking</a:t>
            </a:r>
          </a:p>
        </p:txBody>
      </p:sp>
      <p:sp>
        <p:nvSpPr>
          <p:cNvPr id="49157" name="Rectangle 3"/>
          <p:cNvSpPr>
            <a:spLocks noGrp="1" noChangeArrowheads="1"/>
          </p:cNvSpPr>
          <p:nvPr>
            <p:ph type="body" idx="1"/>
          </p:nvPr>
        </p:nvSpPr>
        <p:spPr>
          <a:xfrm>
            <a:off x="457200" y="1600200"/>
            <a:ext cx="8382000" cy="4525963"/>
          </a:xfrm>
        </p:spPr>
        <p:txBody>
          <a:bodyPr/>
          <a:lstStyle/>
          <a:p>
            <a:pPr eaLnBrk="1" hangingPunct="1">
              <a:lnSpc>
                <a:spcPct val="80000"/>
              </a:lnSpc>
            </a:pPr>
            <a:r>
              <a:rPr lang="en-US" sz="3600" dirty="0" smtClean="0"/>
              <a:t>ANOVA model: </a:t>
            </a:r>
            <a:r>
              <a:rPr lang="en-US" sz="3600" dirty="0" err="1" smtClean="0"/>
              <a:t>temp|press</a:t>
            </a:r>
            <a:r>
              <a:rPr lang="en-US" sz="3600" dirty="0" smtClean="0"/>
              <a:t>  day</a:t>
            </a:r>
          </a:p>
          <a:p>
            <a:pPr marL="0" indent="0" eaLnBrk="1" hangingPunct="1">
              <a:lnSpc>
                <a:spcPct val="80000"/>
              </a:lnSpc>
              <a:buNone/>
            </a:pPr>
            <a:endParaRPr lang="en-US" sz="1200" dirty="0" smtClean="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b="1" dirty="0">
                <a:latin typeface="Courier New" panose="02070309020205020404" pitchFamily="49" charset="0"/>
                <a:cs typeface="Courier New" panose="02070309020205020404" pitchFamily="49" charset="0"/>
              </a:rPr>
              <a:t>General Linear Model: yield versus temp, press, day </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Method</a:t>
            </a:r>
          </a:p>
          <a:p>
            <a:pPr marL="0" indent="0" eaLnBrk="1" hangingPunct="1">
              <a:lnSpc>
                <a:spcPct val="80000"/>
              </a:lnSpc>
              <a:buNone/>
            </a:pP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Factor coding  (-1, 0, +1</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Factor </a:t>
            </a:r>
            <a:r>
              <a:rPr lang="en-US" sz="1200" dirty="0" smtClean="0">
                <a:latin typeface="Courier New" panose="02070309020205020404" pitchFamily="49" charset="0"/>
                <a:cs typeface="Courier New" panose="02070309020205020404" pitchFamily="49" charset="0"/>
              </a:rPr>
              <a:t>Information</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Factor  Type   Levels  Values</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temp    Fixed       3  1, 2, 3</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press   Fixed       3  250, 260, 270</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day     Fixed       2  1, </a:t>
            </a:r>
            <a:r>
              <a:rPr lang="en-US" sz="1200" dirty="0" smtClean="0">
                <a:latin typeface="Courier New" panose="02070309020205020404" pitchFamily="49" charset="0"/>
                <a:cs typeface="Courier New" panose="02070309020205020404" pitchFamily="49" charset="0"/>
              </a:rPr>
              <a:t>2</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Analysis of </a:t>
            </a:r>
            <a:r>
              <a:rPr lang="en-US" sz="1200" dirty="0" smtClean="0">
                <a:latin typeface="Courier New" panose="02070309020205020404" pitchFamily="49" charset="0"/>
                <a:cs typeface="Courier New" panose="02070309020205020404" pitchFamily="49" charset="0"/>
              </a:rPr>
              <a:t>Variance</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Source        DF   </a:t>
            </a:r>
            <a:r>
              <a:rPr lang="en-US" sz="1200" dirty="0" err="1">
                <a:latin typeface="Courier New" panose="02070309020205020404" pitchFamily="49" charset="0"/>
                <a:cs typeface="Courier New" panose="02070309020205020404" pitchFamily="49" charset="0"/>
              </a:rPr>
              <a:t>Adj</a:t>
            </a:r>
            <a:r>
              <a:rPr lang="en-US" sz="1200" dirty="0">
                <a:latin typeface="Courier New" panose="02070309020205020404" pitchFamily="49" charset="0"/>
                <a:cs typeface="Courier New" panose="02070309020205020404" pitchFamily="49" charset="0"/>
              </a:rPr>
              <a:t> SS   </a:t>
            </a:r>
            <a:r>
              <a:rPr lang="en-US" sz="1200" dirty="0" err="1">
                <a:latin typeface="Courier New" panose="02070309020205020404" pitchFamily="49" charset="0"/>
                <a:cs typeface="Courier New" panose="02070309020205020404" pitchFamily="49" charset="0"/>
              </a:rPr>
              <a:t>Adj</a:t>
            </a:r>
            <a:r>
              <a:rPr lang="en-US" sz="1200" dirty="0">
                <a:latin typeface="Courier New" panose="02070309020205020404" pitchFamily="49" charset="0"/>
                <a:cs typeface="Courier New" panose="02070309020205020404" pitchFamily="49" charset="0"/>
              </a:rPr>
              <a:t> MS  F-Value  P-Value</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  temp         2   89.498  44.7489    76.33    0.000</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  press        2    2.148   1.0739     1.83    0.221</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  day          1   10.580  10.5800    18.05    0.003</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  temp*press   4    4.549   1.1372     1.94    0.197</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Error          8    4.690   0.5863</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Total         17  </a:t>
            </a:r>
            <a:r>
              <a:rPr lang="en-US" sz="1200" dirty="0" smtClean="0">
                <a:latin typeface="Courier New" panose="02070309020205020404" pitchFamily="49" charset="0"/>
                <a:cs typeface="Courier New" panose="02070309020205020404" pitchFamily="49" charset="0"/>
              </a:rPr>
              <a:t>111.464</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Model </a:t>
            </a:r>
            <a:r>
              <a:rPr lang="en-US" sz="1200" dirty="0" smtClean="0">
                <a:latin typeface="Courier New" panose="02070309020205020404" pitchFamily="49" charset="0"/>
                <a:cs typeface="Courier New" panose="02070309020205020404" pitchFamily="49" charset="0"/>
              </a:rPr>
              <a:t>Summary</a:t>
            </a:r>
            <a:endParaRPr lang="en-US" sz="1200" dirty="0">
              <a:latin typeface="Courier New" panose="02070309020205020404" pitchFamily="49" charset="0"/>
              <a:cs typeface="Courier New" panose="02070309020205020404" pitchFamily="49" charset="0"/>
            </a:endParaRP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       S    R-</a:t>
            </a:r>
            <a:r>
              <a:rPr lang="en-US" sz="1200" dirty="0" err="1">
                <a:latin typeface="Courier New" panose="02070309020205020404" pitchFamily="49" charset="0"/>
                <a:cs typeface="Courier New" panose="02070309020205020404" pitchFamily="49" charset="0"/>
              </a:rPr>
              <a:t>sq</a:t>
            </a:r>
            <a:r>
              <a:rPr lang="en-US" sz="1200" dirty="0">
                <a:latin typeface="Courier New" panose="02070309020205020404" pitchFamily="49" charset="0"/>
                <a:cs typeface="Courier New" panose="02070309020205020404" pitchFamily="49" charset="0"/>
              </a:rPr>
              <a:t>  R-</a:t>
            </a:r>
            <a:r>
              <a:rPr lang="en-US" sz="1200" dirty="0" err="1">
                <a:latin typeface="Courier New" panose="02070309020205020404" pitchFamily="49" charset="0"/>
                <a:cs typeface="Courier New" panose="02070309020205020404" pitchFamily="49" charset="0"/>
              </a:rPr>
              <a:t>sq</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adj</a:t>
            </a:r>
            <a:r>
              <a:rPr lang="en-US" sz="1200" dirty="0">
                <a:latin typeface="Courier New" panose="02070309020205020404" pitchFamily="49" charset="0"/>
                <a:cs typeface="Courier New" panose="02070309020205020404" pitchFamily="49" charset="0"/>
              </a:rPr>
              <a:t>)  R-</a:t>
            </a:r>
            <a:r>
              <a:rPr lang="en-US" sz="1200" dirty="0" err="1">
                <a:latin typeface="Courier New" panose="02070309020205020404" pitchFamily="49" charset="0"/>
                <a:cs typeface="Courier New" panose="02070309020205020404" pitchFamily="49" charset="0"/>
              </a:rPr>
              <a:t>sq</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pred</a:t>
            </a:r>
            <a:r>
              <a:rPr lang="en-US" sz="1200" dirty="0">
                <a:latin typeface="Courier New" panose="02070309020205020404" pitchFamily="49" charset="0"/>
                <a:cs typeface="Courier New" panose="02070309020205020404" pitchFamily="49" charset="0"/>
              </a:rPr>
              <a:t>)</a:t>
            </a:r>
          </a:p>
          <a:p>
            <a:pPr marL="0" indent="0" eaLnBrk="1" hangingPunct="1">
              <a:lnSpc>
                <a:spcPct val="80000"/>
              </a:lnSpc>
              <a:buNone/>
            </a:pPr>
            <a:r>
              <a:rPr lang="en-US" sz="1200" dirty="0">
                <a:latin typeface="Courier New" panose="02070309020205020404" pitchFamily="49" charset="0"/>
                <a:cs typeface="Courier New" panose="02070309020205020404" pitchFamily="49" charset="0"/>
              </a:rPr>
              <a:t>0.765670  95.79%     91.06%      78.70%</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488</a:t>
            </a:fld>
            <a:endParaRPr lang="en-US"/>
          </a:p>
        </p:txBody>
      </p:sp>
    </p:spTree>
    <p:extLst>
      <p:ext uri="{BB962C8B-B14F-4D97-AF65-F5344CB8AC3E}">
        <p14:creationId xmlns:p14="http://schemas.microsoft.com/office/powerpoint/2010/main" val="415849625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599" y="1447800"/>
            <a:ext cx="7783233" cy="5181600"/>
          </a:xfrm>
          <a:prstGeom prst="rect">
            <a:avLst/>
          </a:prstGeom>
        </p:spPr>
      </p:pic>
      <p:sp>
        <p:nvSpPr>
          <p:cNvPr id="50180" name="Rectangle 2"/>
          <p:cNvSpPr>
            <a:spLocks noGrp="1" noChangeArrowheads="1"/>
          </p:cNvSpPr>
          <p:nvPr>
            <p:ph type="title"/>
          </p:nvPr>
        </p:nvSpPr>
        <p:spPr>
          <a:xfrm>
            <a:off x="457200" y="210715"/>
            <a:ext cx="8229600" cy="1143000"/>
          </a:xfrm>
        </p:spPr>
        <p:txBody>
          <a:bodyPr/>
          <a:lstStyle/>
          <a:p>
            <a:pPr eaLnBrk="1" hangingPunct="1"/>
            <a:r>
              <a:rPr lang="en-US" sz="4000" dirty="0" smtClean="0"/>
              <a:t>General Two-Factor Factorial Design with Blocking</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489</a:t>
            </a:fld>
            <a:endParaRPr lang="en-US"/>
          </a:p>
        </p:txBody>
      </p:sp>
    </p:spTree>
    <p:extLst>
      <p:ext uri="{BB962C8B-B14F-4D97-AF65-F5344CB8AC3E}">
        <p14:creationId xmlns:p14="http://schemas.microsoft.com/office/powerpoint/2010/main" val="419391239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0199" y="3229157"/>
            <a:ext cx="5450851" cy="3628843"/>
          </a:xfrm>
          <a:prstGeom prst="rect">
            <a:avLst/>
          </a:prstGeom>
        </p:spPr>
      </p:pic>
      <p:sp>
        <p:nvSpPr>
          <p:cNvPr id="51204" name="Rectangle 2"/>
          <p:cNvSpPr>
            <a:spLocks noGrp="1" noChangeArrowheads="1"/>
          </p:cNvSpPr>
          <p:nvPr>
            <p:ph type="title"/>
          </p:nvPr>
        </p:nvSpPr>
        <p:spPr>
          <a:xfrm>
            <a:off x="457200" y="258763"/>
            <a:ext cx="8229600" cy="1143000"/>
          </a:xfrm>
        </p:spPr>
        <p:txBody>
          <a:bodyPr/>
          <a:lstStyle/>
          <a:p>
            <a:pPr eaLnBrk="1" hangingPunct="1"/>
            <a:r>
              <a:rPr lang="en-US" sz="4000" dirty="0" smtClean="0"/>
              <a:t>General Two-Factor Factorial Design with Blocking</a:t>
            </a:r>
          </a:p>
        </p:txBody>
      </p:sp>
      <p:sp>
        <p:nvSpPr>
          <p:cNvPr id="51205" name="Rectangle 3"/>
          <p:cNvSpPr>
            <a:spLocks noGrp="1" noChangeArrowheads="1"/>
          </p:cNvSpPr>
          <p:nvPr>
            <p:ph type="body" idx="1"/>
          </p:nvPr>
        </p:nvSpPr>
        <p:spPr>
          <a:xfrm>
            <a:off x="381000" y="1295400"/>
            <a:ext cx="8229600" cy="4525963"/>
          </a:xfrm>
        </p:spPr>
        <p:txBody>
          <a:bodyPr/>
          <a:lstStyle/>
          <a:p>
            <a:pPr eaLnBrk="1" hangingPunct="1">
              <a:buFontTx/>
              <a:buNone/>
            </a:pPr>
            <a:r>
              <a:rPr lang="en-US" sz="2400" dirty="0" smtClean="0"/>
              <a:t>Interpret results</a:t>
            </a:r>
          </a:p>
          <a:p>
            <a:pPr eaLnBrk="1" hangingPunct="1"/>
            <a:r>
              <a:rPr lang="en-US" sz="2400" dirty="0" smtClean="0"/>
              <a:t>Choose temperature preference using main effects plot and </a:t>
            </a:r>
            <a:r>
              <a:rPr lang="en-US" sz="2400" dirty="0" err="1" smtClean="0"/>
              <a:t>Tukey</a:t>
            </a:r>
            <a:r>
              <a:rPr lang="en-US" sz="2400" dirty="0" smtClean="0"/>
              <a:t> test.</a:t>
            </a:r>
          </a:p>
          <a:p>
            <a:pPr eaLnBrk="1" hangingPunct="1"/>
            <a:r>
              <a:rPr lang="en-US" sz="2400" dirty="0" smtClean="0"/>
              <a:t>Suppose goal is to minimize yield</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490</a:t>
            </a:fld>
            <a:endParaRPr lang="en-US"/>
          </a:p>
        </p:txBody>
      </p:sp>
    </p:spTree>
    <p:extLst>
      <p:ext uri="{BB962C8B-B14F-4D97-AF65-F5344CB8AC3E}">
        <p14:creationId xmlns:p14="http://schemas.microsoft.com/office/powerpoint/2010/main" val="352231965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457200" y="346605"/>
            <a:ext cx="8229600" cy="1143000"/>
          </a:xfrm>
        </p:spPr>
        <p:txBody>
          <a:bodyPr/>
          <a:lstStyle/>
          <a:p>
            <a:pPr eaLnBrk="1" hangingPunct="1"/>
            <a:r>
              <a:rPr lang="en-US" sz="4000" dirty="0" smtClean="0"/>
              <a:t>General Two-Factor Factorial Design with Blocking</a:t>
            </a:r>
          </a:p>
        </p:txBody>
      </p:sp>
      <p:sp>
        <p:nvSpPr>
          <p:cNvPr id="52229" name="Rectangle 3"/>
          <p:cNvSpPr>
            <a:spLocks noGrp="1" noChangeArrowheads="1"/>
          </p:cNvSpPr>
          <p:nvPr>
            <p:ph type="body" idx="1"/>
          </p:nvPr>
        </p:nvSpPr>
        <p:spPr>
          <a:xfrm>
            <a:off x="457200" y="1570038"/>
            <a:ext cx="8229600" cy="4525962"/>
          </a:xfrm>
        </p:spPr>
        <p:txBody>
          <a:bodyPr/>
          <a:lstStyle/>
          <a:p>
            <a:pPr>
              <a:buFontTx/>
              <a:buNone/>
            </a:pPr>
            <a:r>
              <a:rPr lang="en-US" sz="2000" smtClean="0">
                <a:latin typeface="Courier New" pitchFamily="49" charset="0"/>
                <a:cs typeface="Courier New" pitchFamily="49" charset="0"/>
              </a:rPr>
              <a:t>Grouping Information Using Tukey Method and 95.0% Confidence</a:t>
            </a:r>
          </a:p>
          <a:p>
            <a:pPr>
              <a:buFontTx/>
              <a:buNone/>
            </a:pPr>
            <a:endParaRPr lang="en-US" sz="2000" smtClean="0">
              <a:latin typeface="Courier New" pitchFamily="49" charset="0"/>
              <a:cs typeface="Courier New" pitchFamily="49" charset="0"/>
            </a:endParaRPr>
          </a:p>
          <a:p>
            <a:pPr>
              <a:buFontTx/>
              <a:buNone/>
            </a:pPr>
            <a:r>
              <a:rPr lang="en-US" sz="2000" smtClean="0">
                <a:latin typeface="Courier New" pitchFamily="49" charset="0"/>
                <a:cs typeface="Courier New" pitchFamily="49" charset="0"/>
              </a:rPr>
              <a:t>temp  N  Mean  Grouping</a:t>
            </a:r>
          </a:p>
          <a:p>
            <a:pPr>
              <a:buFontTx/>
              <a:buNone/>
            </a:pPr>
            <a:r>
              <a:rPr lang="en-US" sz="2000" smtClean="0">
                <a:latin typeface="Courier New" pitchFamily="49" charset="0"/>
                <a:cs typeface="Courier New" pitchFamily="49" charset="0"/>
              </a:rPr>
              <a:t>3     6  91.2  A</a:t>
            </a:r>
          </a:p>
          <a:p>
            <a:pPr>
              <a:buFontTx/>
              <a:buNone/>
            </a:pPr>
            <a:r>
              <a:rPr lang="en-US" sz="2000" smtClean="0">
                <a:latin typeface="Courier New" pitchFamily="49" charset="0"/>
                <a:cs typeface="Courier New" pitchFamily="49" charset="0"/>
              </a:rPr>
              <a:t>2     6  89.0    B</a:t>
            </a:r>
          </a:p>
          <a:p>
            <a:pPr>
              <a:buFontTx/>
              <a:buNone/>
            </a:pPr>
            <a:r>
              <a:rPr lang="en-US" sz="2000" smtClean="0">
                <a:latin typeface="Courier New" pitchFamily="49" charset="0"/>
                <a:cs typeface="Courier New" pitchFamily="49" charset="0"/>
              </a:rPr>
              <a:t>1     6  85.8      C</a:t>
            </a:r>
          </a:p>
          <a:p>
            <a:pPr>
              <a:buFontTx/>
              <a:buNone/>
            </a:pPr>
            <a:endParaRPr lang="en-US" sz="2000" smtClean="0">
              <a:latin typeface="Courier New" pitchFamily="49" charset="0"/>
              <a:cs typeface="Courier New" pitchFamily="49" charset="0"/>
            </a:endParaRPr>
          </a:p>
          <a:p>
            <a:pPr>
              <a:buFontTx/>
              <a:buNone/>
            </a:pPr>
            <a:r>
              <a:rPr lang="en-US" sz="2000" smtClean="0">
                <a:latin typeface="Courier New" pitchFamily="49" charset="0"/>
                <a:cs typeface="Courier New" pitchFamily="49" charset="0"/>
              </a:rPr>
              <a:t>Means that do not share a letter are significantly different.</a:t>
            </a:r>
          </a:p>
        </p:txBody>
      </p:sp>
      <p:sp>
        <p:nvSpPr>
          <p:cNvPr id="354310" name="Text Box 4"/>
          <p:cNvSpPr txBox="1">
            <a:spLocks noChangeArrowheads="1"/>
          </p:cNvSpPr>
          <p:nvPr/>
        </p:nvSpPr>
        <p:spPr bwMode="auto">
          <a:xfrm>
            <a:off x="762000" y="5486400"/>
            <a:ext cx="7391400" cy="1016000"/>
          </a:xfrm>
          <a:prstGeom prst="rect">
            <a:avLst/>
          </a:prstGeom>
          <a:solidFill>
            <a:schemeClr val="accent5"/>
          </a:solidFill>
          <a:ln w="9525">
            <a:solidFill>
              <a:schemeClr val="accent5"/>
            </a:solidFill>
            <a:miter lim="800000"/>
            <a:headEnd/>
            <a:tailEnd/>
          </a:ln>
        </p:spPr>
        <p:txBody>
          <a:bodyPr>
            <a:spAutoFit/>
          </a:bodyPr>
          <a:lstStyle/>
          <a:p>
            <a:pPr>
              <a:spcBef>
                <a:spcPct val="50000"/>
              </a:spcBef>
              <a:defRPr/>
            </a:pPr>
            <a:r>
              <a:rPr lang="en-US" sz="2400" dirty="0">
                <a:latin typeface="Arial" pitchFamily="34" charset="0"/>
              </a:rPr>
              <a:t>All pairs significantly different at </a:t>
            </a:r>
            <a:r>
              <a:rPr lang="el-GR" sz="2400" dirty="0">
                <a:latin typeface="Times New Roman" pitchFamily="18" charset="0"/>
                <a:cs typeface="Times New Roman" pitchFamily="18" charset="0"/>
              </a:rPr>
              <a:t>α</a:t>
            </a:r>
            <a:r>
              <a:rPr lang="en-US" sz="2400" dirty="0">
                <a:latin typeface="Times New Roman" pitchFamily="18" charset="0"/>
                <a:cs typeface="Times New Roman" pitchFamily="18" charset="0"/>
              </a:rPr>
              <a:t> </a:t>
            </a:r>
            <a:r>
              <a:rPr lang="en-US" sz="2400" dirty="0">
                <a:latin typeface="Arial" pitchFamily="34" charset="0"/>
              </a:rPr>
              <a:t>= 0.05.  </a:t>
            </a:r>
          </a:p>
          <a:p>
            <a:pPr>
              <a:spcBef>
                <a:spcPct val="50000"/>
              </a:spcBef>
              <a:defRPr/>
            </a:pPr>
            <a:r>
              <a:rPr lang="en-US" sz="2400" dirty="0">
                <a:latin typeface="Arial" pitchFamily="34" charset="0"/>
              </a:rPr>
              <a:t>Choose temperature 1 (low temp) to minimize yield.</a:t>
            </a:r>
          </a:p>
        </p:txBody>
      </p:sp>
      <p:sp>
        <p:nvSpPr>
          <p:cNvPr id="8" name="Oval 7"/>
          <p:cNvSpPr/>
          <p:nvPr/>
        </p:nvSpPr>
        <p:spPr>
          <a:xfrm>
            <a:off x="3200400" y="3657600"/>
            <a:ext cx="6096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491</a:t>
            </a:fld>
            <a:endParaRPr lang="en-US"/>
          </a:p>
        </p:txBody>
      </p:sp>
    </p:spTree>
    <p:extLst>
      <p:ext uri="{BB962C8B-B14F-4D97-AF65-F5344CB8AC3E}">
        <p14:creationId xmlns:p14="http://schemas.microsoft.com/office/powerpoint/2010/main" val="40547199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11879" y="2526453"/>
            <a:ext cx="4865793" cy="3239347"/>
          </a:xfrm>
          <a:prstGeom prst="rect">
            <a:avLst/>
          </a:prstGeom>
        </p:spPr>
      </p:pic>
      <p:sp>
        <p:nvSpPr>
          <p:cNvPr id="53252" name="Rectangle 2"/>
          <p:cNvSpPr>
            <a:spLocks noGrp="1" noChangeArrowheads="1"/>
          </p:cNvSpPr>
          <p:nvPr>
            <p:ph type="title"/>
          </p:nvPr>
        </p:nvSpPr>
        <p:spPr>
          <a:xfrm>
            <a:off x="457200" y="266700"/>
            <a:ext cx="8229600" cy="1143000"/>
          </a:xfrm>
        </p:spPr>
        <p:txBody>
          <a:bodyPr/>
          <a:lstStyle/>
          <a:p>
            <a:pPr eaLnBrk="1" hangingPunct="1"/>
            <a:r>
              <a:rPr lang="en-US" sz="4000" dirty="0" smtClean="0"/>
              <a:t>General Two-Factor Factorial Design with Blocking</a:t>
            </a:r>
          </a:p>
        </p:txBody>
      </p:sp>
      <p:sp>
        <p:nvSpPr>
          <p:cNvPr id="53253" name="Rectangle 3"/>
          <p:cNvSpPr>
            <a:spLocks noGrp="1" noChangeArrowheads="1"/>
          </p:cNvSpPr>
          <p:nvPr>
            <p:ph type="body" idx="1"/>
          </p:nvPr>
        </p:nvSpPr>
        <p:spPr>
          <a:xfrm>
            <a:off x="457200" y="1447800"/>
            <a:ext cx="8229600" cy="5105400"/>
          </a:xfrm>
        </p:spPr>
        <p:txBody>
          <a:bodyPr/>
          <a:lstStyle/>
          <a:p>
            <a:pPr eaLnBrk="1" hangingPunct="1">
              <a:buFontTx/>
              <a:buNone/>
            </a:pPr>
            <a:r>
              <a:rPr lang="en-US" sz="2800" smtClean="0"/>
              <a:t>Interpret results</a:t>
            </a:r>
          </a:p>
          <a:p>
            <a:pPr eaLnBrk="1" hangingPunct="1"/>
            <a:r>
              <a:rPr lang="en-US" sz="2800" smtClean="0"/>
              <a:t>Choose pressure preference using residual vs pressure plot.</a:t>
            </a:r>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Blocking was necessary</a:t>
            </a:r>
          </a:p>
        </p:txBody>
      </p:sp>
      <p:sp>
        <p:nvSpPr>
          <p:cNvPr id="53255" name="Text Box 6"/>
          <p:cNvSpPr txBox="1">
            <a:spLocks noChangeArrowheads="1"/>
          </p:cNvSpPr>
          <p:nvPr/>
        </p:nvSpPr>
        <p:spPr bwMode="auto">
          <a:xfrm>
            <a:off x="533400" y="3352800"/>
            <a:ext cx="2667000" cy="1930400"/>
          </a:xfrm>
          <a:prstGeom prst="rect">
            <a:avLst/>
          </a:prstGeom>
          <a:solidFill>
            <a:srgbClr val="FF99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Residual variances look similar for all levels of pressure – maybe pressure of 270 has smaller residual variance</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492</a:t>
            </a:fld>
            <a:endParaRPr lang="en-US"/>
          </a:p>
        </p:txBody>
      </p:sp>
    </p:spTree>
    <p:extLst>
      <p:ext uri="{BB962C8B-B14F-4D97-AF65-F5344CB8AC3E}">
        <p14:creationId xmlns:p14="http://schemas.microsoft.com/office/powerpoint/2010/main" val="314785636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533400" y="0"/>
            <a:ext cx="8229600" cy="1143000"/>
          </a:xfrm>
        </p:spPr>
        <p:txBody>
          <a:bodyPr/>
          <a:lstStyle/>
          <a:p>
            <a:pPr eaLnBrk="1" hangingPunct="1"/>
            <a:r>
              <a:rPr lang="en-US" dirty="0" smtClean="0"/>
              <a:t>HW#5 </a:t>
            </a:r>
            <a:r>
              <a:rPr lang="en-US" dirty="0" smtClean="0"/>
              <a:t>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Data sets can be copied from assignment document and pasted into Excel or Minitab. Some data sets may need to be rearranged before conducting an analysis in Minitab</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493</a:t>
            </a:fld>
            <a:endParaRPr lang="en-US"/>
          </a:p>
        </p:txBody>
      </p:sp>
    </p:spTree>
    <p:extLst>
      <p:ext uri="{BB962C8B-B14F-4D97-AF65-F5344CB8AC3E}">
        <p14:creationId xmlns:p14="http://schemas.microsoft.com/office/powerpoint/2010/main" val="313848893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Designs</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800" dirty="0" smtClean="0"/>
              <a:t>We have discussed the following designs: </a:t>
            </a:r>
          </a:p>
          <a:p>
            <a:pPr lvl="1"/>
            <a:r>
              <a:rPr lang="en-US" sz="2400" dirty="0" smtClean="0"/>
              <a:t>Completely randomized single factor</a:t>
            </a:r>
          </a:p>
          <a:p>
            <a:pPr lvl="1"/>
            <a:r>
              <a:rPr lang="en-US" sz="2400" dirty="0" smtClean="0"/>
              <a:t>Single factor with completely randomized block</a:t>
            </a:r>
          </a:p>
          <a:p>
            <a:pPr lvl="1"/>
            <a:r>
              <a:rPr lang="en-US" sz="2400" dirty="0" smtClean="0"/>
              <a:t>Full factorial design</a:t>
            </a:r>
          </a:p>
          <a:p>
            <a:pPr lvl="1"/>
            <a:r>
              <a:rPr lang="en-US" sz="2400" dirty="0"/>
              <a:t>Factorial </a:t>
            </a:r>
            <a:r>
              <a:rPr lang="en-US" sz="2400" dirty="0" smtClean="0"/>
              <a:t>design with </a:t>
            </a:r>
            <a:r>
              <a:rPr lang="en-US" sz="2400" dirty="0"/>
              <a:t>completely randomized block</a:t>
            </a:r>
          </a:p>
          <a:p>
            <a:pPr lvl="1"/>
            <a:endParaRPr lang="en-US" sz="2400" dirty="0" smtClean="0"/>
          </a:p>
          <a:p>
            <a:r>
              <a:rPr lang="en-US" sz="2800" dirty="0" smtClean="0"/>
              <a:t>Other common multiple factor designs:</a:t>
            </a:r>
          </a:p>
          <a:p>
            <a:pPr lvl="1"/>
            <a:r>
              <a:rPr lang="en-US" sz="2400" dirty="0" smtClean="0"/>
              <a:t>Nested Factor</a:t>
            </a:r>
          </a:p>
          <a:p>
            <a:pPr lvl="1"/>
            <a:r>
              <a:rPr lang="en-US" sz="2400" dirty="0" smtClean="0"/>
              <a:t>Split-plot</a:t>
            </a:r>
          </a:p>
          <a:p>
            <a:pPr lvl="1"/>
            <a:r>
              <a:rPr lang="en-US" sz="2400" dirty="0" smtClean="0"/>
              <a:t>2</a:t>
            </a:r>
            <a:r>
              <a:rPr lang="en-US" sz="2400" baseline="30000" dirty="0" smtClean="0"/>
              <a:t>k</a:t>
            </a:r>
            <a:r>
              <a:rPr lang="en-US" sz="2400" dirty="0" smtClean="0"/>
              <a:t> factorial design</a:t>
            </a:r>
          </a:p>
          <a:p>
            <a:pPr lvl="1"/>
            <a:r>
              <a:rPr lang="en-US" sz="2400" dirty="0" smtClean="0"/>
              <a:t>Fractional factorial design</a:t>
            </a:r>
          </a:p>
          <a:p>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494</a:t>
            </a:fld>
            <a:endParaRPr lang="en-US"/>
          </a:p>
        </p:txBody>
      </p:sp>
    </p:spTree>
    <p:extLst>
      <p:ext uri="{BB962C8B-B14F-4D97-AF65-F5344CB8AC3E}">
        <p14:creationId xmlns:p14="http://schemas.microsoft.com/office/powerpoint/2010/main" val="1172279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2531" name="Slide Number Placeholder 5"/>
          <p:cNvSpPr>
            <a:spLocks noGrp="1"/>
          </p:cNvSpPr>
          <p:nvPr>
            <p:ph type="sldNum" sz="quarter" idx="12"/>
          </p:nvPr>
        </p:nvSpPr>
        <p:spPr>
          <a:noFill/>
        </p:spPr>
        <p:txBody>
          <a:bodyPr/>
          <a:lstStyle/>
          <a:p>
            <a:fld id="{3CD11BB9-ACC2-40F6-BE68-97AB659119C9}" type="slidenum">
              <a:rPr lang="en-US" smtClean="0">
                <a:latin typeface="Arial" charset="0"/>
              </a:rPr>
              <a:pPr/>
              <a:t>297</a:t>
            </a:fld>
            <a:endParaRPr lang="en-US" smtClean="0">
              <a:latin typeface="Arial" charset="0"/>
            </a:endParaRPr>
          </a:p>
        </p:txBody>
      </p:sp>
      <p:sp>
        <p:nvSpPr>
          <p:cNvPr id="22532" name="Rectangle 2"/>
          <p:cNvSpPr>
            <a:spLocks noGrp="1" noChangeArrowheads="1"/>
          </p:cNvSpPr>
          <p:nvPr>
            <p:ph type="title"/>
          </p:nvPr>
        </p:nvSpPr>
        <p:spPr>
          <a:xfrm>
            <a:off x="457200" y="1828800"/>
            <a:ext cx="8229600" cy="3200400"/>
          </a:xfrm>
        </p:spPr>
        <p:txBody>
          <a:bodyPr/>
          <a:lstStyle/>
          <a:p>
            <a:pPr eaLnBrk="1" hangingPunct="1"/>
            <a:r>
              <a:rPr lang="en-US" dirty="0" smtClean="0"/>
              <a:t>Chapter 4</a:t>
            </a:r>
            <a:br>
              <a:rPr lang="en-US" dirty="0" smtClean="0"/>
            </a:br>
            <a:r>
              <a:rPr lang="en-US" dirty="0" smtClean="0"/>
              <a:t>Randomized Block Designs</a:t>
            </a:r>
            <a:br>
              <a:rPr lang="en-US" dirty="0" smtClean="0"/>
            </a:b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7891" name="Slide Number Placeholder 5"/>
          <p:cNvSpPr>
            <a:spLocks noGrp="1"/>
          </p:cNvSpPr>
          <p:nvPr>
            <p:ph type="sldNum" sz="quarter" idx="12"/>
          </p:nvPr>
        </p:nvSpPr>
        <p:spPr>
          <a:noFill/>
        </p:spPr>
        <p:txBody>
          <a:bodyPr/>
          <a:lstStyle/>
          <a:p>
            <a:fld id="{AEDB34E2-D619-4BD6-AA3F-63BEEF2DBF02}" type="slidenum">
              <a:rPr lang="en-US" smtClean="0">
                <a:latin typeface="Arial" charset="0"/>
              </a:rPr>
              <a:pPr/>
              <a:t>315</a:t>
            </a:fld>
            <a:endParaRPr lang="en-US" smtClean="0">
              <a:latin typeface="Arial" charset="0"/>
            </a:endParaRPr>
          </a:p>
        </p:txBody>
      </p:sp>
      <p:sp>
        <p:nvSpPr>
          <p:cNvPr id="37892" name="Rectangle 2"/>
          <p:cNvSpPr>
            <a:spLocks noGrp="1" noChangeArrowheads="1"/>
          </p:cNvSpPr>
          <p:nvPr>
            <p:ph type="title"/>
          </p:nvPr>
        </p:nvSpPr>
        <p:spPr/>
        <p:txBody>
          <a:bodyPr/>
          <a:lstStyle/>
          <a:p>
            <a:pPr eaLnBrk="1" hangingPunct="1"/>
            <a:r>
              <a:rPr lang="en-US" smtClean="0"/>
              <a:t>Heart Rate Reduction Example</a:t>
            </a:r>
          </a:p>
        </p:txBody>
      </p:sp>
      <p:sp>
        <p:nvSpPr>
          <p:cNvPr id="37893" name="Rectangle 3"/>
          <p:cNvSpPr>
            <a:spLocks noGrp="1" noChangeArrowheads="1"/>
          </p:cNvSpPr>
          <p:nvPr>
            <p:ph type="body" idx="1"/>
          </p:nvPr>
        </p:nvSpPr>
        <p:spPr>
          <a:xfrm>
            <a:off x="152400" y="931976"/>
            <a:ext cx="8839200" cy="4525962"/>
          </a:xfrm>
        </p:spPr>
        <p:txBody>
          <a:bodyPr/>
          <a:lstStyle/>
          <a:p>
            <a:pPr>
              <a:spcBef>
                <a:spcPct val="0"/>
              </a:spcBef>
              <a:buFontTx/>
              <a:buNone/>
            </a:pPr>
            <a:r>
              <a:rPr lang="en-US" sz="1800" b="1" dirty="0">
                <a:latin typeface="Courier New" pitchFamily="49" charset="0"/>
                <a:cs typeface="Courier New" pitchFamily="49" charset="0"/>
              </a:rPr>
              <a:t>General Linear Model: HR versus dosage, patient </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Method</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Factor coding  (-1, 0, +1</a:t>
            </a: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Factor Information</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Factor   Type   Levels  Values</a:t>
            </a:r>
          </a:p>
          <a:p>
            <a:pPr>
              <a:spcBef>
                <a:spcPct val="0"/>
              </a:spcBef>
              <a:buFontTx/>
              <a:buNone/>
            </a:pPr>
            <a:r>
              <a:rPr lang="en-US" sz="1800" dirty="0">
                <a:latin typeface="Courier New" pitchFamily="49" charset="0"/>
                <a:cs typeface="Courier New" pitchFamily="49" charset="0"/>
              </a:rPr>
              <a:t>dosage   Fixed       3  high, low, medium</a:t>
            </a:r>
          </a:p>
          <a:p>
            <a:pPr>
              <a:spcBef>
                <a:spcPct val="0"/>
              </a:spcBef>
              <a:buFontTx/>
              <a:buNone/>
            </a:pPr>
            <a:r>
              <a:rPr lang="en-US" sz="1800" dirty="0">
                <a:latin typeface="Courier New" pitchFamily="49" charset="0"/>
                <a:cs typeface="Courier New" pitchFamily="49" charset="0"/>
              </a:rPr>
              <a:t>patient  Fixed       8  1, 2, 3, 4, 5, 6, 7, </a:t>
            </a:r>
            <a:r>
              <a:rPr lang="en-US" sz="1800" dirty="0" smtClean="0">
                <a:latin typeface="Courier New" pitchFamily="49" charset="0"/>
                <a:cs typeface="Courier New" pitchFamily="49" charset="0"/>
              </a:rPr>
              <a:t>8</a:t>
            </a:r>
            <a:endParaRPr lang="en-US" sz="1800" dirty="0">
              <a:latin typeface="Courier New" pitchFamily="49" charset="0"/>
              <a:cs typeface="Courier New" pitchFamily="49" charset="0"/>
            </a:endParaRP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Analysis of </a:t>
            </a:r>
            <a:r>
              <a:rPr lang="en-US" sz="1800" dirty="0" smtClean="0">
                <a:latin typeface="Courier New" pitchFamily="49" charset="0"/>
                <a:cs typeface="Courier New" pitchFamily="49" charset="0"/>
              </a:rPr>
              <a:t>Variance</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Source     DF  </a:t>
            </a:r>
            <a:r>
              <a:rPr lang="en-US" sz="1800" dirty="0" err="1">
                <a:latin typeface="Courier New" pitchFamily="49" charset="0"/>
                <a:cs typeface="Courier New" pitchFamily="49" charset="0"/>
              </a:rPr>
              <a:t>Adj</a:t>
            </a:r>
            <a:r>
              <a:rPr lang="en-US" sz="1800" dirty="0">
                <a:latin typeface="Courier New" pitchFamily="49" charset="0"/>
                <a:cs typeface="Courier New" pitchFamily="49" charset="0"/>
              </a:rPr>
              <a:t> SS  </a:t>
            </a:r>
            <a:r>
              <a:rPr lang="en-US" sz="1800" dirty="0" err="1">
                <a:latin typeface="Courier New" pitchFamily="49" charset="0"/>
                <a:cs typeface="Courier New" pitchFamily="49" charset="0"/>
              </a:rPr>
              <a:t>Adj</a:t>
            </a:r>
            <a:r>
              <a:rPr lang="en-US" sz="1800" dirty="0">
                <a:latin typeface="Courier New" pitchFamily="49" charset="0"/>
                <a:cs typeface="Courier New" pitchFamily="49" charset="0"/>
              </a:rPr>
              <a:t> MS  F-Value  P-Value</a:t>
            </a:r>
          </a:p>
          <a:p>
            <a:pPr>
              <a:spcBef>
                <a:spcPct val="0"/>
              </a:spcBef>
              <a:buFontTx/>
              <a:buNone/>
            </a:pPr>
            <a:r>
              <a:rPr lang="en-US" sz="1800" dirty="0">
                <a:latin typeface="Courier New" pitchFamily="49" charset="0"/>
                <a:cs typeface="Courier New" pitchFamily="49" charset="0"/>
              </a:rPr>
              <a:t>  dosage    2   511.4  255.71    10.98    0.001</a:t>
            </a:r>
          </a:p>
          <a:p>
            <a:pPr>
              <a:spcBef>
                <a:spcPct val="0"/>
              </a:spcBef>
              <a:buFontTx/>
              <a:buNone/>
            </a:pPr>
            <a:r>
              <a:rPr lang="en-US" sz="1800" dirty="0">
                <a:latin typeface="Courier New" pitchFamily="49" charset="0"/>
                <a:cs typeface="Courier New" pitchFamily="49" charset="0"/>
              </a:rPr>
              <a:t>  patient   7   724.7  103.53     4.45    0.009</a:t>
            </a:r>
          </a:p>
          <a:p>
            <a:pPr>
              <a:spcBef>
                <a:spcPct val="0"/>
              </a:spcBef>
              <a:buFontTx/>
              <a:buNone/>
            </a:pPr>
            <a:r>
              <a:rPr lang="en-US" sz="1800" dirty="0">
                <a:latin typeface="Courier New" pitchFamily="49" charset="0"/>
                <a:cs typeface="Courier New" pitchFamily="49" charset="0"/>
              </a:rPr>
              <a:t>Error      14   326.0   23.28</a:t>
            </a:r>
          </a:p>
          <a:p>
            <a:pPr>
              <a:spcBef>
                <a:spcPct val="0"/>
              </a:spcBef>
              <a:buFontTx/>
              <a:buNone/>
            </a:pPr>
            <a:r>
              <a:rPr lang="en-US" sz="1800" dirty="0">
                <a:latin typeface="Courier New" pitchFamily="49" charset="0"/>
                <a:cs typeface="Courier New" pitchFamily="49" charset="0"/>
              </a:rPr>
              <a:t>Total      23  1562.1</a:t>
            </a:r>
          </a:p>
          <a:p>
            <a:pPr>
              <a:spcBef>
                <a:spcPct val="0"/>
              </a:spcBef>
              <a:buFontTx/>
              <a:buNone/>
            </a:pPr>
            <a:endParaRPr lang="en-US" sz="1800" dirty="0">
              <a:latin typeface="Courier New" pitchFamily="49" charset="0"/>
              <a:cs typeface="Courier New" pitchFamily="49" charset="0"/>
            </a:endParaRPr>
          </a:p>
          <a:p>
            <a:pPr>
              <a:spcBef>
                <a:spcPct val="0"/>
              </a:spcBef>
              <a:buFontTx/>
              <a:buNone/>
            </a:pPr>
            <a:endParaRPr lang="en-US" sz="1800" dirty="0">
              <a:latin typeface="Courier New" pitchFamily="49" charset="0"/>
              <a:cs typeface="Courier New" pitchFamily="49" charset="0"/>
            </a:endParaRPr>
          </a:p>
        </p:txBody>
      </p:sp>
      <p:sp>
        <p:nvSpPr>
          <p:cNvPr id="37894" name="Rectangle 4"/>
          <p:cNvSpPr>
            <a:spLocks noChangeArrowheads="1"/>
          </p:cNvSpPr>
          <p:nvPr/>
        </p:nvSpPr>
        <p:spPr bwMode="auto">
          <a:xfrm>
            <a:off x="4114800" y="5113564"/>
            <a:ext cx="4724400" cy="1600200"/>
          </a:xfrm>
          <a:prstGeom prst="rect">
            <a:avLst/>
          </a:prstGeom>
          <a:solidFill>
            <a:srgbClr val="FF99CC"/>
          </a:solidFill>
          <a:ln w="9525">
            <a:solidFill>
              <a:schemeClr val="tx1"/>
            </a:solidFill>
            <a:miter lim="800000"/>
            <a:headEnd/>
            <a:tailEnd/>
          </a:ln>
        </p:spPr>
        <p:txBody>
          <a:bodyPr/>
          <a:lstStyle/>
          <a:p>
            <a:pPr marL="342900" indent="-342900">
              <a:lnSpc>
                <a:spcPct val="115000"/>
              </a:lnSpc>
              <a:spcBef>
                <a:spcPct val="20000"/>
              </a:spcBef>
              <a:spcAft>
                <a:spcPct val="15000"/>
              </a:spcAft>
              <a:buFontTx/>
              <a:buChar char="•"/>
            </a:pPr>
            <a:r>
              <a:rPr lang="en-US" sz="2400" dirty="0"/>
              <a:t>H</a:t>
            </a:r>
            <a:r>
              <a:rPr lang="en-US" sz="2400" baseline="-25000" dirty="0"/>
              <a:t>0</a:t>
            </a:r>
            <a:r>
              <a:rPr lang="en-US" sz="2400" dirty="0"/>
              <a:t>: </a:t>
            </a:r>
            <a:r>
              <a:rPr lang="el-GR" sz="2400" dirty="0">
                <a:cs typeface="Arial" charset="0"/>
              </a:rPr>
              <a:t>μ</a:t>
            </a:r>
            <a:r>
              <a:rPr lang="en-US" sz="2400" baseline="-25000" dirty="0">
                <a:cs typeface="Arial" charset="0"/>
              </a:rPr>
              <a:t>low</a:t>
            </a:r>
            <a:r>
              <a:rPr lang="en-US" sz="2400" dirty="0">
                <a:cs typeface="Arial" charset="0"/>
              </a:rPr>
              <a:t> = </a:t>
            </a:r>
            <a:r>
              <a:rPr lang="el-GR" sz="2400" dirty="0">
                <a:cs typeface="Arial" charset="0"/>
              </a:rPr>
              <a:t>μ</a:t>
            </a:r>
            <a:r>
              <a:rPr lang="en-US" sz="2400" baseline="-25000" dirty="0">
                <a:cs typeface="Arial" charset="0"/>
              </a:rPr>
              <a:t>medium</a:t>
            </a:r>
            <a:r>
              <a:rPr lang="en-US" sz="2400" dirty="0">
                <a:cs typeface="Arial" charset="0"/>
              </a:rPr>
              <a:t> = </a:t>
            </a:r>
            <a:r>
              <a:rPr lang="el-GR" sz="2400" dirty="0">
                <a:cs typeface="Arial" charset="0"/>
              </a:rPr>
              <a:t>μ</a:t>
            </a:r>
            <a:r>
              <a:rPr lang="en-US" sz="2400" baseline="-25000" dirty="0">
                <a:cs typeface="Arial" charset="0"/>
              </a:rPr>
              <a:t>high</a:t>
            </a:r>
            <a:endParaRPr lang="en-US" sz="2400" dirty="0"/>
          </a:p>
          <a:p>
            <a:pPr marL="342900" indent="-342900">
              <a:lnSpc>
                <a:spcPct val="115000"/>
              </a:lnSpc>
              <a:spcBef>
                <a:spcPct val="20000"/>
              </a:spcBef>
              <a:spcAft>
                <a:spcPct val="15000"/>
              </a:spcAft>
              <a:buFontTx/>
              <a:buChar char="•"/>
            </a:pPr>
            <a:r>
              <a:rPr lang="en-US" sz="2400" dirty="0"/>
              <a:t>Does drug affect heart rate? </a:t>
            </a:r>
          </a:p>
          <a:p>
            <a:pPr marL="342900" indent="-342900">
              <a:lnSpc>
                <a:spcPct val="115000"/>
              </a:lnSpc>
              <a:spcBef>
                <a:spcPct val="20000"/>
              </a:spcBef>
              <a:spcAft>
                <a:spcPct val="15000"/>
              </a:spcAft>
              <a:buFontTx/>
              <a:buChar char="•"/>
            </a:pPr>
            <a:r>
              <a:rPr lang="en-US" sz="2400" dirty="0"/>
              <a:t>Was blocking necessary? </a:t>
            </a:r>
          </a:p>
        </p:txBody>
      </p:sp>
    </p:spTree>
    <p:extLst>
      <p:ext uri="{BB962C8B-B14F-4D97-AF65-F5344CB8AC3E}">
        <p14:creationId xmlns:p14="http://schemas.microsoft.com/office/powerpoint/2010/main" val="178678553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4400" dirty="0" smtClean="0"/>
              <a:t>Chapter 13</a:t>
            </a:r>
          </a:p>
          <a:p>
            <a:pPr marL="0" indent="0" algn="ctr">
              <a:buNone/>
            </a:pPr>
            <a:endParaRPr lang="en-US" sz="4400" dirty="0" smtClean="0"/>
          </a:p>
          <a:p>
            <a:pPr marL="0" indent="0" algn="ctr">
              <a:buNone/>
            </a:pPr>
            <a:r>
              <a:rPr lang="en-US" sz="4400" dirty="0" smtClean="0"/>
              <a:t>Nested and Split-Plot Designs</a:t>
            </a:r>
          </a:p>
        </p:txBody>
      </p:sp>
      <p:sp>
        <p:nvSpPr>
          <p:cNvPr id="6" name="Footer Placeholder 5"/>
          <p:cNvSpPr>
            <a:spLocks noGrp="1"/>
          </p:cNvSpPr>
          <p:nvPr>
            <p:ph type="ftr" sz="quarter" idx="11"/>
          </p:nvPr>
        </p:nvSpPr>
        <p:spPr/>
        <p:txBody>
          <a:bodyPr/>
          <a:lstStyle/>
          <a:p>
            <a:pPr>
              <a:defRPr/>
            </a:pPr>
            <a:r>
              <a:rPr lang="de-DE" smtClean="0"/>
              <a:t>IE 563 Dr. Erin Gerber, P.E., UofL</a:t>
            </a:r>
            <a:endParaRPr lang="en-US"/>
          </a:p>
        </p:txBody>
      </p:sp>
      <p:sp>
        <p:nvSpPr>
          <p:cNvPr id="7" name="Slide Number Placeholder 6"/>
          <p:cNvSpPr>
            <a:spLocks noGrp="1"/>
          </p:cNvSpPr>
          <p:nvPr>
            <p:ph type="sldNum" sz="quarter" idx="12"/>
          </p:nvPr>
        </p:nvSpPr>
        <p:spPr/>
        <p:txBody>
          <a:bodyPr/>
          <a:lstStyle/>
          <a:p>
            <a:pPr>
              <a:defRPr/>
            </a:pPr>
            <a:fld id="{559FCB29-F943-4EC1-A3DD-F6FE8F73ACEA}" type="slidenum">
              <a:rPr lang="en-US" smtClean="0"/>
              <a:pPr>
                <a:defRPr/>
              </a:pPr>
              <a:t>495</a:t>
            </a:fld>
            <a:endParaRPr lang="en-US"/>
          </a:p>
        </p:txBody>
      </p:sp>
    </p:spTree>
    <p:extLst>
      <p:ext uri="{BB962C8B-B14F-4D97-AF65-F5344CB8AC3E}">
        <p14:creationId xmlns:p14="http://schemas.microsoft.com/office/powerpoint/2010/main" val="391446998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1470025"/>
          </a:xfrm>
        </p:spPr>
        <p:txBody>
          <a:bodyPr/>
          <a:lstStyle/>
          <a:p>
            <a:r>
              <a:rPr lang="en-US" sz="4000" dirty="0" smtClean="0"/>
              <a:t>Two-Stage Nested Design</a:t>
            </a:r>
            <a:endParaRPr lang="en-US" sz="4000" dirty="0"/>
          </a:p>
        </p:txBody>
      </p:sp>
      <p:sp>
        <p:nvSpPr>
          <p:cNvPr id="4" name="TextBox 3"/>
          <p:cNvSpPr txBox="1"/>
          <p:nvPr/>
        </p:nvSpPr>
        <p:spPr>
          <a:xfrm>
            <a:off x="152400" y="838200"/>
            <a:ext cx="8686800" cy="4170372"/>
          </a:xfrm>
          <a:prstGeom prst="rect">
            <a:avLst/>
          </a:prstGeom>
          <a:noFill/>
        </p:spPr>
        <p:txBody>
          <a:bodyPr wrap="square" rtlCol="0">
            <a:spAutoFit/>
          </a:bodyPr>
          <a:lstStyle/>
          <a:p>
            <a:pPr marL="228600" indent="-228600">
              <a:spcBef>
                <a:spcPts val="1800"/>
              </a:spcBef>
              <a:buFont typeface="Arial" pitchFamily="34" charset="0"/>
              <a:buChar char="•"/>
            </a:pPr>
            <a:r>
              <a:rPr lang="en-US" sz="2000" dirty="0" smtClean="0"/>
              <a:t>Use </a:t>
            </a:r>
            <a:r>
              <a:rPr lang="en-US" sz="2000" b="1" dirty="0" smtClean="0">
                <a:solidFill>
                  <a:srgbClr val="0000FF"/>
                </a:solidFill>
              </a:rPr>
              <a:t>Two-Stage Nested Design </a:t>
            </a:r>
            <a:r>
              <a:rPr lang="en-US" sz="2000" dirty="0" smtClean="0"/>
              <a:t>for a 2 factor experiment where the levels of one factor are similar but not identical for different levels of another factor</a:t>
            </a:r>
          </a:p>
          <a:p>
            <a:pPr marL="228600" indent="-228600">
              <a:spcBef>
                <a:spcPts val="1800"/>
              </a:spcBef>
              <a:buFont typeface="Arial" pitchFamily="34" charset="0"/>
              <a:buChar char="•"/>
            </a:pPr>
            <a:r>
              <a:rPr lang="en-US" sz="2000" dirty="0" smtClean="0"/>
              <a:t>Gets the name </a:t>
            </a:r>
            <a:r>
              <a:rPr lang="en-US" sz="2000" dirty="0" smtClean="0">
                <a:solidFill>
                  <a:srgbClr val="0000FF"/>
                </a:solidFill>
              </a:rPr>
              <a:t>“Nested” </a:t>
            </a:r>
            <a:r>
              <a:rPr lang="en-US" sz="2000" dirty="0" smtClean="0"/>
              <a:t>because factors of one level are nested under another level</a:t>
            </a:r>
          </a:p>
          <a:p>
            <a:pPr marL="228600" indent="-228600">
              <a:spcBef>
                <a:spcPts val="1800"/>
              </a:spcBef>
              <a:buFont typeface="Arial" pitchFamily="34" charset="0"/>
              <a:buChar char="•"/>
            </a:pPr>
            <a:endParaRPr lang="en-US" sz="2000" dirty="0" smtClean="0"/>
          </a:p>
          <a:p>
            <a:pPr marL="228600" indent="-228600">
              <a:spcBef>
                <a:spcPts val="1800"/>
              </a:spcBef>
              <a:buFont typeface="Arial" pitchFamily="34" charset="0"/>
              <a:buChar char="•"/>
            </a:pPr>
            <a:r>
              <a:rPr lang="en-US" sz="2000" dirty="0" smtClean="0"/>
              <a:t>Example: Factor A is vendor; Factor B is sample</a:t>
            </a:r>
          </a:p>
          <a:p>
            <a:pPr marL="228600" indent="-228600">
              <a:buFont typeface="Arial" pitchFamily="34" charset="0"/>
              <a:buChar char="•"/>
            </a:pPr>
            <a:endParaRPr lang="en-US" sz="2000" dirty="0" smtClean="0"/>
          </a:p>
          <a:p>
            <a:pPr marL="457200" indent="-457200">
              <a:buFont typeface="Arial" pitchFamily="34" charset="0"/>
              <a:buChar char="•"/>
            </a:pPr>
            <a:endParaRPr lang="en-US" sz="2000" dirty="0" smtClean="0"/>
          </a:p>
          <a:p>
            <a:pPr marL="457200" indent="-457200">
              <a:buFont typeface="Arial" pitchFamily="34" charset="0"/>
              <a:buChar char="•"/>
            </a:pPr>
            <a:endParaRPr lang="en-US" sz="2400" dirty="0" smtClean="0">
              <a:solidFill>
                <a:srgbClr val="0000FF"/>
              </a:solidFill>
            </a:endParaRPr>
          </a:p>
          <a:p>
            <a:endParaRPr lang="en-US" sz="1600" dirty="0"/>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6" name="TextBox 5"/>
          <p:cNvSpPr txBox="1"/>
          <p:nvPr/>
        </p:nvSpPr>
        <p:spPr>
          <a:xfrm>
            <a:off x="2209800" y="3803223"/>
            <a:ext cx="533400" cy="338554"/>
          </a:xfrm>
          <a:prstGeom prst="rect">
            <a:avLst/>
          </a:prstGeom>
          <a:solidFill>
            <a:schemeClr val="accent1"/>
          </a:solidFill>
        </p:spPr>
        <p:txBody>
          <a:bodyPr wrap="square" rtlCol="0">
            <a:spAutoFit/>
          </a:bodyPr>
          <a:lstStyle/>
          <a:p>
            <a:pPr algn="ctr"/>
            <a:r>
              <a:rPr lang="en-US" sz="1600" dirty="0" smtClean="0"/>
              <a:t>1</a:t>
            </a:r>
            <a:endParaRPr lang="en-US" sz="1600" dirty="0"/>
          </a:p>
        </p:txBody>
      </p:sp>
      <p:sp>
        <p:nvSpPr>
          <p:cNvPr id="10" name="TextBox 9"/>
          <p:cNvSpPr txBox="1"/>
          <p:nvPr/>
        </p:nvSpPr>
        <p:spPr>
          <a:xfrm>
            <a:off x="18288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2" name="TextBox 11"/>
          <p:cNvSpPr txBox="1"/>
          <p:nvPr/>
        </p:nvSpPr>
        <p:spPr>
          <a:xfrm>
            <a:off x="27432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a:t>b</a:t>
            </a:r>
          </a:p>
        </p:txBody>
      </p:sp>
      <p:cxnSp>
        <p:nvCxnSpPr>
          <p:cNvPr id="22" name="Straight Connector 21"/>
          <p:cNvCxnSpPr>
            <a:stCxn id="10" idx="0"/>
            <a:endCxn id="6" idx="2"/>
          </p:cNvCxnSpPr>
          <p:nvPr/>
        </p:nvCxnSpPr>
        <p:spPr>
          <a:xfrm flipV="1">
            <a:off x="20193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0"/>
            <a:endCxn id="6" idx="2"/>
          </p:cNvCxnSpPr>
          <p:nvPr/>
        </p:nvCxnSpPr>
        <p:spPr>
          <a:xfrm flipH="1" flipV="1">
            <a:off x="24765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9600" y="4582725"/>
            <a:ext cx="1066800" cy="369332"/>
          </a:xfrm>
          <a:prstGeom prst="rect">
            <a:avLst/>
          </a:prstGeom>
          <a:noFill/>
        </p:spPr>
        <p:txBody>
          <a:bodyPr wrap="square" rtlCol="0">
            <a:spAutoFit/>
          </a:bodyPr>
          <a:lstStyle/>
          <a:p>
            <a:r>
              <a:rPr lang="en-US" dirty="0" smtClean="0"/>
              <a:t>Factor B</a:t>
            </a:r>
            <a:endParaRPr lang="en-US" dirty="0"/>
          </a:p>
        </p:txBody>
      </p:sp>
      <p:sp>
        <p:nvSpPr>
          <p:cNvPr id="35" name="TextBox 34"/>
          <p:cNvSpPr txBox="1"/>
          <p:nvPr/>
        </p:nvSpPr>
        <p:spPr>
          <a:xfrm>
            <a:off x="609600" y="3803223"/>
            <a:ext cx="1066800" cy="369332"/>
          </a:xfrm>
          <a:prstGeom prst="rect">
            <a:avLst/>
          </a:prstGeom>
          <a:noFill/>
        </p:spPr>
        <p:txBody>
          <a:bodyPr wrap="square" rtlCol="0">
            <a:spAutoFit/>
          </a:bodyPr>
          <a:lstStyle/>
          <a:p>
            <a:r>
              <a:rPr lang="en-US" dirty="0" smtClean="0"/>
              <a:t>Factor A</a:t>
            </a:r>
            <a:endParaRPr lang="en-US" dirty="0"/>
          </a:p>
        </p:txBody>
      </p:sp>
      <p:sp>
        <p:nvSpPr>
          <p:cNvPr id="47" name="TextBox 46"/>
          <p:cNvSpPr txBox="1"/>
          <p:nvPr/>
        </p:nvSpPr>
        <p:spPr>
          <a:xfrm>
            <a:off x="4953000" y="3803223"/>
            <a:ext cx="1295400" cy="381000"/>
          </a:xfrm>
          <a:prstGeom prst="rect">
            <a:avLst/>
          </a:prstGeom>
          <a:noFill/>
        </p:spPr>
        <p:txBody>
          <a:bodyPr wrap="square" rtlCol="0">
            <a:spAutoFit/>
          </a:bodyPr>
          <a:lstStyle/>
          <a:p>
            <a:pPr algn="ctr"/>
            <a:r>
              <a:rPr lang="en-US" dirty="0" smtClean="0"/>
              <a:t>• • • •</a:t>
            </a:r>
            <a:r>
              <a:rPr lang="en-US" dirty="0"/>
              <a:t> • • • </a:t>
            </a:r>
          </a:p>
        </p:txBody>
      </p:sp>
      <p:sp>
        <p:nvSpPr>
          <p:cNvPr id="48" name="TextBox 47"/>
          <p:cNvSpPr txBox="1"/>
          <p:nvPr/>
        </p:nvSpPr>
        <p:spPr>
          <a:xfrm>
            <a:off x="1981200" y="4565223"/>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49" name="TextBox 48"/>
          <p:cNvSpPr txBox="1"/>
          <p:nvPr/>
        </p:nvSpPr>
        <p:spPr>
          <a:xfrm>
            <a:off x="4114800" y="3803223"/>
            <a:ext cx="533400" cy="338554"/>
          </a:xfrm>
          <a:prstGeom prst="rect">
            <a:avLst/>
          </a:prstGeom>
          <a:solidFill>
            <a:schemeClr val="accent1"/>
          </a:solidFill>
        </p:spPr>
        <p:txBody>
          <a:bodyPr wrap="square" rtlCol="0">
            <a:spAutoFit/>
          </a:bodyPr>
          <a:lstStyle/>
          <a:p>
            <a:pPr algn="ctr"/>
            <a:r>
              <a:rPr lang="en-US" sz="1600" dirty="0"/>
              <a:t>2</a:t>
            </a:r>
          </a:p>
        </p:txBody>
      </p:sp>
      <p:sp>
        <p:nvSpPr>
          <p:cNvPr id="50" name="TextBox 49"/>
          <p:cNvSpPr txBox="1"/>
          <p:nvPr/>
        </p:nvSpPr>
        <p:spPr>
          <a:xfrm>
            <a:off x="37338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51" name="TextBox 50"/>
          <p:cNvSpPr txBox="1"/>
          <p:nvPr/>
        </p:nvSpPr>
        <p:spPr>
          <a:xfrm>
            <a:off x="46482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52" name="Straight Connector 51"/>
          <p:cNvCxnSpPr>
            <a:stCxn id="50" idx="0"/>
            <a:endCxn id="49" idx="2"/>
          </p:cNvCxnSpPr>
          <p:nvPr/>
        </p:nvCxnSpPr>
        <p:spPr>
          <a:xfrm flipV="1">
            <a:off x="39243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0"/>
            <a:endCxn id="49" idx="2"/>
          </p:cNvCxnSpPr>
          <p:nvPr/>
        </p:nvCxnSpPr>
        <p:spPr>
          <a:xfrm flipH="1" flipV="1">
            <a:off x="43815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886200" y="4565223"/>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55" name="TextBox 54"/>
          <p:cNvSpPr txBox="1"/>
          <p:nvPr/>
        </p:nvSpPr>
        <p:spPr>
          <a:xfrm>
            <a:off x="6553200" y="3803223"/>
            <a:ext cx="533400" cy="338554"/>
          </a:xfrm>
          <a:prstGeom prst="rect">
            <a:avLst/>
          </a:prstGeom>
          <a:solidFill>
            <a:schemeClr val="accent1"/>
          </a:solidFill>
        </p:spPr>
        <p:txBody>
          <a:bodyPr wrap="square" rtlCol="0">
            <a:spAutoFit/>
          </a:bodyPr>
          <a:lstStyle/>
          <a:p>
            <a:pPr algn="ctr"/>
            <a:r>
              <a:rPr lang="en-US" sz="1600" dirty="0"/>
              <a:t>a</a:t>
            </a:r>
          </a:p>
        </p:txBody>
      </p:sp>
      <p:sp>
        <p:nvSpPr>
          <p:cNvPr id="56" name="TextBox 55"/>
          <p:cNvSpPr txBox="1"/>
          <p:nvPr/>
        </p:nvSpPr>
        <p:spPr>
          <a:xfrm>
            <a:off x="61722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57" name="TextBox 56"/>
          <p:cNvSpPr txBox="1"/>
          <p:nvPr/>
        </p:nvSpPr>
        <p:spPr>
          <a:xfrm>
            <a:off x="7086600" y="4565223"/>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58" name="Straight Connector 57"/>
          <p:cNvCxnSpPr>
            <a:stCxn id="56" idx="0"/>
            <a:endCxn id="55" idx="2"/>
          </p:cNvCxnSpPr>
          <p:nvPr/>
        </p:nvCxnSpPr>
        <p:spPr>
          <a:xfrm flipV="1">
            <a:off x="63627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0"/>
            <a:endCxn id="55" idx="2"/>
          </p:cNvCxnSpPr>
          <p:nvPr/>
        </p:nvCxnSpPr>
        <p:spPr>
          <a:xfrm flipH="1" flipV="1">
            <a:off x="6819900" y="4141777"/>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324600" y="4565223"/>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61" name="TextBox 60"/>
          <p:cNvSpPr txBox="1"/>
          <p:nvPr/>
        </p:nvSpPr>
        <p:spPr>
          <a:xfrm>
            <a:off x="1028700" y="6412468"/>
            <a:ext cx="6667500" cy="369332"/>
          </a:xfrm>
          <a:prstGeom prst="rect">
            <a:avLst/>
          </a:prstGeom>
          <a:solidFill>
            <a:srgbClr val="FFCCFF"/>
          </a:solidFill>
        </p:spPr>
        <p:txBody>
          <a:bodyPr wrap="square" rtlCol="0">
            <a:spAutoFit/>
          </a:bodyPr>
          <a:lstStyle/>
          <a:p>
            <a:r>
              <a:rPr lang="en-US" dirty="0" smtClean="0"/>
              <a:t>“Factor B nested under/within Factor A” or “B within A” or B(A)</a:t>
            </a:r>
            <a:endParaRPr lang="en-US" dirty="0"/>
          </a:p>
        </p:txBody>
      </p:sp>
      <p:sp>
        <p:nvSpPr>
          <p:cNvPr id="62" name="TextBox 61"/>
          <p:cNvSpPr txBox="1"/>
          <p:nvPr/>
        </p:nvSpPr>
        <p:spPr>
          <a:xfrm>
            <a:off x="1828800" y="5022423"/>
            <a:ext cx="533400" cy="1225977"/>
          </a:xfrm>
          <a:prstGeom prst="rect">
            <a:avLst/>
          </a:prstGeom>
          <a:noFill/>
        </p:spPr>
        <p:txBody>
          <a:bodyPr wrap="square" rtlCol="0">
            <a:spAutoFit/>
          </a:bodyPr>
          <a:lstStyle/>
          <a:p>
            <a:pPr>
              <a:spcBef>
                <a:spcPts val="600"/>
              </a:spcBef>
            </a:pPr>
            <a:r>
              <a:rPr lang="en-US" sz="1600" dirty="0" smtClean="0"/>
              <a:t>y</a:t>
            </a:r>
            <a:r>
              <a:rPr lang="en-US" sz="1600" baseline="-25000" dirty="0" smtClean="0"/>
              <a:t>111</a:t>
            </a:r>
          </a:p>
          <a:p>
            <a:pPr>
              <a:spcBef>
                <a:spcPts val="600"/>
              </a:spcBef>
            </a:pPr>
            <a:r>
              <a:rPr lang="en-US" sz="1600" dirty="0" smtClean="0"/>
              <a:t>y</a:t>
            </a:r>
            <a:r>
              <a:rPr lang="en-US" sz="1600" baseline="-25000" dirty="0" smtClean="0"/>
              <a:t>112</a:t>
            </a:r>
            <a:endParaRPr lang="en-US" sz="1600" baseline="-25000" dirty="0"/>
          </a:p>
          <a:p>
            <a:pPr>
              <a:spcBef>
                <a:spcPts val="600"/>
              </a:spcBef>
            </a:pPr>
            <a:r>
              <a:rPr lang="en-US" sz="1600" baseline="-25000" dirty="0" smtClean="0"/>
              <a:t>• • •</a:t>
            </a:r>
          </a:p>
          <a:p>
            <a:pPr>
              <a:spcBef>
                <a:spcPts val="600"/>
              </a:spcBef>
            </a:pPr>
            <a:r>
              <a:rPr lang="en-US" sz="1600" dirty="0" smtClean="0"/>
              <a:t>y</a:t>
            </a:r>
            <a:r>
              <a:rPr lang="en-US" sz="1600" baseline="-25000" dirty="0" smtClean="0"/>
              <a:t>11n</a:t>
            </a:r>
            <a:endParaRPr lang="en-US" sz="1600" baseline="-25000" dirty="0"/>
          </a:p>
        </p:txBody>
      </p:sp>
      <p:sp>
        <p:nvSpPr>
          <p:cNvPr id="63" name="TextBox 62"/>
          <p:cNvSpPr txBox="1"/>
          <p:nvPr/>
        </p:nvSpPr>
        <p:spPr>
          <a:xfrm>
            <a:off x="2667000" y="5022423"/>
            <a:ext cx="533400" cy="1225977"/>
          </a:xfrm>
          <a:prstGeom prst="rect">
            <a:avLst/>
          </a:prstGeom>
          <a:noFill/>
        </p:spPr>
        <p:txBody>
          <a:bodyPr wrap="square" rtlCol="0">
            <a:spAutoFit/>
          </a:bodyPr>
          <a:lstStyle/>
          <a:p>
            <a:pPr>
              <a:spcBef>
                <a:spcPts val="600"/>
              </a:spcBef>
            </a:pPr>
            <a:r>
              <a:rPr lang="en-US" sz="1600" dirty="0" smtClean="0"/>
              <a:t>y</a:t>
            </a:r>
            <a:r>
              <a:rPr lang="en-US" sz="1600" baseline="-25000" dirty="0" smtClean="0"/>
              <a:t>1b1</a:t>
            </a:r>
          </a:p>
          <a:p>
            <a:pPr>
              <a:spcBef>
                <a:spcPts val="600"/>
              </a:spcBef>
            </a:pPr>
            <a:r>
              <a:rPr lang="en-US" sz="1600" dirty="0" smtClean="0"/>
              <a:t>y</a:t>
            </a:r>
            <a:r>
              <a:rPr lang="en-US" sz="1600" baseline="-25000" dirty="0" smtClean="0"/>
              <a:t>1b2</a:t>
            </a:r>
            <a:endParaRPr lang="en-US" sz="1600" baseline="-25000" dirty="0"/>
          </a:p>
          <a:p>
            <a:pPr>
              <a:spcBef>
                <a:spcPts val="600"/>
              </a:spcBef>
            </a:pPr>
            <a:r>
              <a:rPr lang="en-US" sz="1600" baseline="-25000" dirty="0" smtClean="0"/>
              <a:t>• • •</a:t>
            </a:r>
          </a:p>
          <a:p>
            <a:pPr>
              <a:spcBef>
                <a:spcPts val="600"/>
              </a:spcBef>
            </a:pPr>
            <a:r>
              <a:rPr lang="en-US" sz="1600" dirty="0" smtClean="0"/>
              <a:t>y</a:t>
            </a:r>
            <a:r>
              <a:rPr lang="en-US" sz="1600" baseline="-25000" dirty="0" smtClean="0"/>
              <a:t>1bn</a:t>
            </a:r>
            <a:endParaRPr lang="en-US" sz="1600" baseline="-25000" dirty="0"/>
          </a:p>
        </p:txBody>
      </p:sp>
      <p:sp>
        <p:nvSpPr>
          <p:cNvPr id="64" name="TextBox 63"/>
          <p:cNvSpPr txBox="1"/>
          <p:nvPr/>
        </p:nvSpPr>
        <p:spPr>
          <a:xfrm>
            <a:off x="3657600" y="5022423"/>
            <a:ext cx="609600" cy="1225977"/>
          </a:xfrm>
          <a:prstGeom prst="rect">
            <a:avLst/>
          </a:prstGeom>
          <a:noFill/>
        </p:spPr>
        <p:txBody>
          <a:bodyPr wrap="square" rtlCol="0">
            <a:spAutoFit/>
          </a:bodyPr>
          <a:lstStyle/>
          <a:p>
            <a:pPr>
              <a:spcBef>
                <a:spcPts val="600"/>
              </a:spcBef>
            </a:pPr>
            <a:r>
              <a:rPr lang="en-US" sz="1600" dirty="0" smtClean="0"/>
              <a:t>y</a:t>
            </a:r>
            <a:r>
              <a:rPr lang="en-US" sz="1600" baseline="-25000" dirty="0" smtClean="0"/>
              <a:t>21’1</a:t>
            </a:r>
          </a:p>
          <a:p>
            <a:pPr>
              <a:spcBef>
                <a:spcPts val="600"/>
              </a:spcBef>
            </a:pPr>
            <a:r>
              <a:rPr lang="en-US" sz="1600" dirty="0" smtClean="0"/>
              <a:t>y</a:t>
            </a:r>
            <a:r>
              <a:rPr lang="en-US" sz="1600" baseline="-25000" dirty="0" smtClean="0"/>
              <a:t>21’2</a:t>
            </a:r>
            <a:endParaRPr lang="en-US" sz="1600" baseline="-25000" dirty="0"/>
          </a:p>
          <a:p>
            <a:pPr>
              <a:spcBef>
                <a:spcPts val="600"/>
              </a:spcBef>
            </a:pPr>
            <a:r>
              <a:rPr lang="en-US" sz="1600" baseline="-25000" dirty="0" smtClean="0"/>
              <a:t>• • •</a:t>
            </a:r>
          </a:p>
          <a:p>
            <a:pPr>
              <a:spcBef>
                <a:spcPts val="600"/>
              </a:spcBef>
            </a:pPr>
            <a:r>
              <a:rPr lang="en-US" sz="1600" dirty="0" smtClean="0"/>
              <a:t>y</a:t>
            </a:r>
            <a:r>
              <a:rPr lang="en-US" sz="1600" baseline="-25000" dirty="0" smtClean="0"/>
              <a:t>21’n</a:t>
            </a:r>
            <a:endParaRPr lang="en-US" sz="1600" baseline="-25000" dirty="0"/>
          </a:p>
        </p:txBody>
      </p:sp>
      <p:sp>
        <p:nvSpPr>
          <p:cNvPr id="65" name="TextBox 64"/>
          <p:cNvSpPr txBox="1"/>
          <p:nvPr/>
        </p:nvSpPr>
        <p:spPr>
          <a:xfrm>
            <a:off x="4572000" y="5022423"/>
            <a:ext cx="609600" cy="1225977"/>
          </a:xfrm>
          <a:prstGeom prst="rect">
            <a:avLst/>
          </a:prstGeom>
          <a:noFill/>
        </p:spPr>
        <p:txBody>
          <a:bodyPr wrap="square" rtlCol="0">
            <a:spAutoFit/>
          </a:bodyPr>
          <a:lstStyle/>
          <a:p>
            <a:pPr>
              <a:spcBef>
                <a:spcPts val="600"/>
              </a:spcBef>
            </a:pPr>
            <a:r>
              <a:rPr lang="en-US" sz="1600" dirty="0" smtClean="0"/>
              <a:t>y</a:t>
            </a:r>
            <a:r>
              <a:rPr lang="en-US" sz="1600" baseline="-25000" dirty="0" smtClean="0"/>
              <a:t>2b’1</a:t>
            </a:r>
          </a:p>
          <a:p>
            <a:pPr>
              <a:spcBef>
                <a:spcPts val="600"/>
              </a:spcBef>
            </a:pPr>
            <a:r>
              <a:rPr lang="en-US" sz="1600" dirty="0" smtClean="0"/>
              <a:t>y</a:t>
            </a:r>
            <a:r>
              <a:rPr lang="en-US" sz="1600" baseline="-25000" dirty="0" smtClean="0"/>
              <a:t>2b’2</a:t>
            </a:r>
            <a:endParaRPr lang="en-US" sz="1600" baseline="-25000" dirty="0"/>
          </a:p>
          <a:p>
            <a:pPr>
              <a:spcBef>
                <a:spcPts val="600"/>
              </a:spcBef>
            </a:pPr>
            <a:r>
              <a:rPr lang="en-US" sz="1600" baseline="-25000" dirty="0" smtClean="0"/>
              <a:t>• • •</a:t>
            </a:r>
          </a:p>
          <a:p>
            <a:pPr>
              <a:spcBef>
                <a:spcPts val="600"/>
              </a:spcBef>
            </a:pPr>
            <a:r>
              <a:rPr lang="en-US" sz="1600" dirty="0" smtClean="0"/>
              <a:t>y</a:t>
            </a:r>
            <a:r>
              <a:rPr lang="en-US" sz="1600" baseline="-25000" dirty="0" smtClean="0"/>
              <a:t>2b’n</a:t>
            </a:r>
            <a:endParaRPr lang="en-US" sz="1600" baseline="-25000" dirty="0"/>
          </a:p>
        </p:txBody>
      </p:sp>
      <p:sp>
        <p:nvSpPr>
          <p:cNvPr id="66" name="TextBox 65"/>
          <p:cNvSpPr txBox="1"/>
          <p:nvPr/>
        </p:nvSpPr>
        <p:spPr>
          <a:xfrm>
            <a:off x="6096000" y="5022423"/>
            <a:ext cx="609600" cy="1225977"/>
          </a:xfrm>
          <a:prstGeom prst="rect">
            <a:avLst/>
          </a:prstGeom>
          <a:noFill/>
        </p:spPr>
        <p:txBody>
          <a:bodyPr wrap="square" rtlCol="0">
            <a:spAutoFit/>
          </a:bodyPr>
          <a:lstStyle/>
          <a:p>
            <a:pPr>
              <a:spcBef>
                <a:spcPts val="600"/>
              </a:spcBef>
            </a:pPr>
            <a:r>
              <a:rPr lang="en-US" sz="1600" dirty="0" smtClean="0"/>
              <a:t>y</a:t>
            </a:r>
            <a:r>
              <a:rPr lang="en-US" sz="1600" baseline="-25000" dirty="0" smtClean="0"/>
              <a:t>a1*1</a:t>
            </a:r>
          </a:p>
          <a:p>
            <a:pPr>
              <a:spcBef>
                <a:spcPts val="600"/>
              </a:spcBef>
            </a:pPr>
            <a:r>
              <a:rPr lang="en-US" sz="1600" dirty="0" smtClean="0"/>
              <a:t>y</a:t>
            </a:r>
            <a:r>
              <a:rPr lang="en-US" sz="1600" baseline="-25000" dirty="0" smtClean="0"/>
              <a:t>a1*2</a:t>
            </a:r>
            <a:endParaRPr lang="en-US" sz="1600" baseline="-25000" dirty="0"/>
          </a:p>
          <a:p>
            <a:pPr>
              <a:spcBef>
                <a:spcPts val="600"/>
              </a:spcBef>
            </a:pPr>
            <a:r>
              <a:rPr lang="en-US" sz="1600" baseline="-25000" dirty="0" smtClean="0"/>
              <a:t>• • •</a:t>
            </a:r>
          </a:p>
          <a:p>
            <a:pPr>
              <a:spcBef>
                <a:spcPts val="600"/>
              </a:spcBef>
            </a:pPr>
            <a:r>
              <a:rPr lang="en-US" sz="1600" dirty="0" smtClean="0"/>
              <a:t>y</a:t>
            </a:r>
            <a:r>
              <a:rPr lang="en-US" sz="1600" baseline="-25000" dirty="0" smtClean="0"/>
              <a:t>a1*n</a:t>
            </a:r>
            <a:endParaRPr lang="en-US" sz="1600" baseline="-25000" dirty="0"/>
          </a:p>
        </p:txBody>
      </p:sp>
      <p:sp>
        <p:nvSpPr>
          <p:cNvPr id="67" name="TextBox 66"/>
          <p:cNvSpPr txBox="1"/>
          <p:nvPr/>
        </p:nvSpPr>
        <p:spPr>
          <a:xfrm>
            <a:off x="7086600" y="5022423"/>
            <a:ext cx="609600" cy="1225977"/>
          </a:xfrm>
          <a:prstGeom prst="rect">
            <a:avLst/>
          </a:prstGeom>
          <a:noFill/>
        </p:spPr>
        <p:txBody>
          <a:bodyPr wrap="square" rtlCol="0">
            <a:spAutoFit/>
          </a:bodyPr>
          <a:lstStyle/>
          <a:p>
            <a:pPr>
              <a:spcBef>
                <a:spcPts val="600"/>
              </a:spcBef>
            </a:pPr>
            <a:r>
              <a:rPr lang="en-US" sz="1600" dirty="0" err="1" smtClean="0"/>
              <a:t>y</a:t>
            </a:r>
            <a:r>
              <a:rPr lang="en-US" sz="1600" baseline="-25000" dirty="0" err="1" smtClean="0"/>
              <a:t>ab</a:t>
            </a:r>
            <a:r>
              <a:rPr lang="en-US" sz="1600" baseline="-25000" dirty="0" smtClean="0"/>
              <a:t>*1</a:t>
            </a:r>
          </a:p>
          <a:p>
            <a:pPr>
              <a:spcBef>
                <a:spcPts val="600"/>
              </a:spcBef>
            </a:pPr>
            <a:r>
              <a:rPr lang="en-US" sz="1600" dirty="0" err="1" smtClean="0"/>
              <a:t>y</a:t>
            </a:r>
            <a:r>
              <a:rPr lang="en-US" sz="1600" baseline="-25000" dirty="0" err="1" smtClean="0"/>
              <a:t>ab</a:t>
            </a:r>
            <a:r>
              <a:rPr lang="en-US" sz="1600" baseline="-25000" dirty="0" smtClean="0"/>
              <a:t>*2</a:t>
            </a:r>
            <a:endParaRPr lang="en-US" sz="1600" baseline="-25000" dirty="0"/>
          </a:p>
          <a:p>
            <a:pPr>
              <a:spcBef>
                <a:spcPts val="600"/>
              </a:spcBef>
            </a:pPr>
            <a:r>
              <a:rPr lang="en-US" sz="1600" baseline="-25000" dirty="0" smtClean="0"/>
              <a:t>• • •</a:t>
            </a:r>
          </a:p>
          <a:p>
            <a:pPr>
              <a:spcBef>
                <a:spcPts val="600"/>
              </a:spcBef>
            </a:pPr>
            <a:r>
              <a:rPr lang="en-US" sz="1600" dirty="0" err="1" smtClean="0"/>
              <a:t>y</a:t>
            </a:r>
            <a:r>
              <a:rPr lang="en-US" sz="1600" baseline="-25000" dirty="0" err="1" smtClean="0"/>
              <a:t>ab</a:t>
            </a:r>
            <a:r>
              <a:rPr lang="en-US" sz="1600" baseline="-25000" dirty="0" smtClean="0"/>
              <a:t>*n</a:t>
            </a:r>
            <a:endParaRPr lang="en-US" sz="1600" baseline="-25000" dirty="0"/>
          </a:p>
        </p:txBody>
      </p:sp>
      <p:sp>
        <p:nvSpPr>
          <p:cNvPr id="68" name="Left Brace 67"/>
          <p:cNvSpPr/>
          <p:nvPr/>
        </p:nvSpPr>
        <p:spPr>
          <a:xfrm>
            <a:off x="1447800" y="5098623"/>
            <a:ext cx="304800" cy="114977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p:cNvSpPr txBox="1"/>
          <p:nvPr/>
        </p:nvSpPr>
        <p:spPr>
          <a:xfrm>
            <a:off x="76200" y="5479623"/>
            <a:ext cx="1447800" cy="338554"/>
          </a:xfrm>
          <a:prstGeom prst="rect">
            <a:avLst/>
          </a:prstGeom>
          <a:noFill/>
        </p:spPr>
        <p:txBody>
          <a:bodyPr wrap="square" rtlCol="0">
            <a:spAutoFit/>
          </a:bodyPr>
          <a:lstStyle/>
          <a:p>
            <a:r>
              <a:rPr lang="en-US" sz="1600" dirty="0" smtClean="0"/>
              <a:t>Observations</a:t>
            </a:r>
            <a:endParaRPr lang="en-US" sz="1600" dirty="0"/>
          </a:p>
        </p:txBody>
      </p:sp>
      <p:sp>
        <p:nvSpPr>
          <p:cNvPr id="36" name="Oval 35"/>
          <p:cNvSpPr/>
          <p:nvPr/>
        </p:nvSpPr>
        <p:spPr>
          <a:xfrm>
            <a:off x="1752600" y="4412823"/>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657600" y="4412823"/>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096000" y="4412823"/>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620000" y="4165937"/>
            <a:ext cx="1371600" cy="1015663"/>
          </a:xfrm>
          <a:prstGeom prst="rect">
            <a:avLst/>
          </a:prstGeom>
          <a:noFill/>
        </p:spPr>
        <p:txBody>
          <a:bodyPr wrap="square" rtlCol="0">
            <a:spAutoFit/>
          </a:bodyPr>
          <a:lstStyle/>
          <a:p>
            <a:r>
              <a:rPr lang="en-US" sz="2000" b="1" dirty="0" smtClean="0">
                <a:solidFill>
                  <a:srgbClr val="C00000"/>
                </a:solidFill>
              </a:rPr>
              <a:t>Not same level 1 of factor B</a:t>
            </a:r>
            <a:endParaRPr lang="en-US" sz="2000" b="1" dirty="0">
              <a:solidFill>
                <a:srgbClr val="C00000"/>
              </a:solidFill>
            </a:endParaRPr>
          </a:p>
        </p:txBody>
      </p:sp>
      <p:sp>
        <p:nvSpPr>
          <p:cNvPr id="40" name="TextBox 39"/>
          <p:cNvSpPr txBox="1"/>
          <p:nvPr/>
        </p:nvSpPr>
        <p:spPr>
          <a:xfrm>
            <a:off x="381000" y="2831068"/>
            <a:ext cx="8077200" cy="369332"/>
          </a:xfrm>
          <a:prstGeom prst="rect">
            <a:avLst/>
          </a:prstGeom>
          <a:solidFill>
            <a:srgbClr val="FFCCFF"/>
          </a:solidFill>
        </p:spPr>
        <p:txBody>
          <a:bodyPr wrap="square" rtlCol="0">
            <a:spAutoFit/>
          </a:bodyPr>
          <a:lstStyle/>
          <a:p>
            <a:r>
              <a:rPr lang="en-US" dirty="0" smtClean="0"/>
              <a:t>Nested design typically dictated by system/process, not experimenter’s choice</a:t>
            </a:r>
            <a:endParaRPr lang="en-US" dirty="0"/>
          </a:p>
        </p:txBody>
      </p:sp>
      <p:sp>
        <p:nvSpPr>
          <p:cNvPr id="5" name="Slide Number Placeholder 4"/>
          <p:cNvSpPr>
            <a:spLocks noGrp="1"/>
          </p:cNvSpPr>
          <p:nvPr>
            <p:ph type="sldNum" sz="quarter" idx="12"/>
          </p:nvPr>
        </p:nvSpPr>
        <p:spPr/>
        <p:txBody>
          <a:bodyPr/>
          <a:lstStyle/>
          <a:p>
            <a:pPr>
              <a:defRPr/>
            </a:pPr>
            <a:fld id="{E982FF02-3F8C-4CA6-BA90-16D1B98E8430}" type="slidenum">
              <a:rPr lang="en-US" smtClean="0"/>
              <a:pPr>
                <a:defRPr/>
              </a:pPr>
              <a:t>496</a:t>
            </a:fld>
            <a:endParaRPr lang="en-US"/>
          </a:p>
        </p:txBody>
      </p:sp>
    </p:spTree>
    <p:extLst>
      <p:ext uri="{BB962C8B-B14F-4D97-AF65-F5344CB8AC3E}">
        <p14:creationId xmlns:p14="http://schemas.microsoft.com/office/powerpoint/2010/main" val="38021055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625"/>
            <a:ext cx="7772400" cy="1470025"/>
          </a:xfrm>
        </p:spPr>
        <p:txBody>
          <a:bodyPr/>
          <a:lstStyle/>
          <a:p>
            <a:r>
              <a:rPr lang="en-US" sz="4000" dirty="0" smtClean="0"/>
              <a:t>Nested vs. Factorial Designs</a:t>
            </a:r>
            <a:endParaRPr lang="en-US" sz="4000" dirty="0"/>
          </a:p>
        </p:txBody>
      </p:sp>
      <p:sp>
        <p:nvSpPr>
          <p:cNvPr id="4" name="TextBox 3"/>
          <p:cNvSpPr txBox="1"/>
          <p:nvPr/>
        </p:nvSpPr>
        <p:spPr>
          <a:xfrm>
            <a:off x="228600" y="990600"/>
            <a:ext cx="8839200" cy="1938992"/>
          </a:xfrm>
          <a:prstGeom prst="rect">
            <a:avLst/>
          </a:prstGeom>
          <a:noFill/>
        </p:spPr>
        <p:txBody>
          <a:bodyPr wrap="square" rtlCol="0">
            <a:spAutoFit/>
          </a:bodyPr>
          <a:lstStyle/>
          <a:p>
            <a:pPr marL="228600" indent="-228600">
              <a:buFont typeface="Arial" pitchFamily="34" charset="0"/>
              <a:buChar char="•"/>
            </a:pPr>
            <a:r>
              <a:rPr lang="en-US" sz="2000" dirty="0" smtClean="0"/>
              <a:t>Use nested design when levels of one factor are not crossed with levels of another factor</a:t>
            </a:r>
          </a:p>
          <a:p>
            <a:pPr marL="685800" lvl="2" indent="-228600">
              <a:buFont typeface="Arial" pitchFamily="34" charset="0"/>
              <a:buChar char="•"/>
            </a:pPr>
            <a:r>
              <a:rPr lang="en-US" sz="2000" dirty="0" smtClean="0"/>
              <a:t>Crossed = factorial = all combinations of factor levels</a:t>
            </a:r>
          </a:p>
          <a:p>
            <a:pPr marL="457200" indent="-457200">
              <a:buFont typeface="Arial" pitchFamily="34" charset="0"/>
              <a:buChar char="•"/>
            </a:pPr>
            <a:endParaRPr lang="en-US" sz="2000" dirty="0" smtClean="0"/>
          </a:p>
          <a:p>
            <a:pPr marL="457200" indent="-457200">
              <a:buFont typeface="Arial" pitchFamily="34" charset="0"/>
              <a:buChar char="•"/>
            </a:pPr>
            <a:endParaRPr lang="en-US" sz="2400" dirty="0" smtClean="0">
              <a:solidFill>
                <a:srgbClr val="0000FF"/>
              </a:solidFill>
            </a:endParaRPr>
          </a:p>
          <a:p>
            <a:endParaRPr lang="en-US" sz="1600" dirty="0"/>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6" name="TextBox 5"/>
          <p:cNvSpPr txBox="1"/>
          <p:nvPr/>
        </p:nvSpPr>
        <p:spPr>
          <a:xfrm>
            <a:off x="3505200" y="2895600"/>
            <a:ext cx="533400" cy="338554"/>
          </a:xfrm>
          <a:prstGeom prst="rect">
            <a:avLst/>
          </a:prstGeom>
          <a:solidFill>
            <a:schemeClr val="accent1"/>
          </a:solidFill>
        </p:spPr>
        <p:txBody>
          <a:bodyPr wrap="square" rtlCol="0">
            <a:spAutoFit/>
          </a:bodyPr>
          <a:lstStyle/>
          <a:p>
            <a:pPr algn="ctr"/>
            <a:r>
              <a:rPr lang="en-US" sz="1600" dirty="0" smtClean="0"/>
              <a:t>1</a:t>
            </a:r>
            <a:endParaRPr lang="en-US" sz="1600" dirty="0"/>
          </a:p>
        </p:txBody>
      </p:sp>
      <p:sp>
        <p:nvSpPr>
          <p:cNvPr id="10" name="TextBox 9"/>
          <p:cNvSpPr txBox="1"/>
          <p:nvPr/>
        </p:nvSpPr>
        <p:spPr>
          <a:xfrm>
            <a:off x="31242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2" name="TextBox 11"/>
          <p:cNvSpPr txBox="1"/>
          <p:nvPr/>
        </p:nvSpPr>
        <p:spPr>
          <a:xfrm>
            <a:off x="40386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a:t>b</a:t>
            </a:r>
          </a:p>
        </p:txBody>
      </p:sp>
      <p:cxnSp>
        <p:nvCxnSpPr>
          <p:cNvPr id="22" name="Straight Connector 21"/>
          <p:cNvCxnSpPr>
            <a:stCxn id="10" idx="0"/>
            <a:endCxn id="6" idx="2"/>
          </p:cNvCxnSpPr>
          <p:nvPr/>
        </p:nvCxnSpPr>
        <p:spPr>
          <a:xfrm flipV="1">
            <a:off x="33147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0"/>
            <a:endCxn id="6" idx="2"/>
          </p:cNvCxnSpPr>
          <p:nvPr/>
        </p:nvCxnSpPr>
        <p:spPr>
          <a:xfrm flipH="1" flipV="1">
            <a:off x="37719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05000" y="3675102"/>
            <a:ext cx="1066800" cy="369332"/>
          </a:xfrm>
          <a:prstGeom prst="rect">
            <a:avLst/>
          </a:prstGeom>
          <a:noFill/>
        </p:spPr>
        <p:txBody>
          <a:bodyPr wrap="square" rtlCol="0">
            <a:spAutoFit/>
          </a:bodyPr>
          <a:lstStyle/>
          <a:p>
            <a:r>
              <a:rPr lang="en-US" dirty="0" smtClean="0"/>
              <a:t>Factor B</a:t>
            </a:r>
            <a:endParaRPr lang="en-US" dirty="0"/>
          </a:p>
        </p:txBody>
      </p:sp>
      <p:sp>
        <p:nvSpPr>
          <p:cNvPr id="35" name="TextBox 34"/>
          <p:cNvSpPr txBox="1"/>
          <p:nvPr/>
        </p:nvSpPr>
        <p:spPr>
          <a:xfrm>
            <a:off x="1905000" y="2895600"/>
            <a:ext cx="1066800" cy="369332"/>
          </a:xfrm>
          <a:prstGeom prst="rect">
            <a:avLst/>
          </a:prstGeom>
          <a:noFill/>
        </p:spPr>
        <p:txBody>
          <a:bodyPr wrap="square" rtlCol="0">
            <a:spAutoFit/>
          </a:bodyPr>
          <a:lstStyle/>
          <a:p>
            <a:r>
              <a:rPr lang="en-US" dirty="0" smtClean="0"/>
              <a:t>Factor A</a:t>
            </a:r>
            <a:endParaRPr lang="en-US" dirty="0"/>
          </a:p>
        </p:txBody>
      </p:sp>
      <p:sp>
        <p:nvSpPr>
          <p:cNvPr id="47" name="TextBox 46"/>
          <p:cNvSpPr txBox="1"/>
          <p:nvPr/>
        </p:nvSpPr>
        <p:spPr>
          <a:xfrm>
            <a:off x="6248400" y="2895600"/>
            <a:ext cx="1295400" cy="381000"/>
          </a:xfrm>
          <a:prstGeom prst="rect">
            <a:avLst/>
          </a:prstGeom>
          <a:noFill/>
        </p:spPr>
        <p:txBody>
          <a:bodyPr wrap="square" rtlCol="0">
            <a:spAutoFit/>
          </a:bodyPr>
          <a:lstStyle/>
          <a:p>
            <a:pPr algn="ctr"/>
            <a:r>
              <a:rPr lang="en-US" dirty="0" smtClean="0"/>
              <a:t>• • • •</a:t>
            </a:r>
            <a:r>
              <a:rPr lang="en-US" dirty="0"/>
              <a:t> • • • </a:t>
            </a:r>
          </a:p>
        </p:txBody>
      </p:sp>
      <p:sp>
        <p:nvSpPr>
          <p:cNvPr id="48" name="TextBox 47"/>
          <p:cNvSpPr txBox="1"/>
          <p:nvPr/>
        </p:nvSpPr>
        <p:spPr>
          <a:xfrm>
            <a:off x="3276600" y="36576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49" name="TextBox 48"/>
          <p:cNvSpPr txBox="1"/>
          <p:nvPr/>
        </p:nvSpPr>
        <p:spPr>
          <a:xfrm>
            <a:off x="5410200" y="2895600"/>
            <a:ext cx="533400" cy="338554"/>
          </a:xfrm>
          <a:prstGeom prst="rect">
            <a:avLst/>
          </a:prstGeom>
          <a:solidFill>
            <a:schemeClr val="accent1"/>
          </a:solidFill>
        </p:spPr>
        <p:txBody>
          <a:bodyPr wrap="square" rtlCol="0">
            <a:spAutoFit/>
          </a:bodyPr>
          <a:lstStyle/>
          <a:p>
            <a:pPr algn="ctr"/>
            <a:r>
              <a:rPr lang="en-US" sz="1600" dirty="0"/>
              <a:t>2</a:t>
            </a:r>
          </a:p>
        </p:txBody>
      </p:sp>
      <p:sp>
        <p:nvSpPr>
          <p:cNvPr id="50" name="TextBox 49"/>
          <p:cNvSpPr txBox="1"/>
          <p:nvPr/>
        </p:nvSpPr>
        <p:spPr>
          <a:xfrm>
            <a:off x="50292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51" name="TextBox 50"/>
          <p:cNvSpPr txBox="1"/>
          <p:nvPr/>
        </p:nvSpPr>
        <p:spPr>
          <a:xfrm>
            <a:off x="59436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52" name="Straight Connector 51"/>
          <p:cNvCxnSpPr>
            <a:stCxn id="50" idx="0"/>
            <a:endCxn id="49" idx="2"/>
          </p:cNvCxnSpPr>
          <p:nvPr/>
        </p:nvCxnSpPr>
        <p:spPr>
          <a:xfrm flipV="1">
            <a:off x="52197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0"/>
            <a:endCxn id="49" idx="2"/>
          </p:cNvCxnSpPr>
          <p:nvPr/>
        </p:nvCxnSpPr>
        <p:spPr>
          <a:xfrm flipH="1" flipV="1">
            <a:off x="56769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81600" y="36576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55" name="TextBox 54"/>
          <p:cNvSpPr txBox="1"/>
          <p:nvPr/>
        </p:nvSpPr>
        <p:spPr>
          <a:xfrm>
            <a:off x="7848600" y="2895600"/>
            <a:ext cx="533400" cy="338554"/>
          </a:xfrm>
          <a:prstGeom prst="rect">
            <a:avLst/>
          </a:prstGeom>
          <a:solidFill>
            <a:schemeClr val="accent1"/>
          </a:solidFill>
        </p:spPr>
        <p:txBody>
          <a:bodyPr wrap="square" rtlCol="0">
            <a:spAutoFit/>
          </a:bodyPr>
          <a:lstStyle/>
          <a:p>
            <a:pPr algn="ctr"/>
            <a:r>
              <a:rPr lang="en-US" sz="1600" dirty="0"/>
              <a:t>a</a:t>
            </a:r>
          </a:p>
        </p:txBody>
      </p:sp>
      <p:sp>
        <p:nvSpPr>
          <p:cNvPr id="56" name="TextBox 55"/>
          <p:cNvSpPr txBox="1"/>
          <p:nvPr/>
        </p:nvSpPr>
        <p:spPr>
          <a:xfrm>
            <a:off x="74676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57" name="TextBox 56"/>
          <p:cNvSpPr txBox="1"/>
          <p:nvPr/>
        </p:nvSpPr>
        <p:spPr>
          <a:xfrm>
            <a:off x="8382000" y="36576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58" name="Straight Connector 57"/>
          <p:cNvCxnSpPr>
            <a:stCxn id="56" idx="0"/>
            <a:endCxn id="55" idx="2"/>
          </p:cNvCxnSpPr>
          <p:nvPr/>
        </p:nvCxnSpPr>
        <p:spPr>
          <a:xfrm flipV="1">
            <a:off x="76581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0"/>
            <a:endCxn id="55" idx="2"/>
          </p:cNvCxnSpPr>
          <p:nvPr/>
        </p:nvCxnSpPr>
        <p:spPr>
          <a:xfrm flipH="1" flipV="1">
            <a:off x="8115300" y="32341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620000" y="36576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29" name="Oval 28"/>
          <p:cNvSpPr/>
          <p:nvPr/>
        </p:nvSpPr>
        <p:spPr>
          <a:xfrm>
            <a:off x="3048000" y="3505200"/>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53000" y="3505200"/>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391400" y="3505200"/>
            <a:ext cx="533400" cy="685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191000" y="2286000"/>
            <a:ext cx="4038600" cy="369332"/>
          </a:xfrm>
          <a:prstGeom prst="rect">
            <a:avLst/>
          </a:prstGeom>
          <a:noFill/>
        </p:spPr>
        <p:txBody>
          <a:bodyPr wrap="square" rtlCol="0">
            <a:spAutoFit/>
          </a:bodyPr>
          <a:lstStyle/>
          <a:p>
            <a:r>
              <a:rPr lang="en-US" b="1" dirty="0" smtClean="0">
                <a:solidFill>
                  <a:srgbClr val="C00000"/>
                </a:solidFill>
              </a:rPr>
              <a:t>Not same level 1 of factor B</a:t>
            </a:r>
            <a:endParaRPr lang="en-US" b="1" dirty="0">
              <a:solidFill>
                <a:srgbClr val="C00000"/>
              </a:solidFill>
            </a:endParaRPr>
          </a:p>
        </p:txBody>
      </p:sp>
      <p:sp>
        <p:nvSpPr>
          <p:cNvPr id="33" name="TextBox 32"/>
          <p:cNvSpPr txBox="1"/>
          <p:nvPr/>
        </p:nvSpPr>
        <p:spPr>
          <a:xfrm>
            <a:off x="3505200" y="4953000"/>
            <a:ext cx="533400" cy="338554"/>
          </a:xfrm>
          <a:prstGeom prst="rect">
            <a:avLst/>
          </a:prstGeom>
          <a:solidFill>
            <a:schemeClr val="accent1"/>
          </a:solidFill>
        </p:spPr>
        <p:txBody>
          <a:bodyPr wrap="square" rtlCol="0">
            <a:spAutoFit/>
          </a:bodyPr>
          <a:lstStyle/>
          <a:p>
            <a:pPr algn="ctr"/>
            <a:r>
              <a:rPr lang="en-US" sz="1600" dirty="0" smtClean="0"/>
              <a:t>1</a:t>
            </a:r>
            <a:endParaRPr lang="en-US" sz="1600" dirty="0"/>
          </a:p>
        </p:txBody>
      </p:sp>
      <p:sp>
        <p:nvSpPr>
          <p:cNvPr id="36" name="TextBox 35"/>
          <p:cNvSpPr txBox="1"/>
          <p:nvPr/>
        </p:nvSpPr>
        <p:spPr>
          <a:xfrm>
            <a:off x="31242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37" name="TextBox 36"/>
          <p:cNvSpPr txBox="1"/>
          <p:nvPr/>
        </p:nvSpPr>
        <p:spPr>
          <a:xfrm>
            <a:off x="40386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a:t>b</a:t>
            </a:r>
          </a:p>
        </p:txBody>
      </p:sp>
      <p:cxnSp>
        <p:nvCxnSpPr>
          <p:cNvPr id="38" name="Straight Connector 37"/>
          <p:cNvCxnSpPr>
            <a:stCxn id="36" idx="0"/>
            <a:endCxn id="33" idx="2"/>
          </p:cNvCxnSpPr>
          <p:nvPr/>
        </p:nvCxnSpPr>
        <p:spPr>
          <a:xfrm flipV="1">
            <a:off x="33147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7" idx="0"/>
            <a:endCxn id="33" idx="2"/>
          </p:cNvCxnSpPr>
          <p:nvPr/>
        </p:nvCxnSpPr>
        <p:spPr>
          <a:xfrm flipH="1" flipV="1">
            <a:off x="37719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05000" y="5732502"/>
            <a:ext cx="1066800" cy="369332"/>
          </a:xfrm>
          <a:prstGeom prst="rect">
            <a:avLst/>
          </a:prstGeom>
          <a:noFill/>
        </p:spPr>
        <p:txBody>
          <a:bodyPr wrap="square" rtlCol="0">
            <a:spAutoFit/>
          </a:bodyPr>
          <a:lstStyle/>
          <a:p>
            <a:r>
              <a:rPr lang="en-US" dirty="0" smtClean="0"/>
              <a:t>Factor B</a:t>
            </a:r>
            <a:endParaRPr lang="en-US" dirty="0"/>
          </a:p>
        </p:txBody>
      </p:sp>
      <p:sp>
        <p:nvSpPr>
          <p:cNvPr id="41" name="TextBox 40"/>
          <p:cNvSpPr txBox="1"/>
          <p:nvPr/>
        </p:nvSpPr>
        <p:spPr>
          <a:xfrm>
            <a:off x="1905000" y="4953000"/>
            <a:ext cx="1066800" cy="369332"/>
          </a:xfrm>
          <a:prstGeom prst="rect">
            <a:avLst/>
          </a:prstGeom>
          <a:noFill/>
        </p:spPr>
        <p:txBody>
          <a:bodyPr wrap="square" rtlCol="0">
            <a:spAutoFit/>
          </a:bodyPr>
          <a:lstStyle/>
          <a:p>
            <a:r>
              <a:rPr lang="en-US" dirty="0" smtClean="0"/>
              <a:t>Factor A</a:t>
            </a:r>
            <a:endParaRPr lang="en-US" dirty="0"/>
          </a:p>
        </p:txBody>
      </p:sp>
      <p:sp>
        <p:nvSpPr>
          <p:cNvPr id="42" name="TextBox 41"/>
          <p:cNvSpPr txBox="1"/>
          <p:nvPr/>
        </p:nvSpPr>
        <p:spPr>
          <a:xfrm>
            <a:off x="6248400" y="4953000"/>
            <a:ext cx="1295400" cy="381000"/>
          </a:xfrm>
          <a:prstGeom prst="rect">
            <a:avLst/>
          </a:prstGeom>
          <a:noFill/>
        </p:spPr>
        <p:txBody>
          <a:bodyPr wrap="square" rtlCol="0">
            <a:spAutoFit/>
          </a:bodyPr>
          <a:lstStyle/>
          <a:p>
            <a:pPr algn="ctr"/>
            <a:r>
              <a:rPr lang="en-US" dirty="0" smtClean="0"/>
              <a:t>• • • •</a:t>
            </a:r>
            <a:r>
              <a:rPr lang="en-US" dirty="0"/>
              <a:t> • • • </a:t>
            </a:r>
          </a:p>
        </p:txBody>
      </p:sp>
      <p:sp>
        <p:nvSpPr>
          <p:cNvPr id="43" name="TextBox 42"/>
          <p:cNvSpPr txBox="1"/>
          <p:nvPr/>
        </p:nvSpPr>
        <p:spPr>
          <a:xfrm>
            <a:off x="3276600" y="57150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44" name="TextBox 43"/>
          <p:cNvSpPr txBox="1"/>
          <p:nvPr/>
        </p:nvSpPr>
        <p:spPr>
          <a:xfrm>
            <a:off x="5410200" y="4953000"/>
            <a:ext cx="533400" cy="338554"/>
          </a:xfrm>
          <a:prstGeom prst="rect">
            <a:avLst/>
          </a:prstGeom>
          <a:solidFill>
            <a:schemeClr val="accent1"/>
          </a:solidFill>
        </p:spPr>
        <p:txBody>
          <a:bodyPr wrap="square" rtlCol="0">
            <a:spAutoFit/>
          </a:bodyPr>
          <a:lstStyle/>
          <a:p>
            <a:pPr algn="ctr"/>
            <a:r>
              <a:rPr lang="en-US" sz="1600" dirty="0"/>
              <a:t>2</a:t>
            </a:r>
          </a:p>
        </p:txBody>
      </p:sp>
      <p:sp>
        <p:nvSpPr>
          <p:cNvPr id="45" name="TextBox 44"/>
          <p:cNvSpPr txBox="1"/>
          <p:nvPr/>
        </p:nvSpPr>
        <p:spPr>
          <a:xfrm>
            <a:off x="50292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46" name="TextBox 45"/>
          <p:cNvSpPr txBox="1"/>
          <p:nvPr/>
        </p:nvSpPr>
        <p:spPr>
          <a:xfrm>
            <a:off x="59436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62" name="Straight Connector 61"/>
          <p:cNvCxnSpPr>
            <a:stCxn id="45" idx="0"/>
            <a:endCxn id="44" idx="2"/>
          </p:cNvCxnSpPr>
          <p:nvPr/>
        </p:nvCxnSpPr>
        <p:spPr>
          <a:xfrm flipV="1">
            <a:off x="52197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6" idx="0"/>
            <a:endCxn id="44" idx="2"/>
          </p:cNvCxnSpPr>
          <p:nvPr/>
        </p:nvCxnSpPr>
        <p:spPr>
          <a:xfrm flipH="1" flipV="1">
            <a:off x="56769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181600" y="57150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65" name="TextBox 64"/>
          <p:cNvSpPr txBox="1"/>
          <p:nvPr/>
        </p:nvSpPr>
        <p:spPr>
          <a:xfrm>
            <a:off x="7848600" y="4953000"/>
            <a:ext cx="533400" cy="338554"/>
          </a:xfrm>
          <a:prstGeom prst="rect">
            <a:avLst/>
          </a:prstGeom>
          <a:solidFill>
            <a:schemeClr val="accent1"/>
          </a:solidFill>
        </p:spPr>
        <p:txBody>
          <a:bodyPr wrap="square" rtlCol="0">
            <a:spAutoFit/>
          </a:bodyPr>
          <a:lstStyle/>
          <a:p>
            <a:pPr algn="ctr"/>
            <a:r>
              <a:rPr lang="en-US" sz="1600" dirty="0"/>
              <a:t>a</a:t>
            </a:r>
          </a:p>
        </p:txBody>
      </p:sp>
      <p:sp>
        <p:nvSpPr>
          <p:cNvPr id="66" name="TextBox 65"/>
          <p:cNvSpPr txBox="1"/>
          <p:nvPr/>
        </p:nvSpPr>
        <p:spPr>
          <a:xfrm>
            <a:off x="74676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67" name="TextBox 66"/>
          <p:cNvSpPr txBox="1"/>
          <p:nvPr/>
        </p:nvSpPr>
        <p:spPr>
          <a:xfrm>
            <a:off x="8382000" y="5715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68" name="Straight Connector 67"/>
          <p:cNvCxnSpPr>
            <a:stCxn id="66" idx="0"/>
            <a:endCxn id="65" idx="2"/>
          </p:cNvCxnSpPr>
          <p:nvPr/>
        </p:nvCxnSpPr>
        <p:spPr>
          <a:xfrm flipV="1">
            <a:off x="76581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7" idx="0"/>
            <a:endCxn id="65" idx="2"/>
          </p:cNvCxnSpPr>
          <p:nvPr/>
        </p:nvCxnSpPr>
        <p:spPr>
          <a:xfrm flipH="1" flipV="1">
            <a:off x="8115300" y="5291554"/>
            <a:ext cx="457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620000" y="57150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75" name="Rectangle 74"/>
          <p:cNvSpPr/>
          <p:nvPr/>
        </p:nvSpPr>
        <p:spPr>
          <a:xfrm>
            <a:off x="1828800" y="2209800"/>
            <a:ext cx="7315200"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828800" y="4648200"/>
            <a:ext cx="73152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52400" y="2685871"/>
            <a:ext cx="1828800" cy="1200329"/>
          </a:xfrm>
          <a:prstGeom prst="rect">
            <a:avLst/>
          </a:prstGeom>
          <a:noFill/>
        </p:spPr>
        <p:txBody>
          <a:bodyPr wrap="square" rtlCol="0">
            <a:spAutoFit/>
          </a:bodyPr>
          <a:lstStyle/>
          <a:p>
            <a:r>
              <a:rPr lang="en-US" sz="2400" dirty="0" smtClean="0"/>
              <a:t>Two-Stage Nested Design</a:t>
            </a:r>
            <a:endParaRPr lang="en-US" sz="2400" dirty="0"/>
          </a:p>
        </p:txBody>
      </p:sp>
      <p:sp>
        <p:nvSpPr>
          <p:cNvPr id="78" name="TextBox 77"/>
          <p:cNvSpPr txBox="1"/>
          <p:nvPr/>
        </p:nvSpPr>
        <p:spPr>
          <a:xfrm>
            <a:off x="76200" y="5029200"/>
            <a:ext cx="1828800" cy="1200329"/>
          </a:xfrm>
          <a:prstGeom prst="rect">
            <a:avLst/>
          </a:prstGeom>
          <a:noFill/>
        </p:spPr>
        <p:txBody>
          <a:bodyPr wrap="square" rtlCol="0">
            <a:spAutoFit/>
          </a:bodyPr>
          <a:lstStyle/>
          <a:p>
            <a:r>
              <a:rPr lang="en-US" sz="2400" dirty="0" smtClean="0"/>
              <a:t>Two Factor Factorial Design</a:t>
            </a:r>
            <a:endParaRPr lang="en-US" sz="2400" dirty="0"/>
          </a:p>
        </p:txBody>
      </p:sp>
      <p:sp>
        <p:nvSpPr>
          <p:cNvPr id="5" name="Slide Number Placeholder 4"/>
          <p:cNvSpPr>
            <a:spLocks noGrp="1"/>
          </p:cNvSpPr>
          <p:nvPr>
            <p:ph type="sldNum" sz="quarter" idx="12"/>
          </p:nvPr>
        </p:nvSpPr>
        <p:spPr/>
        <p:txBody>
          <a:bodyPr/>
          <a:lstStyle/>
          <a:p>
            <a:pPr>
              <a:defRPr/>
            </a:pPr>
            <a:fld id="{E982FF02-3F8C-4CA6-BA90-16D1B98E8430}" type="slidenum">
              <a:rPr lang="en-US" smtClean="0"/>
              <a:pPr>
                <a:defRPr/>
              </a:pPr>
              <a:t>497</a:t>
            </a:fld>
            <a:endParaRPr lang="en-US"/>
          </a:p>
        </p:txBody>
      </p:sp>
    </p:spTree>
    <p:extLst>
      <p:ext uri="{BB962C8B-B14F-4D97-AF65-F5344CB8AC3E}">
        <p14:creationId xmlns:p14="http://schemas.microsoft.com/office/powerpoint/2010/main" val="25461608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9067800" cy="2895600"/>
          </a:xfrm>
          <a:noFill/>
        </p:spPr>
        <p:txBody>
          <a:bodyPr/>
          <a:lstStyle/>
          <a:p>
            <a:pPr>
              <a:spcBef>
                <a:spcPts val="1200"/>
              </a:spcBef>
            </a:pPr>
            <a:r>
              <a:rPr lang="en-US" sz="2400" dirty="0" smtClean="0"/>
              <a:t>Effect of restaurant and waiter on customer service levels. </a:t>
            </a:r>
          </a:p>
          <a:p>
            <a:pPr>
              <a:spcBef>
                <a:spcPts val="1200"/>
              </a:spcBef>
            </a:pPr>
            <a:r>
              <a:rPr lang="en-US" sz="2000" dirty="0" smtClean="0"/>
              <a:t>Want to know if different restaurants have significantly different service levels and if different waiters have significantly different service  levels. </a:t>
            </a:r>
          </a:p>
          <a:p>
            <a:pPr>
              <a:spcBef>
                <a:spcPts val="1200"/>
              </a:spcBef>
            </a:pPr>
            <a:r>
              <a:rPr lang="en-US" sz="2000" dirty="0" smtClean="0"/>
              <a:t>4 restaurants are selected and 3 waiters at each restaurant are observed.   5 measurements of time to bring first drinks to table for 2 when restaurant is busy.</a:t>
            </a:r>
          </a:p>
          <a:p>
            <a:endParaRPr lang="en-US" sz="2000" dirty="0"/>
          </a:p>
        </p:txBody>
      </p:sp>
      <p:sp>
        <p:nvSpPr>
          <p:cNvPr id="2" name="Title 1"/>
          <p:cNvSpPr>
            <a:spLocks noGrp="1"/>
          </p:cNvSpPr>
          <p:nvPr>
            <p:ph type="title"/>
          </p:nvPr>
        </p:nvSpPr>
        <p:spPr>
          <a:xfrm>
            <a:off x="304800" y="-95250"/>
            <a:ext cx="8610600" cy="1143000"/>
          </a:xfrm>
        </p:spPr>
        <p:txBody>
          <a:bodyPr/>
          <a:lstStyle/>
          <a:p>
            <a:r>
              <a:rPr lang="en-US" sz="4000" dirty="0" smtClean="0"/>
              <a:t>Two-Stage Nested Design Example</a:t>
            </a:r>
            <a:endParaRPr lang="en-US" sz="4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498</a:t>
            </a:fld>
            <a:endParaRPr lang="en-US"/>
          </a:p>
        </p:txBody>
      </p:sp>
      <p:graphicFrame>
        <p:nvGraphicFramePr>
          <p:cNvPr id="6" name="Table 5"/>
          <p:cNvGraphicFramePr>
            <a:graphicFrameLocks noGrp="1"/>
          </p:cNvGraphicFramePr>
          <p:nvPr>
            <p:extLst/>
          </p:nvPr>
        </p:nvGraphicFramePr>
        <p:xfrm>
          <a:off x="228600" y="4109720"/>
          <a:ext cx="8686800" cy="2595880"/>
        </p:xfrm>
        <a:graphic>
          <a:graphicData uri="http://schemas.openxmlformats.org/drawingml/2006/table">
            <a:tbl>
              <a:tblPr firstRow="1" bandRow="1">
                <a:tableStyleId>{5C22544A-7EE6-4342-B048-85BDC9FD1C3A}</a:tableStyleId>
              </a:tblPr>
              <a:tblGrid>
                <a:gridCol w="1005840"/>
                <a:gridCol w="640080"/>
                <a:gridCol w="640080"/>
                <a:gridCol w="640080"/>
                <a:gridCol w="640080"/>
                <a:gridCol w="640080"/>
                <a:gridCol w="640080"/>
                <a:gridCol w="640080"/>
                <a:gridCol w="640080"/>
                <a:gridCol w="640080"/>
                <a:gridCol w="640080"/>
                <a:gridCol w="640080"/>
                <a:gridCol w="640080"/>
              </a:tblGrid>
              <a:tr h="37084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dirty="0" smtClean="0">
                          <a:solidFill>
                            <a:schemeClr val="tx1"/>
                          </a:solidFill>
                        </a:rPr>
                        <a:t>Restaurant 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dirty="0" smtClean="0">
                          <a:solidFill>
                            <a:schemeClr val="tx1"/>
                          </a:solidFill>
                        </a:rPr>
                        <a:t>Waiter</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rowSpan="5">
                  <a:txBody>
                    <a:bodyPr/>
                    <a:lstStyle/>
                    <a:p>
                      <a:pPr algn="ctr"/>
                      <a:r>
                        <a:rPr lang="en-US" dirty="0" smtClean="0"/>
                        <a:t>Service</a:t>
                      </a:r>
                      <a:endParaRPr lang="en-US" dirty="0"/>
                    </a:p>
                    <a:p>
                      <a:pPr algn="ctr"/>
                      <a:r>
                        <a:rPr lang="en-US" dirty="0" smtClean="0"/>
                        <a:t>Time </a:t>
                      </a:r>
                    </a:p>
                    <a:p>
                      <a:pPr algn="ctr"/>
                      <a:r>
                        <a:rPr lang="en-US" dirty="0" smtClean="0"/>
                        <a:t>(in min)</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smtClean="0"/>
                        <a:t>4.3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4.7</a:t>
                      </a:r>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3.8</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7.2</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9.5</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16.3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14.3</a:t>
                      </a:r>
                      <a:endParaRPr lang="en-US" dirty="0"/>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7.3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9.5</a:t>
                      </a:r>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6.4</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4.5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5.2</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7.0</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9.0</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9.6</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8.0</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14.2</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12.0</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11.9</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9.0</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9.3</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3.1</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7.1</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11.3</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12.2</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15.9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13.8</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8.8</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8.4</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11.3</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6.8</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6.0</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4.5</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6.3</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11.0</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9.4</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9.9</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7.0</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7.4</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3.9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4.8</a:t>
                      </a:r>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3.9</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9.9</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8.4</a:t>
                      </a:r>
                      <a:endParaRPr lang="en-US" dirty="0"/>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10.2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11.5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13.9</a:t>
                      </a:r>
                      <a:endParaRPr lang="en-US" dirty="0"/>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12.1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7.5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6.3</a:t>
                      </a:r>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8.9</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914400" y="3048000"/>
            <a:ext cx="3352800" cy="923330"/>
          </a:xfrm>
          <a:prstGeom prst="rect">
            <a:avLst/>
          </a:prstGeom>
          <a:solidFill>
            <a:srgbClr val="FFCCFF"/>
          </a:solidFill>
        </p:spPr>
        <p:txBody>
          <a:bodyPr wrap="square" rtlCol="0">
            <a:spAutoFit/>
          </a:bodyPr>
          <a:lstStyle/>
          <a:p>
            <a:r>
              <a:rPr lang="en-US" dirty="0" smtClean="0"/>
              <a:t>Factorial Design?</a:t>
            </a:r>
          </a:p>
          <a:p>
            <a:r>
              <a:rPr lang="en-US" dirty="0" smtClean="0"/>
              <a:t>2 Factors: Restaurant &amp; Waiter</a:t>
            </a:r>
          </a:p>
          <a:p>
            <a:r>
              <a:rPr lang="en-US" dirty="0" smtClean="0"/>
              <a:t>No!  Why?</a:t>
            </a:r>
            <a:endParaRPr lang="en-US" dirty="0"/>
          </a:p>
        </p:txBody>
      </p:sp>
      <p:sp>
        <p:nvSpPr>
          <p:cNvPr id="8" name="TextBox 7"/>
          <p:cNvSpPr txBox="1"/>
          <p:nvPr/>
        </p:nvSpPr>
        <p:spPr>
          <a:xfrm>
            <a:off x="4419600" y="3048000"/>
            <a:ext cx="4572000" cy="923330"/>
          </a:xfrm>
          <a:prstGeom prst="rect">
            <a:avLst/>
          </a:prstGeom>
          <a:solidFill>
            <a:srgbClr val="FFCCFF"/>
          </a:solidFill>
        </p:spPr>
        <p:txBody>
          <a:bodyPr wrap="square" rtlCol="0">
            <a:spAutoFit/>
          </a:bodyPr>
          <a:lstStyle/>
          <a:p>
            <a:r>
              <a:rPr lang="en-US" dirty="0" smtClean="0"/>
              <a:t>This is a </a:t>
            </a:r>
            <a:r>
              <a:rPr lang="en-US" b="1" dirty="0" smtClean="0"/>
              <a:t>balanced nested </a:t>
            </a:r>
            <a:r>
              <a:rPr lang="en-US" dirty="0" smtClean="0"/>
              <a:t>design because there are an equal number of levels of ‘Waiter’ within each level of ‘Restaurant’</a:t>
            </a:r>
            <a:endParaRPr lang="en-US" dirty="0"/>
          </a:p>
        </p:txBody>
      </p:sp>
    </p:spTree>
    <p:extLst>
      <p:ext uri="{BB962C8B-B14F-4D97-AF65-F5344CB8AC3E}">
        <p14:creationId xmlns:p14="http://schemas.microsoft.com/office/powerpoint/2010/main" val="29406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0" y="1066800"/>
            <a:ext cx="9144000" cy="3276600"/>
          </a:xfrm>
        </p:spPr>
        <p:txBody>
          <a:bodyPr/>
          <a:lstStyle/>
          <a:p>
            <a:r>
              <a:rPr lang="en-US" sz="2400" dirty="0" smtClean="0"/>
              <a:t>Not a factorial design - waiter 1 from restaurant 1 has no connection to waiter 1 from restaurant 3</a:t>
            </a:r>
          </a:p>
          <a:p>
            <a:pPr lvl="1"/>
            <a:r>
              <a:rPr lang="en-US" sz="2000" dirty="0" smtClean="0"/>
              <a:t>Waiters have the same number (#1) but that numbering is arbitrary</a:t>
            </a:r>
          </a:p>
          <a:p>
            <a:pPr>
              <a:spcBef>
                <a:spcPts val="1800"/>
              </a:spcBef>
            </a:pPr>
            <a:r>
              <a:rPr lang="en-US" sz="2400" dirty="0" smtClean="0"/>
              <a:t>2 Factors: Restaurant and Waiter – interested in effects of both</a:t>
            </a:r>
          </a:p>
          <a:p>
            <a:pPr lvl="1">
              <a:buFont typeface="Arial" pitchFamily="34" charset="0"/>
              <a:buChar char="•"/>
            </a:pPr>
            <a:r>
              <a:rPr lang="en-US" sz="2000" dirty="0" smtClean="0"/>
              <a:t>4 levels of Restaurant</a:t>
            </a:r>
          </a:p>
          <a:p>
            <a:pPr lvl="1">
              <a:buFont typeface="Arial" pitchFamily="34" charset="0"/>
              <a:buChar char="•"/>
            </a:pPr>
            <a:r>
              <a:rPr lang="en-US" sz="2000" dirty="0" smtClean="0"/>
              <a:t>3 levels of Waiter nested under each level of Restaurant</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499</a:t>
            </a:fld>
            <a:endParaRPr lang="en-US"/>
          </a:p>
        </p:txBody>
      </p:sp>
      <p:sp>
        <p:nvSpPr>
          <p:cNvPr id="8" name="TextBox 7"/>
          <p:cNvSpPr txBox="1"/>
          <p:nvPr/>
        </p:nvSpPr>
        <p:spPr>
          <a:xfrm>
            <a:off x="1143000" y="3886200"/>
            <a:ext cx="1447800" cy="338554"/>
          </a:xfrm>
          <a:prstGeom prst="rect">
            <a:avLst/>
          </a:prstGeom>
          <a:solidFill>
            <a:schemeClr val="accent1"/>
          </a:solidFill>
        </p:spPr>
        <p:txBody>
          <a:bodyPr wrap="square" rtlCol="0">
            <a:spAutoFit/>
          </a:bodyPr>
          <a:lstStyle/>
          <a:p>
            <a:pPr algn="ctr"/>
            <a:r>
              <a:rPr lang="en-US" sz="1600" dirty="0" smtClean="0"/>
              <a:t>Restaurant 1</a:t>
            </a:r>
            <a:endParaRPr lang="en-US" sz="1600" dirty="0"/>
          </a:p>
        </p:txBody>
      </p:sp>
      <p:sp>
        <p:nvSpPr>
          <p:cNvPr id="9" name="TextBox 8"/>
          <p:cNvSpPr txBox="1"/>
          <p:nvPr/>
        </p:nvSpPr>
        <p:spPr>
          <a:xfrm>
            <a:off x="3200400" y="3898900"/>
            <a:ext cx="1447800" cy="338554"/>
          </a:xfrm>
          <a:prstGeom prst="rect">
            <a:avLst/>
          </a:prstGeom>
          <a:solidFill>
            <a:schemeClr val="accent1"/>
          </a:solidFill>
        </p:spPr>
        <p:txBody>
          <a:bodyPr wrap="square" rtlCol="0">
            <a:spAutoFit/>
          </a:bodyPr>
          <a:lstStyle/>
          <a:p>
            <a:pPr algn="ctr"/>
            <a:r>
              <a:rPr lang="en-US" sz="1600" dirty="0" smtClean="0"/>
              <a:t>Restaurant 2</a:t>
            </a:r>
            <a:endParaRPr lang="en-US" sz="1600" dirty="0"/>
          </a:p>
        </p:txBody>
      </p:sp>
      <p:sp>
        <p:nvSpPr>
          <p:cNvPr id="10" name="TextBox 9"/>
          <p:cNvSpPr txBox="1"/>
          <p:nvPr/>
        </p:nvSpPr>
        <p:spPr>
          <a:xfrm>
            <a:off x="5257800" y="3898900"/>
            <a:ext cx="1447800" cy="338554"/>
          </a:xfrm>
          <a:prstGeom prst="rect">
            <a:avLst/>
          </a:prstGeom>
          <a:solidFill>
            <a:schemeClr val="accent1"/>
          </a:solidFill>
        </p:spPr>
        <p:txBody>
          <a:bodyPr wrap="square" rtlCol="0">
            <a:spAutoFit/>
          </a:bodyPr>
          <a:lstStyle/>
          <a:p>
            <a:pPr algn="ctr"/>
            <a:r>
              <a:rPr lang="en-US" sz="1600" dirty="0" smtClean="0"/>
              <a:t>Restaurant 3</a:t>
            </a:r>
            <a:endParaRPr lang="en-US" sz="1600" dirty="0"/>
          </a:p>
        </p:txBody>
      </p:sp>
      <p:sp>
        <p:nvSpPr>
          <p:cNvPr id="11" name="TextBox 10"/>
          <p:cNvSpPr txBox="1"/>
          <p:nvPr/>
        </p:nvSpPr>
        <p:spPr>
          <a:xfrm>
            <a:off x="7315200" y="3886200"/>
            <a:ext cx="1447800" cy="338554"/>
          </a:xfrm>
          <a:prstGeom prst="rect">
            <a:avLst/>
          </a:prstGeom>
          <a:solidFill>
            <a:schemeClr val="accent1"/>
          </a:solidFill>
        </p:spPr>
        <p:txBody>
          <a:bodyPr wrap="square" rtlCol="0">
            <a:spAutoFit/>
          </a:bodyPr>
          <a:lstStyle/>
          <a:p>
            <a:pPr algn="ctr"/>
            <a:r>
              <a:rPr lang="en-US" sz="1600" dirty="0" smtClean="0"/>
              <a:t>Restaurant 4</a:t>
            </a:r>
            <a:endParaRPr lang="en-US" sz="1600" dirty="0"/>
          </a:p>
        </p:txBody>
      </p:sp>
      <p:sp>
        <p:nvSpPr>
          <p:cNvPr id="12" name="TextBox 11"/>
          <p:cNvSpPr txBox="1"/>
          <p:nvPr/>
        </p:nvSpPr>
        <p:spPr>
          <a:xfrm>
            <a:off x="10668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3" name="TextBox 12"/>
          <p:cNvSpPr txBox="1"/>
          <p:nvPr/>
        </p:nvSpPr>
        <p:spPr>
          <a:xfrm>
            <a:off x="16764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2</a:t>
            </a:r>
          </a:p>
        </p:txBody>
      </p:sp>
      <p:sp>
        <p:nvSpPr>
          <p:cNvPr id="14" name="TextBox 13"/>
          <p:cNvSpPr txBox="1"/>
          <p:nvPr/>
        </p:nvSpPr>
        <p:spPr>
          <a:xfrm>
            <a:off x="22860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3</a:t>
            </a:r>
          </a:p>
        </p:txBody>
      </p:sp>
      <p:sp>
        <p:nvSpPr>
          <p:cNvPr id="15" name="TextBox 14"/>
          <p:cNvSpPr txBox="1"/>
          <p:nvPr/>
        </p:nvSpPr>
        <p:spPr>
          <a:xfrm>
            <a:off x="31242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6" name="TextBox 15"/>
          <p:cNvSpPr txBox="1"/>
          <p:nvPr/>
        </p:nvSpPr>
        <p:spPr>
          <a:xfrm>
            <a:off x="37338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2</a:t>
            </a:r>
          </a:p>
        </p:txBody>
      </p:sp>
      <p:sp>
        <p:nvSpPr>
          <p:cNvPr id="17" name="TextBox 16"/>
          <p:cNvSpPr txBox="1"/>
          <p:nvPr/>
        </p:nvSpPr>
        <p:spPr>
          <a:xfrm>
            <a:off x="43434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3</a:t>
            </a:r>
          </a:p>
        </p:txBody>
      </p:sp>
      <p:sp>
        <p:nvSpPr>
          <p:cNvPr id="18" name="TextBox 17"/>
          <p:cNvSpPr txBox="1"/>
          <p:nvPr/>
        </p:nvSpPr>
        <p:spPr>
          <a:xfrm>
            <a:off x="51816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9" name="TextBox 18"/>
          <p:cNvSpPr txBox="1"/>
          <p:nvPr/>
        </p:nvSpPr>
        <p:spPr>
          <a:xfrm>
            <a:off x="57912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2</a:t>
            </a:r>
          </a:p>
        </p:txBody>
      </p:sp>
      <p:sp>
        <p:nvSpPr>
          <p:cNvPr id="20" name="TextBox 19"/>
          <p:cNvSpPr txBox="1"/>
          <p:nvPr/>
        </p:nvSpPr>
        <p:spPr>
          <a:xfrm>
            <a:off x="64008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3</a:t>
            </a:r>
          </a:p>
        </p:txBody>
      </p:sp>
      <p:sp>
        <p:nvSpPr>
          <p:cNvPr id="21" name="TextBox 20"/>
          <p:cNvSpPr txBox="1"/>
          <p:nvPr/>
        </p:nvSpPr>
        <p:spPr>
          <a:xfrm>
            <a:off x="72390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22" name="TextBox 21"/>
          <p:cNvSpPr txBox="1"/>
          <p:nvPr/>
        </p:nvSpPr>
        <p:spPr>
          <a:xfrm>
            <a:off x="78486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2</a:t>
            </a:r>
          </a:p>
        </p:txBody>
      </p:sp>
      <p:sp>
        <p:nvSpPr>
          <p:cNvPr id="23" name="TextBox 22"/>
          <p:cNvSpPr txBox="1"/>
          <p:nvPr/>
        </p:nvSpPr>
        <p:spPr>
          <a:xfrm>
            <a:off x="8458200" y="4648200"/>
            <a:ext cx="381000" cy="338554"/>
          </a:xfrm>
          <a:prstGeom prst="rect">
            <a:avLst/>
          </a:prstGeom>
          <a:solidFill>
            <a:srgbClr val="FFFF99"/>
          </a:solidFill>
          <a:ln>
            <a:solidFill>
              <a:schemeClr val="tx1"/>
            </a:solidFill>
          </a:ln>
        </p:spPr>
        <p:txBody>
          <a:bodyPr wrap="square" rtlCol="0">
            <a:spAutoFit/>
          </a:bodyPr>
          <a:lstStyle/>
          <a:p>
            <a:pPr algn="ctr"/>
            <a:r>
              <a:rPr lang="en-US" sz="1600" dirty="0"/>
              <a:t>3</a:t>
            </a:r>
          </a:p>
        </p:txBody>
      </p:sp>
      <p:cxnSp>
        <p:nvCxnSpPr>
          <p:cNvPr id="25" name="Straight Connector 24"/>
          <p:cNvCxnSpPr>
            <a:stCxn id="12" idx="0"/>
            <a:endCxn id="8" idx="2"/>
          </p:cNvCxnSpPr>
          <p:nvPr/>
        </p:nvCxnSpPr>
        <p:spPr>
          <a:xfrm flipV="1">
            <a:off x="1257300" y="42247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0"/>
            <a:endCxn id="8" idx="2"/>
          </p:cNvCxnSpPr>
          <p:nvPr/>
        </p:nvCxnSpPr>
        <p:spPr>
          <a:xfrm flipV="1">
            <a:off x="1866900" y="4224754"/>
            <a:ext cx="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a:endCxn id="8" idx="2"/>
          </p:cNvCxnSpPr>
          <p:nvPr/>
        </p:nvCxnSpPr>
        <p:spPr>
          <a:xfrm flipH="1" flipV="1">
            <a:off x="1866900" y="42247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5" idx="0"/>
            <a:endCxn id="9" idx="2"/>
          </p:cNvCxnSpPr>
          <p:nvPr/>
        </p:nvCxnSpPr>
        <p:spPr>
          <a:xfrm flipV="1">
            <a:off x="3314700" y="42374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6" idx="0"/>
            <a:endCxn id="9" idx="2"/>
          </p:cNvCxnSpPr>
          <p:nvPr/>
        </p:nvCxnSpPr>
        <p:spPr>
          <a:xfrm flipV="1">
            <a:off x="3924300" y="4237454"/>
            <a:ext cx="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7" idx="0"/>
            <a:endCxn id="9" idx="2"/>
          </p:cNvCxnSpPr>
          <p:nvPr/>
        </p:nvCxnSpPr>
        <p:spPr>
          <a:xfrm flipH="1" flipV="1">
            <a:off x="3924300" y="42374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0"/>
            <a:endCxn id="10" idx="2"/>
          </p:cNvCxnSpPr>
          <p:nvPr/>
        </p:nvCxnSpPr>
        <p:spPr>
          <a:xfrm flipV="1">
            <a:off x="5372100" y="42374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9" idx="0"/>
            <a:endCxn id="10" idx="2"/>
          </p:cNvCxnSpPr>
          <p:nvPr/>
        </p:nvCxnSpPr>
        <p:spPr>
          <a:xfrm flipV="1">
            <a:off x="5981700" y="4237454"/>
            <a:ext cx="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0" idx="0"/>
            <a:endCxn id="10" idx="2"/>
          </p:cNvCxnSpPr>
          <p:nvPr/>
        </p:nvCxnSpPr>
        <p:spPr>
          <a:xfrm flipH="1" flipV="1">
            <a:off x="5981700" y="42374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1" idx="0"/>
            <a:endCxn id="11" idx="2"/>
          </p:cNvCxnSpPr>
          <p:nvPr/>
        </p:nvCxnSpPr>
        <p:spPr>
          <a:xfrm flipV="1">
            <a:off x="7429500" y="42247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2" idx="0"/>
            <a:endCxn id="11" idx="2"/>
          </p:cNvCxnSpPr>
          <p:nvPr/>
        </p:nvCxnSpPr>
        <p:spPr>
          <a:xfrm flipV="1">
            <a:off x="8039100" y="4224754"/>
            <a:ext cx="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3" idx="0"/>
            <a:endCxn id="11" idx="2"/>
          </p:cNvCxnSpPr>
          <p:nvPr/>
        </p:nvCxnSpPr>
        <p:spPr>
          <a:xfrm flipH="1" flipV="1">
            <a:off x="8039100" y="42247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6200" y="4659868"/>
            <a:ext cx="1066800" cy="369332"/>
          </a:xfrm>
          <a:prstGeom prst="rect">
            <a:avLst/>
          </a:prstGeom>
          <a:noFill/>
        </p:spPr>
        <p:txBody>
          <a:bodyPr wrap="square" rtlCol="0">
            <a:spAutoFit/>
          </a:bodyPr>
          <a:lstStyle/>
          <a:p>
            <a:r>
              <a:rPr lang="en-US" dirty="0" smtClean="0"/>
              <a:t>Waiter</a:t>
            </a:r>
            <a:endParaRPr lang="en-US" dirty="0"/>
          </a:p>
        </p:txBody>
      </p:sp>
      <p:graphicFrame>
        <p:nvGraphicFramePr>
          <p:cNvPr id="49" name="Table 48"/>
          <p:cNvGraphicFramePr>
            <a:graphicFrameLocks noGrp="1"/>
          </p:cNvGraphicFramePr>
          <p:nvPr>
            <p:extLst/>
          </p:nvPr>
        </p:nvGraphicFramePr>
        <p:xfrm>
          <a:off x="899160" y="5029200"/>
          <a:ext cx="1920240" cy="1524000"/>
        </p:xfrm>
        <a:graphic>
          <a:graphicData uri="http://schemas.openxmlformats.org/drawingml/2006/table">
            <a:tbl>
              <a:tblPr firstRow="1" bandRow="1">
                <a:tableStyleId>{F5AB1C69-6EDB-4FF4-983F-18BD219EF322}</a:tableStyleId>
              </a:tblPr>
              <a:tblGrid>
                <a:gridCol w="640080"/>
                <a:gridCol w="640080"/>
                <a:gridCol w="640080"/>
              </a:tblGrid>
              <a:tr h="274320">
                <a:tc>
                  <a:txBody>
                    <a:bodyPr/>
                    <a:lstStyle/>
                    <a:p>
                      <a:pPr algn="ctr"/>
                      <a:r>
                        <a:rPr lang="en-US" sz="1400" b="0" dirty="0" smtClean="0">
                          <a:solidFill>
                            <a:schemeClr val="tx1"/>
                          </a:solidFill>
                        </a:rPr>
                        <a:t>4.3</a:t>
                      </a:r>
                      <a:endParaRPr lang="en-US" sz="1400" b="0" dirty="0">
                        <a:solidFill>
                          <a:schemeClr val="tx1"/>
                        </a:solidFill>
                      </a:endParaRPr>
                    </a:p>
                  </a:txBody>
                  <a:tcPr anchor="ctr"/>
                </a:tc>
                <a:tc>
                  <a:txBody>
                    <a:bodyPr/>
                    <a:lstStyle/>
                    <a:p>
                      <a:pPr algn="ctr"/>
                      <a:r>
                        <a:rPr lang="en-US" sz="1400" b="0" dirty="0" smtClean="0">
                          <a:solidFill>
                            <a:schemeClr val="tx1"/>
                          </a:solidFill>
                        </a:rPr>
                        <a:t>4.7</a:t>
                      </a:r>
                      <a:endParaRPr lang="en-US" sz="1400" b="0" dirty="0">
                        <a:solidFill>
                          <a:schemeClr val="tx1"/>
                        </a:solidFill>
                      </a:endParaRPr>
                    </a:p>
                  </a:txBody>
                  <a:tcPr anchor="ctr"/>
                </a:tc>
                <a:tc>
                  <a:txBody>
                    <a:bodyPr/>
                    <a:lstStyle/>
                    <a:p>
                      <a:pPr algn="ctr"/>
                      <a:r>
                        <a:rPr lang="en-US" sz="1400" b="0" dirty="0" smtClean="0">
                          <a:solidFill>
                            <a:schemeClr val="tx1"/>
                          </a:solidFill>
                        </a:rPr>
                        <a:t>3.8</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4.5</a:t>
                      </a:r>
                      <a:endParaRPr lang="en-US" sz="1400" b="0" dirty="0">
                        <a:solidFill>
                          <a:schemeClr val="tx1"/>
                        </a:solidFill>
                      </a:endParaRPr>
                    </a:p>
                  </a:txBody>
                  <a:tcPr anchor="ctr"/>
                </a:tc>
                <a:tc>
                  <a:txBody>
                    <a:bodyPr/>
                    <a:lstStyle/>
                    <a:p>
                      <a:pPr algn="ctr"/>
                      <a:r>
                        <a:rPr lang="en-US" sz="1400" b="0" dirty="0" smtClean="0">
                          <a:solidFill>
                            <a:schemeClr val="tx1"/>
                          </a:solidFill>
                        </a:rPr>
                        <a:t>5.2</a:t>
                      </a:r>
                      <a:endParaRPr lang="en-US" sz="1400" b="0" dirty="0">
                        <a:solidFill>
                          <a:schemeClr val="tx1"/>
                        </a:solidFill>
                      </a:endParaRPr>
                    </a:p>
                  </a:txBody>
                  <a:tcPr anchor="ctr"/>
                </a:tc>
                <a:tc>
                  <a:txBody>
                    <a:bodyPr/>
                    <a:lstStyle/>
                    <a:p>
                      <a:pPr algn="ctr"/>
                      <a:r>
                        <a:rPr lang="en-US" sz="1400" b="0" dirty="0" smtClean="0">
                          <a:solidFill>
                            <a:schemeClr val="tx1"/>
                          </a:solidFill>
                        </a:rPr>
                        <a:t>7.0</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3.1</a:t>
                      </a:r>
                      <a:endParaRPr lang="en-US" sz="1400" b="0" dirty="0">
                        <a:solidFill>
                          <a:schemeClr val="tx1"/>
                        </a:solidFill>
                      </a:endParaRPr>
                    </a:p>
                  </a:txBody>
                  <a:tcPr anchor="ctr"/>
                </a:tc>
                <a:tc>
                  <a:txBody>
                    <a:bodyPr/>
                    <a:lstStyle/>
                    <a:p>
                      <a:pPr algn="ctr"/>
                      <a:r>
                        <a:rPr lang="en-US" sz="1400" b="0" dirty="0" smtClean="0">
                          <a:solidFill>
                            <a:schemeClr val="tx1"/>
                          </a:solidFill>
                        </a:rPr>
                        <a:t>7.1</a:t>
                      </a:r>
                      <a:endParaRPr lang="en-US" sz="1400" b="0" dirty="0">
                        <a:solidFill>
                          <a:schemeClr val="tx1"/>
                        </a:solidFill>
                      </a:endParaRPr>
                    </a:p>
                  </a:txBody>
                  <a:tcPr anchor="ctr"/>
                </a:tc>
                <a:tc>
                  <a:txBody>
                    <a:bodyPr/>
                    <a:lstStyle/>
                    <a:p>
                      <a:pPr algn="ctr"/>
                      <a:r>
                        <a:rPr lang="en-US" sz="1400" b="0" dirty="0" smtClean="0">
                          <a:solidFill>
                            <a:schemeClr val="tx1"/>
                          </a:solidFill>
                        </a:rPr>
                        <a:t>6.2</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6.8</a:t>
                      </a:r>
                      <a:endParaRPr lang="en-US" sz="1400" b="0" dirty="0">
                        <a:solidFill>
                          <a:schemeClr val="tx1"/>
                        </a:solidFill>
                      </a:endParaRPr>
                    </a:p>
                  </a:txBody>
                  <a:tcPr anchor="ctr"/>
                </a:tc>
                <a:tc>
                  <a:txBody>
                    <a:bodyPr/>
                    <a:lstStyle/>
                    <a:p>
                      <a:pPr algn="ctr"/>
                      <a:r>
                        <a:rPr lang="en-US" sz="1400" b="0" dirty="0" smtClean="0">
                          <a:solidFill>
                            <a:schemeClr val="tx1"/>
                          </a:solidFill>
                        </a:rPr>
                        <a:t>6.0</a:t>
                      </a:r>
                      <a:endParaRPr lang="en-US" sz="1400" b="0" dirty="0">
                        <a:solidFill>
                          <a:schemeClr val="tx1"/>
                        </a:solidFill>
                      </a:endParaRPr>
                    </a:p>
                  </a:txBody>
                  <a:tcPr anchor="ctr"/>
                </a:tc>
                <a:tc>
                  <a:txBody>
                    <a:bodyPr/>
                    <a:lstStyle/>
                    <a:p>
                      <a:pPr algn="ctr"/>
                      <a:r>
                        <a:rPr lang="en-US" sz="1400" b="0" dirty="0" smtClean="0">
                          <a:solidFill>
                            <a:schemeClr val="tx1"/>
                          </a:solidFill>
                        </a:rPr>
                        <a:t>4.5</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3.9</a:t>
                      </a:r>
                      <a:endParaRPr lang="en-US" sz="1400" b="0" dirty="0">
                        <a:solidFill>
                          <a:schemeClr val="tx1"/>
                        </a:solidFill>
                      </a:endParaRPr>
                    </a:p>
                  </a:txBody>
                  <a:tcPr anchor="ctr"/>
                </a:tc>
                <a:tc>
                  <a:txBody>
                    <a:bodyPr/>
                    <a:lstStyle/>
                    <a:p>
                      <a:pPr algn="ctr"/>
                      <a:r>
                        <a:rPr lang="en-US" sz="1400" b="0" dirty="0" smtClean="0">
                          <a:solidFill>
                            <a:schemeClr val="tx1"/>
                          </a:solidFill>
                        </a:rPr>
                        <a:t>4.8</a:t>
                      </a:r>
                      <a:endParaRPr lang="en-US" sz="1400" b="0" dirty="0">
                        <a:solidFill>
                          <a:schemeClr val="tx1"/>
                        </a:solidFill>
                      </a:endParaRPr>
                    </a:p>
                  </a:txBody>
                  <a:tcPr anchor="ctr"/>
                </a:tc>
                <a:tc>
                  <a:txBody>
                    <a:bodyPr/>
                    <a:lstStyle/>
                    <a:p>
                      <a:pPr algn="ctr"/>
                      <a:r>
                        <a:rPr lang="en-US" sz="1400" b="0" dirty="0" smtClean="0">
                          <a:solidFill>
                            <a:schemeClr val="tx1"/>
                          </a:solidFill>
                        </a:rPr>
                        <a:t>3.9</a:t>
                      </a:r>
                      <a:endParaRPr lang="en-US" sz="1400" b="0" dirty="0">
                        <a:solidFill>
                          <a:schemeClr val="tx1"/>
                        </a:solidFill>
                      </a:endParaRPr>
                    </a:p>
                  </a:txBody>
                  <a:tcPr anchor="ctr"/>
                </a:tc>
              </a:tr>
            </a:tbl>
          </a:graphicData>
        </a:graphic>
      </p:graphicFrame>
      <p:graphicFrame>
        <p:nvGraphicFramePr>
          <p:cNvPr id="50" name="Table 49"/>
          <p:cNvGraphicFramePr>
            <a:graphicFrameLocks noGrp="1"/>
          </p:cNvGraphicFramePr>
          <p:nvPr>
            <p:extLst/>
          </p:nvPr>
        </p:nvGraphicFramePr>
        <p:xfrm>
          <a:off x="2971800" y="5029200"/>
          <a:ext cx="1920240" cy="1524000"/>
        </p:xfrm>
        <a:graphic>
          <a:graphicData uri="http://schemas.openxmlformats.org/drawingml/2006/table">
            <a:tbl>
              <a:tblPr firstRow="1" bandRow="1">
                <a:tableStyleId>{F5AB1C69-6EDB-4FF4-983F-18BD219EF322}</a:tableStyleId>
              </a:tblPr>
              <a:tblGrid>
                <a:gridCol w="640080"/>
                <a:gridCol w="640080"/>
                <a:gridCol w="640080"/>
              </a:tblGrid>
              <a:tr h="274320">
                <a:tc>
                  <a:txBody>
                    <a:bodyPr/>
                    <a:lstStyle/>
                    <a:p>
                      <a:pPr algn="ctr"/>
                      <a:r>
                        <a:rPr lang="en-US" sz="1400" b="0" dirty="0" smtClean="0">
                          <a:solidFill>
                            <a:schemeClr val="tx1"/>
                          </a:solidFill>
                        </a:rPr>
                        <a:t>7.2</a:t>
                      </a:r>
                      <a:endParaRPr lang="en-US" sz="1400" b="0" dirty="0">
                        <a:solidFill>
                          <a:schemeClr val="tx1"/>
                        </a:solidFill>
                      </a:endParaRPr>
                    </a:p>
                  </a:txBody>
                  <a:tcPr anchor="ctr"/>
                </a:tc>
                <a:tc>
                  <a:txBody>
                    <a:bodyPr/>
                    <a:lstStyle/>
                    <a:p>
                      <a:pPr algn="ctr"/>
                      <a:r>
                        <a:rPr lang="en-US" sz="1400" b="0" dirty="0" smtClean="0">
                          <a:solidFill>
                            <a:schemeClr val="tx1"/>
                          </a:solidFill>
                        </a:rPr>
                        <a:t>10.3</a:t>
                      </a:r>
                      <a:endParaRPr lang="en-US" sz="1400" b="0" dirty="0">
                        <a:solidFill>
                          <a:schemeClr val="tx1"/>
                        </a:solidFill>
                      </a:endParaRPr>
                    </a:p>
                  </a:txBody>
                  <a:tcPr anchor="ctr"/>
                </a:tc>
                <a:tc>
                  <a:txBody>
                    <a:bodyPr/>
                    <a:lstStyle/>
                    <a:p>
                      <a:pPr algn="ctr"/>
                      <a:r>
                        <a:rPr lang="en-US" sz="1400" b="0" dirty="0" smtClean="0">
                          <a:solidFill>
                            <a:schemeClr val="tx1"/>
                          </a:solidFill>
                        </a:rPr>
                        <a:t>9.5</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9.0</a:t>
                      </a:r>
                      <a:endParaRPr lang="en-US" sz="1400" b="0" dirty="0">
                        <a:solidFill>
                          <a:schemeClr val="tx1"/>
                        </a:solidFill>
                      </a:endParaRPr>
                    </a:p>
                  </a:txBody>
                  <a:tcPr anchor="ctr"/>
                </a:tc>
                <a:tc>
                  <a:txBody>
                    <a:bodyPr/>
                    <a:lstStyle/>
                    <a:p>
                      <a:pPr algn="ctr"/>
                      <a:r>
                        <a:rPr lang="en-US" sz="1400" b="0" dirty="0" smtClean="0">
                          <a:solidFill>
                            <a:schemeClr val="tx1"/>
                          </a:solidFill>
                        </a:rPr>
                        <a:t>9.6</a:t>
                      </a:r>
                      <a:endParaRPr lang="en-US" sz="1400" b="0" dirty="0">
                        <a:solidFill>
                          <a:schemeClr val="tx1"/>
                        </a:solidFill>
                      </a:endParaRPr>
                    </a:p>
                  </a:txBody>
                  <a:tcPr anchor="ctr"/>
                </a:tc>
                <a:tc>
                  <a:txBody>
                    <a:bodyPr/>
                    <a:lstStyle/>
                    <a:p>
                      <a:pPr algn="ctr"/>
                      <a:r>
                        <a:rPr lang="en-US" sz="1400" b="0" dirty="0" smtClean="0">
                          <a:solidFill>
                            <a:schemeClr val="tx1"/>
                          </a:solidFill>
                        </a:rPr>
                        <a:t>8.0</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11.3</a:t>
                      </a:r>
                      <a:endParaRPr lang="en-US" sz="1400" b="0" dirty="0">
                        <a:solidFill>
                          <a:schemeClr val="tx1"/>
                        </a:solidFill>
                      </a:endParaRPr>
                    </a:p>
                  </a:txBody>
                  <a:tcPr anchor="ctr"/>
                </a:tc>
                <a:tc>
                  <a:txBody>
                    <a:bodyPr/>
                    <a:lstStyle/>
                    <a:p>
                      <a:pPr algn="ctr"/>
                      <a:r>
                        <a:rPr lang="en-US" sz="1400" b="0" dirty="0" smtClean="0">
                          <a:solidFill>
                            <a:schemeClr val="tx1"/>
                          </a:solidFill>
                        </a:rPr>
                        <a:t>12.2</a:t>
                      </a:r>
                      <a:endParaRPr lang="en-US" sz="1400" b="0" dirty="0">
                        <a:solidFill>
                          <a:schemeClr val="tx1"/>
                        </a:solidFill>
                      </a:endParaRPr>
                    </a:p>
                  </a:txBody>
                  <a:tcPr anchor="ctr"/>
                </a:tc>
                <a:tc>
                  <a:txBody>
                    <a:bodyPr/>
                    <a:lstStyle/>
                    <a:p>
                      <a:pPr algn="ctr"/>
                      <a:r>
                        <a:rPr lang="en-US" sz="1400" b="0" dirty="0" smtClean="0">
                          <a:solidFill>
                            <a:schemeClr val="tx1"/>
                          </a:solidFill>
                        </a:rPr>
                        <a:t>7.2</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6.3</a:t>
                      </a:r>
                      <a:endParaRPr lang="en-US" sz="1400" b="0" dirty="0">
                        <a:solidFill>
                          <a:schemeClr val="tx1"/>
                        </a:solidFill>
                      </a:endParaRPr>
                    </a:p>
                  </a:txBody>
                  <a:tcPr anchor="ctr"/>
                </a:tc>
                <a:tc>
                  <a:txBody>
                    <a:bodyPr/>
                    <a:lstStyle/>
                    <a:p>
                      <a:pPr algn="ctr"/>
                      <a:r>
                        <a:rPr lang="en-US" sz="1400" b="0" dirty="0" smtClean="0">
                          <a:solidFill>
                            <a:schemeClr val="tx1"/>
                          </a:solidFill>
                        </a:rPr>
                        <a:t>11.0</a:t>
                      </a:r>
                      <a:endParaRPr lang="en-US" sz="1400" b="0" dirty="0">
                        <a:solidFill>
                          <a:schemeClr val="tx1"/>
                        </a:solidFill>
                      </a:endParaRPr>
                    </a:p>
                  </a:txBody>
                  <a:tcPr anchor="ctr"/>
                </a:tc>
                <a:tc>
                  <a:txBody>
                    <a:bodyPr/>
                    <a:lstStyle/>
                    <a:p>
                      <a:pPr algn="ctr"/>
                      <a:r>
                        <a:rPr lang="en-US" sz="1400" b="0" dirty="0" smtClean="0">
                          <a:solidFill>
                            <a:schemeClr val="tx1"/>
                          </a:solidFill>
                        </a:rPr>
                        <a:t>9.4</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9.9</a:t>
                      </a:r>
                      <a:endParaRPr lang="en-US" sz="1400" b="0" dirty="0">
                        <a:solidFill>
                          <a:schemeClr val="tx1"/>
                        </a:solidFill>
                      </a:endParaRPr>
                    </a:p>
                  </a:txBody>
                  <a:tcPr anchor="ctr"/>
                </a:tc>
                <a:tc>
                  <a:txBody>
                    <a:bodyPr/>
                    <a:lstStyle/>
                    <a:p>
                      <a:pPr algn="ctr"/>
                      <a:r>
                        <a:rPr lang="en-US" sz="1400" b="0" dirty="0" smtClean="0">
                          <a:solidFill>
                            <a:schemeClr val="tx1"/>
                          </a:solidFill>
                        </a:rPr>
                        <a:t>8.4</a:t>
                      </a:r>
                      <a:endParaRPr lang="en-US" sz="1400" b="0" dirty="0">
                        <a:solidFill>
                          <a:schemeClr val="tx1"/>
                        </a:solidFill>
                      </a:endParaRPr>
                    </a:p>
                  </a:txBody>
                  <a:tcPr anchor="ctr"/>
                </a:tc>
                <a:tc>
                  <a:txBody>
                    <a:bodyPr/>
                    <a:lstStyle/>
                    <a:p>
                      <a:pPr algn="ctr"/>
                      <a:r>
                        <a:rPr lang="en-US" sz="1400" b="0" dirty="0" smtClean="0">
                          <a:solidFill>
                            <a:schemeClr val="tx1"/>
                          </a:solidFill>
                        </a:rPr>
                        <a:t>10.2</a:t>
                      </a:r>
                      <a:endParaRPr lang="en-US" sz="1400" b="0" dirty="0">
                        <a:solidFill>
                          <a:schemeClr val="tx1"/>
                        </a:solidFill>
                      </a:endParaRPr>
                    </a:p>
                  </a:txBody>
                  <a:tcPr anchor="ctr"/>
                </a:tc>
              </a:tr>
            </a:tbl>
          </a:graphicData>
        </a:graphic>
      </p:graphicFrame>
      <p:graphicFrame>
        <p:nvGraphicFramePr>
          <p:cNvPr id="51" name="Table 50"/>
          <p:cNvGraphicFramePr>
            <a:graphicFrameLocks noGrp="1"/>
          </p:cNvGraphicFramePr>
          <p:nvPr>
            <p:extLst/>
          </p:nvPr>
        </p:nvGraphicFramePr>
        <p:xfrm>
          <a:off x="5029200" y="5029200"/>
          <a:ext cx="1920240" cy="1524000"/>
        </p:xfrm>
        <a:graphic>
          <a:graphicData uri="http://schemas.openxmlformats.org/drawingml/2006/table">
            <a:tbl>
              <a:tblPr firstRow="1" bandRow="1">
                <a:tableStyleId>{F5AB1C69-6EDB-4FF4-983F-18BD219EF322}</a:tableStyleId>
              </a:tblPr>
              <a:tblGrid>
                <a:gridCol w="640080"/>
                <a:gridCol w="640080"/>
                <a:gridCol w="640080"/>
              </a:tblGrid>
              <a:tr h="274320">
                <a:tc>
                  <a:txBody>
                    <a:bodyPr/>
                    <a:lstStyle/>
                    <a:p>
                      <a:pPr algn="ctr"/>
                      <a:r>
                        <a:rPr lang="en-US" sz="1400" b="0" dirty="0" smtClean="0">
                          <a:solidFill>
                            <a:schemeClr val="tx1"/>
                          </a:solidFill>
                        </a:rPr>
                        <a:t>16.3</a:t>
                      </a:r>
                      <a:endParaRPr lang="en-US" sz="1400" b="0" dirty="0">
                        <a:solidFill>
                          <a:schemeClr val="tx1"/>
                        </a:solidFill>
                      </a:endParaRPr>
                    </a:p>
                  </a:txBody>
                  <a:tcPr anchor="ctr"/>
                </a:tc>
                <a:tc>
                  <a:txBody>
                    <a:bodyPr/>
                    <a:lstStyle/>
                    <a:p>
                      <a:pPr algn="ctr"/>
                      <a:r>
                        <a:rPr lang="en-US" sz="1400" b="0" dirty="0" smtClean="0">
                          <a:solidFill>
                            <a:schemeClr val="tx1"/>
                          </a:solidFill>
                        </a:rPr>
                        <a:t>14.3</a:t>
                      </a:r>
                      <a:endParaRPr lang="en-US" sz="1400" b="0" dirty="0">
                        <a:solidFill>
                          <a:schemeClr val="tx1"/>
                        </a:solidFill>
                      </a:endParaRPr>
                    </a:p>
                  </a:txBody>
                  <a:tcPr anchor="ctr"/>
                </a:tc>
                <a:tc>
                  <a:txBody>
                    <a:bodyPr/>
                    <a:lstStyle/>
                    <a:p>
                      <a:pPr algn="ctr"/>
                      <a:r>
                        <a:rPr lang="en-US" sz="1400" b="0" dirty="0" smtClean="0">
                          <a:solidFill>
                            <a:schemeClr val="tx1"/>
                          </a:solidFill>
                        </a:rPr>
                        <a:t>10.3</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14.2</a:t>
                      </a:r>
                      <a:endParaRPr lang="en-US" sz="1400" b="0" dirty="0">
                        <a:solidFill>
                          <a:schemeClr val="tx1"/>
                        </a:solidFill>
                      </a:endParaRPr>
                    </a:p>
                  </a:txBody>
                  <a:tcPr anchor="ctr"/>
                </a:tc>
                <a:tc>
                  <a:txBody>
                    <a:bodyPr/>
                    <a:lstStyle/>
                    <a:p>
                      <a:pPr algn="ctr"/>
                      <a:r>
                        <a:rPr lang="en-US" sz="1400" b="0" dirty="0" smtClean="0">
                          <a:solidFill>
                            <a:schemeClr val="tx1"/>
                          </a:solidFill>
                        </a:rPr>
                        <a:t>12.0</a:t>
                      </a:r>
                      <a:endParaRPr lang="en-US" sz="1400" b="0" dirty="0">
                        <a:solidFill>
                          <a:schemeClr val="tx1"/>
                        </a:solidFill>
                      </a:endParaRPr>
                    </a:p>
                  </a:txBody>
                  <a:tcPr anchor="ctr"/>
                </a:tc>
                <a:tc>
                  <a:txBody>
                    <a:bodyPr/>
                    <a:lstStyle/>
                    <a:p>
                      <a:pPr algn="ctr"/>
                      <a:r>
                        <a:rPr lang="en-US" sz="1400" b="0" dirty="0" smtClean="0">
                          <a:solidFill>
                            <a:schemeClr val="tx1"/>
                          </a:solidFill>
                        </a:rPr>
                        <a:t>11.9</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15.9</a:t>
                      </a:r>
                      <a:endParaRPr lang="en-US" sz="1400" b="0" dirty="0">
                        <a:solidFill>
                          <a:schemeClr val="tx1"/>
                        </a:solidFill>
                      </a:endParaRPr>
                    </a:p>
                  </a:txBody>
                  <a:tcPr anchor="ctr"/>
                </a:tc>
                <a:tc>
                  <a:txBody>
                    <a:bodyPr/>
                    <a:lstStyle/>
                    <a:p>
                      <a:pPr algn="ctr"/>
                      <a:r>
                        <a:rPr lang="en-US" sz="1400" b="0" dirty="0" smtClean="0">
                          <a:solidFill>
                            <a:schemeClr val="tx1"/>
                          </a:solidFill>
                        </a:rPr>
                        <a:t>10.3</a:t>
                      </a:r>
                      <a:endParaRPr lang="en-US" sz="1400" b="0" dirty="0">
                        <a:solidFill>
                          <a:schemeClr val="tx1"/>
                        </a:solidFill>
                      </a:endParaRPr>
                    </a:p>
                  </a:txBody>
                  <a:tcPr anchor="ctr"/>
                </a:tc>
                <a:tc>
                  <a:txBody>
                    <a:bodyPr/>
                    <a:lstStyle/>
                    <a:p>
                      <a:pPr algn="ctr"/>
                      <a:r>
                        <a:rPr lang="en-US" sz="1400" b="0" dirty="0" smtClean="0">
                          <a:solidFill>
                            <a:schemeClr val="tx1"/>
                          </a:solidFill>
                        </a:rPr>
                        <a:t>13.8</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10.3</a:t>
                      </a:r>
                      <a:endParaRPr lang="en-US" sz="1400" b="0" dirty="0">
                        <a:solidFill>
                          <a:schemeClr val="tx1"/>
                        </a:solidFill>
                      </a:endParaRPr>
                    </a:p>
                  </a:txBody>
                  <a:tcPr anchor="ctr"/>
                </a:tc>
                <a:tc>
                  <a:txBody>
                    <a:bodyPr/>
                    <a:lstStyle/>
                    <a:p>
                      <a:pPr algn="ctr"/>
                      <a:r>
                        <a:rPr lang="en-US" sz="1400" b="0" dirty="0" smtClean="0">
                          <a:solidFill>
                            <a:schemeClr val="tx1"/>
                          </a:solidFill>
                        </a:rPr>
                        <a:t>9.9</a:t>
                      </a:r>
                      <a:endParaRPr lang="en-US" sz="1400" b="0" dirty="0">
                        <a:solidFill>
                          <a:schemeClr val="tx1"/>
                        </a:solidFill>
                      </a:endParaRPr>
                    </a:p>
                  </a:txBody>
                  <a:tcPr anchor="ctr"/>
                </a:tc>
                <a:tc>
                  <a:txBody>
                    <a:bodyPr/>
                    <a:lstStyle/>
                    <a:p>
                      <a:pPr algn="ctr"/>
                      <a:r>
                        <a:rPr lang="en-US" sz="1400" b="0" dirty="0" smtClean="0">
                          <a:solidFill>
                            <a:schemeClr val="tx1"/>
                          </a:solidFill>
                        </a:rPr>
                        <a:t>9.3</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11.5</a:t>
                      </a:r>
                      <a:endParaRPr lang="en-US" sz="1400" b="0" dirty="0">
                        <a:solidFill>
                          <a:schemeClr val="tx1"/>
                        </a:solidFill>
                      </a:endParaRPr>
                    </a:p>
                  </a:txBody>
                  <a:tcPr anchor="ctr"/>
                </a:tc>
                <a:tc>
                  <a:txBody>
                    <a:bodyPr/>
                    <a:lstStyle/>
                    <a:p>
                      <a:pPr algn="ctr"/>
                      <a:r>
                        <a:rPr lang="en-US" sz="1400" b="0" dirty="0" smtClean="0">
                          <a:solidFill>
                            <a:schemeClr val="tx1"/>
                          </a:solidFill>
                        </a:rPr>
                        <a:t>13.9</a:t>
                      </a:r>
                      <a:endParaRPr lang="en-US" sz="1400" b="0" dirty="0">
                        <a:solidFill>
                          <a:schemeClr val="tx1"/>
                        </a:solidFill>
                      </a:endParaRPr>
                    </a:p>
                  </a:txBody>
                  <a:tcPr anchor="ctr"/>
                </a:tc>
                <a:tc>
                  <a:txBody>
                    <a:bodyPr/>
                    <a:lstStyle/>
                    <a:p>
                      <a:pPr algn="ctr"/>
                      <a:r>
                        <a:rPr lang="en-US" sz="1400" b="0" dirty="0" smtClean="0">
                          <a:solidFill>
                            <a:schemeClr val="tx1"/>
                          </a:solidFill>
                        </a:rPr>
                        <a:t>12.1</a:t>
                      </a:r>
                      <a:endParaRPr lang="en-US" sz="1400" b="0" dirty="0">
                        <a:solidFill>
                          <a:schemeClr val="tx1"/>
                        </a:solidFill>
                      </a:endParaRPr>
                    </a:p>
                  </a:txBody>
                  <a:tcPr anchor="ctr"/>
                </a:tc>
              </a:tr>
            </a:tbl>
          </a:graphicData>
        </a:graphic>
      </p:graphicFrame>
      <p:graphicFrame>
        <p:nvGraphicFramePr>
          <p:cNvPr id="52" name="Table 51"/>
          <p:cNvGraphicFramePr>
            <a:graphicFrameLocks noGrp="1"/>
          </p:cNvGraphicFramePr>
          <p:nvPr>
            <p:extLst/>
          </p:nvPr>
        </p:nvGraphicFramePr>
        <p:xfrm>
          <a:off x="7086600" y="5029200"/>
          <a:ext cx="1920240" cy="1524000"/>
        </p:xfrm>
        <a:graphic>
          <a:graphicData uri="http://schemas.openxmlformats.org/drawingml/2006/table">
            <a:tbl>
              <a:tblPr firstRow="1" bandRow="1">
                <a:tableStyleId>{F5AB1C69-6EDB-4FF4-983F-18BD219EF322}</a:tableStyleId>
              </a:tblPr>
              <a:tblGrid>
                <a:gridCol w="640080"/>
                <a:gridCol w="640080"/>
                <a:gridCol w="640080"/>
              </a:tblGrid>
              <a:tr h="274320">
                <a:tc>
                  <a:txBody>
                    <a:bodyPr/>
                    <a:lstStyle/>
                    <a:p>
                      <a:pPr algn="ctr"/>
                      <a:r>
                        <a:rPr lang="en-US" sz="1400" b="0" dirty="0" smtClean="0">
                          <a:solidFill>
                            <a:schemeClr val="tx1"/>
                          </a:solidFill>
                        </a:rPr>
                        <a:t>7.3</a:t>
                      </a:r>
                      <a:endParaRPr lang="en-US" sz="1400" b="0" dirty="0">
                        <a:solidFill>
                          <a:schemeClr val="tx1"/>
                        </a:solidFill>
                      </a:endParaRPr>
                    </a:p>
                  </a:txBody>
                  <a:tcPr anchor="ctr"/>
                </a:tc>
                <a:tc>
                  <a:txBody>
                    <a:bodyPr/>
                    <a:lstStyle/>
                    <a:p>
                      <a:pPr algn="ctr"/>
                      <a:r>
                        <a:rPr lang="en-US" sz="1400" b="0" dirty="0" smtClean="0">
                          <a:solidFill>
                            <a:schemeClr val="tx1"/>
                          </a:solidFill>
                        </a:rPr>
                        <a:t>9.5</a:t>
                      </a:r>
                      <a:endParaRPr lang="en-US" sz="1400" b="0" dirty="0">
                        <a:solidFill>
                          <a:schemeClr val="tx1"/>
                        </a:solidFill>
                      </a:endParaRPr>
                    </a:p>
                  </a:txBody>
                  <a:tcPr anchor="ctr"/>
                </a:tc>
                <a:tc>
                  <a:txBody>
                    <a:bodyPr/>
                    <a:lstStyle/>
                    <a:p>
                      <a:pPr algn="ctr"/>
                      <a:r>
                        <a:rPr lang="en-US" sz="1400" b="0" dirty="0" smtClean="0">
                          <a:solidFill>
                            <a:schemeClr val="tx1"/>
                          </a:solidFill>
                        </a:rPr>
                        <a:t>6.4</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9.0</a:t>
                      </a:r>
                      <a:endParaRPr lang="en-US" sz="1400" b="0" dirty="0">
                        <a:solidFill>
                          <a:schemeClr val="tx1"/>
                        </a:solidFill>
                      </a:endParaRPr>
                    </a:p>
                  </a:txBody>
                  <a:tcPr anchor="ctr"/>
                </a:tc>
                <a:tc>
                  <a:txBody>
                    <a:bodyPr/>
                    <a:lstStyle/>
                    <a:p>
                      <a:pPr algn="ctr"/>
                      <a:r>
                        <a:rPr lang="en-US" sz="1400" b="0" dirty="0" smtClean="0">
                          <a:solidFill>
                            <a:schemeClr val="tx1"/>
                          </a:solidFill>
                        </a:rPr>
                        <a:t>10.3</a:t>
                      </a:r>
                      <a:endParaRPr lang="en-US" sz="1400" b="0" dirty="0">
                        <a:solidFill>
                          <a:schemeClr val="tx1"/>
                        </a:solidFill>
                      </a:endParaRPr>
                    </a:p>
                  </a:txBody>
                  <a:tcPr anchor="ctr"/>
                </a:tc>
                <a:tc>
                  <a:txBody>
                    <a:bodyPr/>
                    <a:lstStyle/>
                    <a:p>
                      <a:pPr algn="ctr"/>
                      <a:r>
                        <a:rPr lang="en-US" sz="1400" b="0" dirty="0" smtClean="0">
                          <a:solidFill>
                            <a:schemeClr val="tx1"/>
                          </a:solidFill>
                        </a:rPr>
                        <a:t>9.3</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8.8</a:t>
                      </a:r>
                      <a:endParaRPr lang="en-US" sz="1400" b="0" dirty="0">
                        <a:solidFill>
                          <a:schemeClr val="tx1"/>
                        </a:solidFill>
                      </a:endParaRPr>
                    </a:p>
                  </a:txBody>
                  <a:tcPr anchor="ctr"/>
                </a:tc>
                <a:tc>
                  <a:txBody>
                    <a:bodyPr/>
                    <a:lstStyle/>
                    <a:p>
                      <a:pPr algn="ctr"/>
                      <a:r>
                        <a:rPr lang="en-US" sz="1400" b="0" dirty="0" smtClean="0">
                          <a:solidFill>
                            <a:schemeClr val="tx1"/>
                          </a:solidFill>
                        </a:rPr>
                        <a:t>8.4</a:t>
                      </a:r>
                      <a:endParaRPr lang="en-US" sz="1400" b="0" dirty="0">
                        <a:solidFill>
                          <a:schemeClr val="tx1"/>
                        </a:solidFill>
                      </a:endParaRPr>
                    </a:p>
                  </a:txBody>
                  <a:tcPr anchor="ctr"/>
                </a:tc>
                <a:tc>
                  <a:txBody>
                    <a:bodyPr/>
                    <a:lstStyle/>
                    <a:p>
                      <a:pPr algn="ctr"/>
                      <a:r>
                        <a:rPr lang="en-US" sz="1400" b="0" dirty="0" smtClean="0">
                          <a:solidFill>
                            <a:schemeClr val="tx1"/>
                          </a:solidFill>
                        </a:rPr>
                        <a:t>11.3</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6.9</a:t>
                      </a:r>
                      <a:endParaRPr lang="en-US" sz="1400" b="0" dirty="0">
                        <a:solidFill>
                          <a:schemeClr val="tx1"/>
                        </a:solidFill>
                      </a:endParaRPr>
                    </a:p>
                  </a:txBody>
                  <a:tcPr anchor="ctr"/>
                </a:tc>
                <a:tc>
                  <a:txBody>
                    <a:bodyPr/>
                    <a:lstStyle/>
                    <a:p>
                      <a:pPr algn="ctr"/>
                      <a:r>
                        <a:rPr lang="en-US" sz="1400" b="0" dirty="0" smtClean="0">
                          <a:solidFill>
                            <a:schemeClr val="tx1"/>
                          </a:solidFill>
                        </a:rPr>
                        <a:t>7.0</a:t>
                      </a:r>
                      <a:endParaRPr lang="en-US" sz="1400" b="0" dirty="0">
                        <a:solidFill>
                          <a:schemeClr val="tx1"/>
                        </a:solidFill>
                      </a:endParaRPr>
                    </a:p>
                  </a:txBody>
                  <a:tcPr anchor="ctr"/>
                </a:tc>
                <a:tc>
                  <a:txBody>
                    <a:bodyPr/>
                    <a:lstStyle/>
                    <a:p>
                      <a:pPr algn="ctr"/>
                      <a:r>
                        <a:rPr lang="en-US" sz="1400" b="0" dirty="0" smtClean="0">
                          <a:solidFill>
                            <a:schemeClr val="tx1"/>
                          </a:solidFill>
                        </a:rPr>
                        <a:t>7.4</a:t>
                      </a:r>
                      <a:endParaRPr lang="en-US" sz="1400" b="0" dirty="0">
                        <a:solidFill>
                          <a:schemeClr val="tx1"/>
                        </a:solidFill>
                      </a:endParaRPr>
                    </a:p>
                  </a:txBody>
                  <a:tcPr anchor="ctr"/>
                </a:tc>
              </a:tr>
              <a:tr h="274320">
                <a:tc>
                  <a:txBody>
                    <a:bodyPr/>
                    <a:lstStyle/>
                    <a:p>
                      <a:pPr algn="ctr"/>
                      <a:r>
                        <a:rPr lang="en-US" sz="1400" b="0" dirty="0" smtClean="0">
                          <a:solidFill>
                            <a:schemeClr val="tx1"/>
                          </a:solidFill>
                        </a:rPr>
                        <a:t>7.5</a:t>
                      </a:r>
                      <a:endParaRPr lang="en-US" sz="1400" b="0" dirty="0">
                        <a:solidFill>
                          <a:schemeClr val="tx1"/>
                        </a:solidFill>
                      </a:endParaRPr>
                    </a:p>
                  </a:txBody>
                  <a:tcPr anchor="ctr"/>
                </a:tc>
                <a:tc>
                  <a:txBody>
                    <a:bodyPr/>
                    <a:lstStyle/>
                    <a:p>
                      <a:pPr algn="ctr"/>
                      <a:r>
                        <a:rPr lang="en-US" sz="1400" b="0" dirty="0" smtClean="0">
                          <a:solidFill>
                            <a:schemeClr val="tx1"/>
                          </a:solidFill>
                        </a:rPr>
                        <a:t>6.3</a:t>
                      </a:r>
                      <a:endParaRPr lang="en-US" sz="1400" b="0" dirty="0">
                        <a:solidFill>
                          <a:schemeClr val="tx1"/>
                        </a:solidFill>
                      </a:endParaRPr>
                    </a:p>
                  </a:txBody>
                  <a:tcPr anchor="ctr"/>
                </a:tc>
                <a:tc>
                  <a:txBody>
                    <a:bodyPr/>
                    <a:lstStyle/>
                    <a:p>
                      <a:pPr algn="ctr"/>
                      <a:r>
                        <a:rPr lang="en-US" sz="1400" b="0" dirty="0" smtClean="0">
                          <a:solidFill>
                            <a:schemeClr val="tx1"/>
                          </a:solidFill>
                        </a:rPr>
                        <a:t>8.9</a:t>
                      </a:r>
                      <a:endParaRPr lang="en-US" sz="1400" b="0" dirty="0">
                        <a:solidFill>
                          <a:schemeClr val="tx1"/>
                        </a:solidFill>
                      </a:endParaRPr>
                    </a:p>
                  </a:txBody>
                  <a:tcPr anchor="ctr"/>
                </a:tc>
              </a:tr>
            </a:tbl>
          </a:graphicData>
        </a:graphic>
      </p:graphicFrame>
      <p:sp>
        <p:nvSpPr>
          <p:cNvPr id="53" name="TextBox 52"/>
          <p:cNvSpPr txBox="1"/>
          <p:nvPr/>
        </p:nvSpPr>
        <p:spPr>
          <a:xfrm>
            <a:off x="76200" y="5334000"/>
            <a:ext cx="1066800" cy="646331"/>
          </a:xfrm>
          <a:prstGeom prst="rect">
            <a:avLst/>
          </a:prstGeom>
          <a:noFill/>
        </p:spPr>
        <p:txBody>
          <a:bodyPr wrap="square" rtlCol="0">
            <a:spAutoFit/>
          </a:bodyPr>
          <a:lstStyle/>
          <a:p>
            <a:r>
              <a:rPr lang="en-US" dirty="0" smtClean="0"/>
              <a:t>Service Time</a:t>
            </a:r>
            <a:endParaRPr lang="en-US" dirty="0"/>
          </a:p>
        </p:txBody>
      </p:sp>
    </p:spTree>
    <p:extLst>
      <p:ext uri="{BB962C8B-B14F-4D97-AF65-F5344CB8AC3E}">
        <p14:creationId xmlns:p14="http://schemas.microsoft.com/office/powerpoint/2010/main" val="248212599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Two-Stage Nested Design</a:t>
            </a:r>
            <a:endParaRPr lang="en-US" sz="4000" dirty="0"/>
          </a:p>
        </p:txBody>
      </p:sp>
      <p:sp>
        <p:nvSpPr>
          <p:cNvPr id="3" name="Content Placeholder 2"/>
          <p:cNvSpPr>
            <a:spLocks noGrp="1"/>
          </p:cNvSpPr>
          <p:nvPr>
            <p:ph idx="1"/>
          </p:nvPr>
        </p:nvSpPr>
        <p:spPr>
          <a:xfrm>
            <a:off x="457200" y="1219200"/>
            <a:ext cx="8229600" cy="2362200"/>
          </a:xfrm>
        </p:spPr>
        <p:txBody>
          <a:bodyPr/>
          <a:lstStyle/>
          <a:p>
            <a:r>
              <a:rPr lang="en-US" sz="2400" dirty="0" smtClean="0"/>
              <a:t>If the levels of a factor can be renumbered/renamed arbitrarily then the factor is nested</a:t>
            </a:r>
          </a:p>
          <a:p>
            <a:endParaRPr lang="en-US" sz="2400" dirty="0" smtClean="0"/>
          </a:p>
          <a:p>
            <a:endParaRPr lang="en-US" sz="2400" dirty="0"/>
          </a:p>
          <a:p>
            <a:r>
              <a:rPr lang="en-US" sz="2400" dirty="0" smtClean="0"/>
              <a:t>Alternate waiter labeling for example</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40" name="TextBox 39"/>
          <p:cNvSpPr txBox="1"/>
          <p:nvPr/>
        </p:nvSpPr>
        <p:spPr>
          <a:xfrm>
            <a:off x="1143000" y="4114800"/>
            <a:ext cx="1447800" cy="338554"/>
          </a:xfrm>
          <a:prstGeom prst="rect">
            <a:avLst/>
          </a:prstGeom>
          <a:solidFill>
            <a:schemeClr val="accent1"/>
          </a:solidFill>
        </p:spPr>
        <p:txBody>
          <a:bodyPr wrap="square" rtlCol="0">
            <a:spAutoFit/>
          </a:bodyPr>
          <a:lstStyle/>
          <a:p>
            <a:r>
              <a:rPr lang="en-US" sz="1600" dirty="0" smtClean="0"/>
              <a:t>Restaurant 1</a:t>
            </a:r>
            <a:endParaRPr lang="en-US" sz="1600" dirty="0"/>
          </a:p>
        </p:txBody>
      </p:sp>
      <p:sp>
        <p:nvSpPr>
          <p:cNvPr id="42" name="TextBox 41"/>
          <p:cNvSpPr txBox="1"/>
          <p:nvPr/>
        </p:nvSpPr>
        <p:spPr>
          <a:xfrm>
            <a:off x="3200400" y="4127500"/>
            <a:ext cx="1447800" cy="338554"/>
          </a:xfrm>
          <a:prstGeom prst="rect">
            <a:avLst/>
          </a:prstGeom>
          <a:solidFill>
            <a:schemeClr val="accent1"/>
          </a:solidFill>
        </p:spPr>
        <p:txBody>
          <a:bodyPr wrap="square" rtlCol="0">
            <a:spAutoFit/>
          </a:bodyPr>
          <a:lstStyle/>
          <a:p>
            <a:r>
              <a:rPr lang="en-US" sz="1600" dirty="0" smtClean="0"/>
              <a:t>Restaurant 2</a:t>
            </a:r>
            <a:endParaRPr lang="en-US" sz="1600" dirty="0"/>
          </a:p>
        </p:txBody>
      </p:sp>
      <p:sp>
        <p:nvSpPr>
          <p:cNvPr id="44" name="TextBox 43"/>
          <p:cNvSpPr txBox="1"/>
          <p:nvPr/>
        </p:nvSpPr>
        <p:spPr>
          <a:xfrm>
            <a:off x="5257800" y="4127500"/>
            <a:ext cx="1447800" cy="338554"/>
          </a:xfrm>
          <a:prstGeom prst="rect">
            <a:avLst/>
          </a:prstGeom>
          <a:solidFill>
            <a:schemeClr val="accent1"/>
          </a:solidFill>
        </p:spPr>
        <p:txBody>
          <a:bodyPr wrap="square" rtlCol="0">
            <a:spAutoFit/>
          </a:bodyPr>
          <a:lstStyle/>
          <a:p>
            <a:r>
              <a:rPr lang="en-US" sz="1600" dirty="0" smtClean="0"/>
              <a:t>Restaurant 3</a:t>
            </a:r>
            <a:endParaRPr lang="en-US" sz="1600" dirty="0"/>
          </a:p>
        </p:txBody>
      </p:sp>
      <p:sp>
        <p:nvSpPr>
          <p:cNvPr id="46" name="TextBox 45"/>
          <p:cNvSpPr txBox="1"/>
          <p:nvPr/>
        </p:nvSpPr>
        <p:spPr>
          <a:xfrm>
            <a:off x="7315200" y="4114800"/>
            <a:ext cx="1447800" cy="338554"/>
          </a:xfrm>
          <a:prstGeom prst="rect">
            <a:avLst/>
          </a:prstGeom>
          <a:solidFill>
            <a:schemeClr val="accent1"/>
          </a:solidFill>
        </p:spPr>
        <p:txBody>
          <a:bodyPr wrap="square" rtlCol="0">
            <a:spAutoFit/>
          </a:bodyPr>
          <a:lstStyle/>
          <a:p>
            <a:r>
              <a:rPr lang="en-US" sz="1600" dirty="0" smtClean="0"/>
              <a:t>Restaurant 4</a:t>
            </a:r>
            <a:endParaRPr lang="en-US" sz="1600" dirty="0"/>
          </a:p>
        </p:txBody>
      </p:sp>
      <p:sp>
        <p:nvSpPr>
          <p:cNvPr id="54" name="TextBox 53"/>
          <p:cNvSpPr txBox="1"/>
          <p:nvPr/>
        </p:nvSpPr>
        <p:spPr>
          <a:xfrm>
            <a:off x="10668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a</a:t>
            </a:r>
            <a:endParaRPr lang="en-US" sz="1600" dirty="0"/>
          </a:p>
        </p:txBody>
      </p:sp>
      <p:sp>
        <p:nvSpPr>
          <p:cNvPr id="55" name="TextBox 54"/>
          <p:cNvSpPr txBox="1"/>
          <p:nvPr/>
        </p:nvSpPr>
        <p:spPr>
          <a:xfrm>
            <a:off x="16764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a:t>b</a:t>
            </a:r>
          </a:p>
        </p:txBody>
      </p:sp>
      <p:sp>
        <p:nvSpPr>
          <p:cNvPr id="56" name="TextBox 55"/>
          <p:cNvSpPr txBox="1"/>
          <p:nvPr/>
        </p:nvSpPr>
        <p:spPr>
          <a:xfrm>
            <a:off x="22860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a:t>c</a:t>
            </a:r>
          </a:p>
        </p:txBody>
      </p:sp>
      <p:sp>
        <p:nvSpPr>
          <p:cNvPr id="57" name="TextBox 56"/>
          <p:cNvSpPr txBox="1"/>
          <p:nvPr/>
        </p:nvSpPr>
        <p:spPr>
          <a:xfrm>
            <a:off x="31242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d</a:t>
            </a:r>
            <a:endParaRPr lang="en-US" sz="1600" dirty="0"/>
          </a:p>
        </p:txBody>
      </p:sp>
      <p:sp>
        <p:nvSpPr>
          <p:cNvPr id="58" name="TextBox 57"/>
          <p:cNvSpPr txBox="1"/>
          <p:nvPr/>
        </p:nvSpPr>
        <p:spPr>
          <a:xfrm>
            <a:off x="37338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e</a:t>
            </a:r>
            <a:endParaRPr lang="en-US" sz="1600" dirty="0"/>
          </a:p>
        </p:txBody>
      </p:sp>
      <p:sp>
        <p:nvSpPr>
          <p:cNvPr id="59" name="TextBox 58"/>
          <p:cNvSpPr txBox="1"/>
          <p:nvPr/>
        </p:nvSpPr>
        <p:spPr>
          <a:xfrm>
            <a:off x="43434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f</a:t>
            </a:r>
            <a:endParaRPr lang="en-US" sz="1600" dirty="0"/>
          </a:p>
        </p:txBody>
      </p:sp>
      <p:sp>
        <p:nvSpPr>
          <p:cNvPr id="60" name="TextBox 59"/>
          <p:cNvSpPr txBox="1"/>
          <p:nvPr/>
        </p:nvSpPr>
        <p:spPr>
          <a:xfrm>
            <a:off x="51816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g</a:t>
            </a:r>
            <a:endParaRPr lang="en-US" sz="1600" dirty="0"/>
          </a:p>
        </p:txBody>
      </p:sp>
      <p:sp>
        <p:nvSpPr>
          <p:cNvPr id="61" name="TextBox 60"/>
          <p:cNvSpPr txBox="1"/>
          <p:nvPr/>
        </p:nvSpPr>
        <p:spPr>
          <a:xfrm>
            <a:off x="57912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h</a:t>
            </a:r>
            <a:endParaRPr lang="en-US" sz="1600" dirty="0"/>
          </a:p>
        </p:txBody>
      </p:sp>
      <p:sp>
        <p:nvSpPr>
          <p:cNvPr id="62" name="TextBox 61"/>
          <p:cNvSpPr txBox="1"/>
          <p:nvPr/>
        </p:nvSpPr>
        <p:spPr>
          <a:xfrm>
            <a:off x="64008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a:t>i</a:t>
            </a:r>
          </a:p>
        </p:txBody>
      </p:sp>
      <p:sp>
        <p:nvSpPr>
          <p:cNvPr id="63" name="TextBox 62"/>
          <p:cNvSpPr txBox="1"/>
          <p:nvPr/>
        </p:nvSpPr>
        <p:spPr>
          <a:xfrm>
            <a:off x="72390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j</a:t>
            </a:r>
            <a:endParaRPr lang="en-US" sz="1600" dirty="0"/>
          </a:p>
        </p:txBody>
      </p:sp>
      <p:sp>
        <p:nvSpPr>
          <p:cNvPr id="64" name="TextBox 63"/>
          <p:cNvSpPr txBox="1"/>
          <p:nvPr/>
        </p:nvSpPr>
        <p:spPr>
          <a:xfrm>
            <a:off x="78486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k</a:t>
            </a:r>
            <a:endParaRPr lang="en-US" sz="1600" dirty="0"/>
          </a:p>
        </p:txBody>
      </p:sp>
      <p:sp>
        <p:nvSpPr>
          <p:cNvPr id="65" name="TextBox 64"/>
          <p:cNvSpPr txBox="1"/>
          <p:nvPr/>
        </p:nvSpPr>
        <p:spPr>
          <a:xfrm>
            <a:off x="8458200" y="4876800"/>
            <a:ext cx="381000" cy="338554"/>
          </a:xfrm>
          <a:prstGeom prst="rect">
            <a:avLst/>
          </a:prstGeom>
          <a:solidFill>
            <a:srgbClr val="FFFF99"/>
          </a:solidFill>
          <a:ln>
            <a:solidFill>
              <a:schemeClr val="tx1"/>
            </a:solidFill>
          </a:ln>
        </p:spPr>
        <p:txBody>
          <a:bodyPr wrap="square" rtlCol="0">
            <a:spAutoFit/>
          </a:bodyPr>
          <a:lstStyle/>
          <a:p>
            <a:pPr algn="ctr"/>
            <a:r>
              <a:rPr lang="en-US" sz="1600" dirty="0"/>
              <a:t>l</a:t>
            </a:r>
          </a:p>
        </p:txBody>
      </p:sp>
      <p:cxnSp>
        <p:nvCxnSpPr>
          <p:cNvPr id="66" name="Straight Connector 65"/>
          <p:cNvCxnSpPr>
            <a:stCxn id="54" idx="0"/>
            <a:endCxn id="40" idx="2"/>
          </p:cNvCxnSpPr>
          <p:nvPr/>
        </p:nvCxnSpPr>
        <p:spPr>
          <a:xfrm flipV="1">
            <a:off x="1257300" y="44533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5" idx="0"/>
            <a:endCxn id="40" idx="2"/>
          </p:cNvCxnSpPr>
          <p:nvPr/>
        </p:nvCxnSpPr>
        <p:spPr>
          <a:xfrm flipV="1">
            <a:off x="1866900" y="4453354"/>
            <a:ext cx="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6" idx="0"/>
            <a:endCxn id="40" idx="2"/>
          </p:cNvCxnSpPr>
          <p:nvPr/>
        </p:nvCxnSpPr>
        <p:spPr>
          <a:xfrm flipH="1" flipV="1">
            <a:off x="1866900" y="44533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7" idx="0"/>
            <a:endCxn id="42" idx="2"/>
          </p:cNvCxnSpPr>
          <p:nvPr/>
        </p:nvCxnSpPr>
        <p:spPr>
          <a:xfrm flipV="1">
            <a:off x="3314700" y="44660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8" idx="0"/>
            <a:endCxn id="42" idx="2"/>
          </p:cNvCxnSpPr>
          <p:nvPr/>
        </p:nvCxnSpPr>
        <p:spPr>
          <a:xfrm flipV="1">
            <a:off x="3924300" y="4466054"/>
            <a:ext cx="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9" idx="0"/>
            <a:endCxn id="42" idx="2"/>
          </p:cNvCxnSpPr>
          <p:nvPr/>
        </p:nvCxnSpPr>
        <p:spPr>
          <a:xfrm flipH="1" flipV="1">
            <a:off x="3924300" y="44660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0" idx="0"/>
            <a:endCxn id="44" idx="2"/>
          </p:cNvCxnSpPr>
          <p:nvPr/>
        </p:nvCxnSpPr>
        <p:spPr>
          <a:xfrm flipV="1">
            <a:off x="5372100" y="44660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1" idx="0"/>
            <a:endCxn id="44" idx="2"/>
          </p:cNvCxnSpPr>
          <p:nvPr/>
        </p:nvCxnSpPr>
        <p:spPr>
          <a:xfrm flipV="1">
            <a:off x="5981700" y="4466054"/>
            <a:ext cx="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2" idx="0"/>
            <a:endCxn id="44" idx="2"/>
          </p:cNvCxnSpPr>
          <p:nvPr/>
        </p:nvCxnSpPr>
        <p:spPr>
          <a:xfrm flipH="1" flipV="1">
            <a:off x="5981700" y="4466054"/>
            <a:ext cx="609600" cy="410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3" idx="0"/>
            <a:endCxn id="46" idx="2"/>
          </p:cNvCxnSpPr>
          <p:nvPr/>
        </p:nvCxnSpPr>
        <p:spPr>
          <a:xfrm flipV="1">
            <a:off x="7429500" y="44533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4" idx="0"/>
            <a:endCxn id="46" idx="2"/>
          </p:cNvCxnSpPr>
          <p:nvPr/>
        </p:nvCxnSpPr>
        <p:spPr>
          <a:xfrm flipV="1">
            <a:off x="8039100" y="4453354"/>
            <a:ext cx="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5" idx="0"/>
            <a:endCxn id="46" idx="2"/>
          </p:cNvCxnSpPr>
          <p:nvPr/>
        </p:nvCxnSpPr>
        <p:spPr>
          <a:xfrm flipH="1" flipV="1">
            <a:off x="8039100" y="4453354"/>
            <a:ext cx="6096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6200" y="4888468"/>
            <a:ext cx="1066800" cy="369332"/>
          </a:xfrm>
          <a:prstGeom prst="rect">
            <a:avLst/>
          </a:prstGeom>
          <a:noFill/>
        </p:spPr>
        <p:txBody>
          <a:bodyPr wrap="square" rtlCol="0">
            <a:spAutoFit/>
          </a:bodyPr>
          <a:lstStyle/>
          <a:p>
            <a:r>
              <a:rPr lang="en-US" dirty="0" smtClean="0"/>
              <a:t>Waiter</a:t>
            </a:r>
            <a:endParaRPr lang="en-US" dirty="0"/>
          </a:p>
        </p:txBody>
      </p:sp>
      <p:sp>
        <p:nvSpPr>
          <p:cNvPr id="34" name="TextBox 33"/>
          <p:cNvSpPr txBox="1"/>
          <p:nvPr/>
        </p:nvSpPr>
        <p:spPr>
          <a:xfrm>
            <a:off x="304800" y="6107668"/>
            <a:ext cx="8534400" cy="369332"/>
          </a:xfrm>
          <a:prstGeom prst="rect">
            <a:avLst/>
          </a:prstGeom>
          <a:solidFill>
            <a:srgbClr val="FFCCFF"/>
          </a:solidFill>
        </p:spPr>
        <p:txBody>
          <a:bodyPr wrap="square" rtlCol="0">
            <a:spAutoFit/>
          </a:bodyPr>
          <a:lstStyle/>
          <a:p>
            <a:r>
              <a:rPr lang="en-US" dirty="0" smtClean="0"/>
              <a:t>Nested design typically dictated by system/process, not experimenter’s choice</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500</a:t>
            </a:fld>
            <a:endParaRPr lang="en-US"/>
          </a:p>
        </p:txBody>
      </p:sp>
    </p:spTree>
    <p:extLst>
      <p:ext uri="{BB962C8B-B14F-4D97-AF65-F5344CB8AC3E}">
        <p14:creationId xmlns:p14="http://schemas.microsoft.com/office/powerpoint/2010/main" val="295165822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Two-Stage Nested Design</a:t>
            </a:r>
            <a:endParaRPr lang="en-US" sz="4000" dirty="0"/>
          </a:p>
        </p:txBody>
      </p:sp>
      <p:sp>
        <p:nvSpPr>
          <p:cNvPr id="3" name="Content Placeholder 2"/>
          <p:cNvSpPr>
            <a:spLocks noGrp="1"/>
          </p:cNvSpPr>
          <p:nvPr>
            <p:ph idx="1"/>
          </p:nvPr>
        </p:nvSpPr>
        <p:spPr>
          <a:xfrm>
            <a:off x="457200" y="990600"/>
            <a:ext cx="8229600" cy="5257800"/>
          </a:xfrm>
        </p:spPr>
        <p:txBody>
          <a:bodyPr/>
          <a:lstStyle/>
          <a:p>
            <a:r>
              <a:rPr lang="en-US" sz="2400" dirty="0" smtClean="0"/>
              <a:t>Linear statistical model for two-stage nested design</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No interaction between A and B because every level of B does not appear with every level of A (i.e. A and B not factorial factors).  Can only consider interaction for factorial factors.</a:t>
            </a:r>
          </a:p>
          <a:p>
            <a:pPr>
              <a:spcBef>
                <a:spcPts val="1800"/>
              </a:spcBef>
            </a:pPr>
            <a:r>
              <a:rPr lang="en-US" sz="2400" dirty="0" smtClean="0"/>
              <a:t>Partitioning total variability into components:   </a:t>
            </a:r>
          </a:p>
          <a:p>
            <a:pPr marL="0" indent="0">
              <a:buNone/>
            </a:pPr>
            <a:r>
              <a:rPr lang="en-US" sz="2400" dirty="0"/>
              <a:t>	</a:t>
            </a:r>
            <a:r>
              <a:rPr lang="en-US" sz="2400" dirty="0" smtClean="0"/>
              <a:t>	SS</a:t>
            </a:r>
            <a:r>
              <a:rPr lang="en-US" sz="2400" baseline="-25000" dirty="0" smtClean="0"/>
              <a:t>T</a:t>
            </a:r>
            <a:r>
              <a:rPr lang="en-US" sz="2400" dirty="0" smtClean="0"/>
              <a:t> = SS</a:t>
            </a:r>
            <a:r>
              <a:rPr lang="en-US" sz="2400" baseline="-25000" dirty="0" smtClean="0"/>
              <a:t>A</a:t>
            </a:r>
            <a:r>
              <a:rPr lang="en-US" sz="2400" dirty="0" smtClean="0"/>
              <a:t> + SS</a:t>
            </a:r>
            <a:r>
              <a:rPr lang="en-US" sz="2400" baseline="-25000" dirty="0" smtClean="0"/>
              <a:t>B(A) </a:t>
            </a:r>
            <a:r>
              <a:rPr lang="en-US" sz="2400" dirty="0" smtClean="0"/>
              <a:t>+ SS</a:t>
            </a:r>
            <a:r>
              <a:rPr lang="en-US" sz="2400" baseline="-25000" dirty="0" smtClean="0"/>
              <a:t>E</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graphicFrame>
        <p:nvGraphicFramePr>
          <p:cNvPr id="7" name="Object 6"/>
          <p:cNvGraphicFramePr>
            <a:graphicFrameLocks noChangeAspect="1"/>
          </p:cNvGraphicFramePr>
          <p:nvPr>
            <p:extLst/>
          </p:nvPr>
        </p:nvGraphicFramePr>
        <p:xfrm>
          <a:off x="2200835" y="2025650"/>
          <a:ext cx="3590365" cy="565150"/>
        </p:xfrm>
        <a:graphic>
          <a:graphicData uri="http://schemas.openxmlformats.org/presentationml/2006/ole">
            <mc:AlternateContent xmlns:mc="http://schemas.openxmlformats.org/markup-compatibility/2006">
              <mc:Choice xmlns:v="urn:schemas-microsoft-com:vml" Requires="v">
                <p:oleObj spid="_x0000_s20514" name="Equation" r:id="rId3" imgW="1371600" imgH="215900" progId="Equation.3">
                  <p:embed/>
                </p:oleObj>
              </mc:Choice>
              <mc:Fallback>
                <p:oleObj name="Equation" r:id="rId3" imgW="13716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35" y="2025650"/>
                        <a:ext cx="3590365"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1600200" y="3239869"/>
            <a:ext cx="3505200" cy="646331"/>
          </a:xfrm>
          <a:prstGeom prst="rect">
            <a:avLst/>
          </a:prstGeom>
          <a:noFill/>
        </p:spPr>
        <p:txBody>
          <a:bodyPr wrap="square" rtlCol="0">
            <a:spAutoFit/>
          </a:bodyPr>
          <a:lstStyle/>
          <a:p>
            <a:r>
              <a:rPr lang="en-US" dirty="0" err="1" smtClean="0"/>
              <a:t>j</a:t>
            </a:r>
            <a:r>
              <a:rPr lang="en-US" baseline="30000" dirty="0" err="1" smtClean="0"/>
              <a:t>th</a:t>
            </a:r>
            <a:r>
              <a:rPr lang="en-US" dirty="0" smtClean="0"/>
              <a:t> level of factor B nested under the </a:t>
            </a:r>
            <a:r>
              <a:rPr lang="en-US" dirty="0" err="1" smtClean="0"/>
              <a:t>i</a:t>
            </a:r>
            <a:r>
              <a:rPr lang="en-US" baseline="30000" dirty="0" err="1" smtClean="0"/>
              <a:t>th</a:t>
            </a:r>
            <a:r>
              <a:rPr lang="en-US" dirty="0" smtClean="0"/>
              <a:t> level of factor A</a:t>
            </a:r>
            <a:endParaRPr lang="en-US" dirty="0"/>
          </a:p>
        </p:txBody>
      </p:sp>
      <p:cxnSp>
        <p:nvCxnSpPr>
          <p:cNvPr id="28" name="Straight Arrow Connector 27"/>
          <p:cNvCxnSpPr>
            <a:stCxn id="24" idx="0"/>
          </p:cNvCxnSpPr>
          <p:nvPr/>
        </p:nvCxnSpPr>
        <p:spPr>
          <a:xfrm flipV="1">
            <a:off x="3352800" y="2590800"/>
            <a:ext cx="914400" cy="6490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10200" y="3227170"/>
            <a:ext cx="3429000" cy="646331"/>
          </a:xfrm>
          <a:prstGeom prst="rect">
            <a:avLst/>
          </a:prstGeom>
          <a:noFill/>
        </p:spPr>
        <p:txBody>
          <a:bodyPr wrap="square" rtlCol="0">
            <a:spAutoFit/>
          </a:bodyPr>
          <a:lstStyle/>
          <a:p>
            <a:r>
              <a:rPr lang="en-US" dirty="0" smtClean="0"/>
              <a:t>replicates nested within the combination of levels A and B</a:t>
            </a:r>
            <a:endParaRPr lang="en-US" dirty="0"/>
          </a:p>
        </p:txBody>
      </p:sp>
      <p:cxnSp>
        <p:nvCxnSpPr>
          <p:cNvPr id="36" name="Straight Arrow Connector 35"/>
          <p:cNvCxnSpPr/>
          <p:nvPr/>
        </p:nvCxnSpPr>
        <p:spPr>
          <a:xfrm flipH="1" flipV="1">
            <a:off x="5410200" y="2590800"/>
            <a:ext cx="838200" cy="7125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extLst/>
          </p:nvPr>
        </p:nvGraphicFramePr>
        <p:xfrm>
          <a:off x="6477000" y="1752600"/>
          <a:ext cx="1409700" cy="1226962"/>
        </p:xfrm>
        <a:graphic>
          <a:graphicData uri="http://schemas.openxmlformats.org/presentationml/2006/ole">
            <mc:AlternateContent xmlns:mc="http://schemas.openxmlformats.org/markup-compatibility/2006">
              <mc:Choice xmlns:v="urn:schemas-microsoft-com:vml" Requires="v">
                <p:oleObj spid="_x0000_s20515" name="Equation" r:id="rId5" imgW="685800" imgH="596900" progId="Equation.3">
                  <p:embed/>
                </p:oleObj>
              </mc:Choice>
              <mc:Fallback>
                <p:oleObj name="Equation" r:id="rId5" imgW="685800" imgH="59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1752600"/>
                        <a:ext cx="1409700" cy="1226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501</a:t>
            </a:fld>
            <a:endParaRPr lang="en-US"/>
          </a:p>
        </p:txBody>
      </p:sp>
    </p:spTree>
    <p:extLst>
      <p:ext uri="{BB962C8B-B14F-4D97-AF65-F5344CB8AC3E}">
        <p14:creationId xmlns:p14="http://schemas.microsoft.com/office/powerpoint/2010/main" val="5751996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Two-Stage Nested Design</a:t>
            </a:r>
            <a:endParaRPr lang="en-US" sz="4000" dirty="0"/>
          </a:p>
        </p:txBody>
      </p:sp>
      <p:sp>
        <p:nvSpPr>
          <p:cNvPr id="3" name="Content Placeholder 2"/>
          <p:cNvSpPr>
            <a:spLocks noGrp="1"/>
          </p:cNvSpPr>
          <p:nvPr>
            <p:ph idx="1"/>
          </p:nvPr>
        </p:nvSpPr>
        <p:spPr>
          <a:xfrm>
            <a:off x="228600" y="1219200"/>
            <a:ext cx="8686800" cy="5257800"/>
          </a:xfrm>
        </p:spPr>
        <p:txBody>
          <a:bodyPr/>
          <a:lstStyle/>
          <a:p>
            <a:r>
              <a:rPr lang="en-US" sz="2800" dirty="0" smtClean="0"/>
              <a:t>ANOVA table for balanced two-stage nested design</a:t>
            </a:r>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pPr>
              <a:buNone/>
            </a:pPr>
            <a:r>
              <a:rPr lang="en-US" sz="2400" baseline="30000" dirty="0" smtClean="0"/>
              <a:t>†</a:t>
            </a:r>
            <a:r>
              <a:rPr lang="en-US" sz="2400" dirty="0" smtClean="0"/>
              <a:t> 	If B is fixed then F</a:t>
            </a:r>
            <a:r>
              <a:rPr lang="en-US" sz="2400" baseline="-25000" dirty="0" smtClean="0"/>
              <a:t>A</a:t>
            </a:r>
            <a:r>
              <a:rPr lang="en-US" sz="2400" dirty="0" smtClean="0"/>
              <a:t>= MS</a:t>
            </a:r>
            <a:r>
              <a:rPr lang="en-US" sz="2400" baseline="-25000" dirty="0" smtClean="0"/>
              <a:t>A</a:t>
            </a:r>
            <a:r>
              <a:rPr lang="en-US" sz="2400" dirty="0" smtClean="0"/>
              <a:t>/MS</a:t>
            </a:r>
            <a:r>
              <a:rPr lang="en-US" sz="2400" baseline="-25000" dirty="0" smtClean="0"/>
              <a:t>E</a:t>
            </a:r>
          </a:p>
          <a:p>
            <a:pPr>
              <a:buNone/>
            </a:pPr>
            <a:r>
              <a:rPr lang="en-US" sz="2400" dirty="0" smtClean="0"/>
              <a:t>	if B is random then F</a:t>
            </a:r>
            <a:r>
              <a:rPr lang="en-US" sz="2400" baseline="-25000" dirty="0" smtClean="0"/>
              <a:t>A</a:t>
            </a:r>
            <a:r>
              <a:rPr lang="en-US" sz="2400" dirty="0" smtClean="0"/>
              <a:t>= MS</a:t>
            </a:r>
            <a:r>
              <a:rPr lang="en-US" sz="2400" baseline="-25000" dirty="0" smtClean="0"/>
              <a:t>A</a:t>
            </a:r>
            <a:r>
              <a:rPr lang="en-US" sz="2400" dirty="0" smtClean="0"/>
              <a:t>/MS</a:t>
            </a:r>
            <a:r>
              <a:rPr lang="en-US" sz="2400" baseline="-25000" dirty="0" smtClean="0"/>
              <a:t>B(A)</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graphicFrame>
        <p:nvGraphicFramePr>
          <p:cNvPr id="5" name="Table 4"/>
          <p:cNvGraphicFramePr>
            <a:graphicFrameLocks noGrp="1"/>
          </p:cNvGraphicFramePr>
          <p:nvPr>
            <p:extLst/>
          </p:nvPr>
        </p:nvGraphicFramePr>
        <p:xfrm>
          <a:off x="381000" y="1905000"/>
          <a:ext cx="8160512" cy="3200400"/>
        </p:xfrm>
        <a:graphic>
          <a:graphicData uri="http://schemas.openxmlformats.org/drawingml/2006/table">
            <a:tbl>
              <a:tblPr firstRow="1" bandRow="1">
                <a:tableStyleId>{5C22544A-7EE6-4342-B048-85BDC9FD1C3A}</a:tableStyleId>
              </a:tblPr>
              <a:tblGrid>
                <a:gridCol w="1828800"/>
                <a:gridCol w="2560320"/>
                <a:gridCol w="1017016"/>
                <a:gridCol w="1017016"/>
                <a:gridCol w="1737360"/>
              </a:tblGrid>
              <a:tr h="370840">
                <a:tc>
                  <a:txBody>
                    <a:bodyPr/>
                    <a:lstStyle/>
                    <a:p>
                      <a:pPr algn="ctr"/>
                      <a:r>
                        <a:rPr lang="en-US" dirty="0" smtClean="0">
                          <a:solidFill>
                            <a:schemeClr val="tx1"/>
                          </a:solidFill>
                        </a:rPr>
                        <a:t>Source of Variability</a:t>
                      </a:r>
                      <a:endParaRPr lang="en-US" dirty="0">
                        <a:solidFill>
                          <a:schemeClr val="tx1"/>
                        </a:solidFill>
                      </a:endParaRPr>
                    </a:p>
                  </a:txBody>
                  <a:tcPr anchor="ctr"/>
                </a:tc>
                <a:tc>
                  <a:txBody>
                    <a:bodyPr/>
                    <a:lstStyle/>
                    <a:p>
                      <a:pPr algn="ctr"/>
                      <a:r>
                        <a:rPr lang="en-US" dirty="0" smtClean="0">
                          <a:solidFill>
                            <a:schemeClr val="tx1"/>
                          </a:solidFill>
                        </a:rPr>
                        <a:t>SS</a:t>
                      </a:r>
                      <a:endParaRPr lang="en-US" dirty="0">
                        <a:solidFill>
                          <a:schemeClr val="tx1"/>
                        </a:solidFill>
                      </a:endParaRPr>
                    </a:p>
                  </a:txBody>
                  <a:tcPr anchor="ctr"/>
                </a:tc>
                <a:tc>
                  <a:txBody>
                    <a:bodyPr/>
                    <a:lstStyle/>
                    <a:p>
                      <a:pPr algn="ctr"/>
                      <a:r>
                        <a:rPr lang="en-US" dirty="0" err="1" smtClean="0">
                          <a:solidFill>
                            <a:schemeClr val="tx1"/>
                          </a:solidFill>
                        </a:rPr>
                        <a:t>df</a:t>
                      </a:r>
                      <a:endParaRPr lang="en-US" dirty="0">
                        <a:solidFill>
                          <a:schemeClr val="tx1"/>
                        </a:solidFill>
                      </a:endParaRPr>
                    </a:p>
                  </a:txBody>
                  <a:tcPr anchor="ctr"/>
                </a:tc>
                <a:tc>
                  <a:txBody>
                    <a:bodyPr/>
                    <a:lstStyle/>
                    <a:p>
                      <a:pPr algn="ctr"/>
                      <a:r>
                        <a:rPr lang="en-US" dirty="0" smtClean="0">
                          <a:solidFill>
                            <a:schemeClr val="tx1"/>
                          </a:solidFill>
                        </a:rPr>
                        <a:t>MS</a:t>
                      </a:r>
                      <a:endParaRPr lang="en-US" dirty="0">
                        <a:solidFill>
                          <a:schemeClr val="tx1"/>
                        </a:solidFill>
                      </a:endParaRPr>
                    </a:p>
                  </a:txBody>
                  <a:tcPr anchor="ctr"/>
                </a:tc>
                <a:tc>
                  <a:txBody>
                    <a:bodyPr/>
                    <a:lstStyle/>
                    <a:p>
                      <a:pPr algn="ctr"/>
                      <a:r>
                        <a:rPr lang="en-US" dirty="0" smtClean="0">
                          <a:solidFill>
                            <a:schemeClr val="tx1"/>
                          </a:solidFill>
                        </a:rPr>
                        <a:t>F</a:t>
                      </a:r>
                      <a:endParaRPr lang="en-US" dirty="0">
                        <a:solidFill>
                          <a:schemeClr val="tx1"/>
                        </a:solidFill>
                      </a:endParaRPr>
                    </a:p>
                  </a:txBody>
                  <a:tcPr anchor="ctr"/>
                </a:tc>
              </a:tr>
              <a:tr h="640080">
                <a:tc>
                  <a:txBody>
                    <a:bodyPr/>
                    <a:lstStyle/>
                    <a:p>
                      <a:pPr algn="l"/>
                      <a:r>
                        <a:rPr lang="en-US" dirty="0" smtClean="0"/>
                        <a:t>A</a:t>
                      </a:r>
                      <a:endParaRPr lang="en-US" dirty="0"/>
                    </a:p>
                  </a:txBody>
                  <a:tcPr anchor="ctr"/>
                </a:tc>
                <a:tc>
                  <a:txBody>
                    <a:bodyPr/>
                    <a:lstStyle/>
                    <a:p>
                      <a:pPr algn="ctr"/>
                      <a:endParaRPr lang="en-US" dirty="0"/>
                    </a:p>
                  </a:txBody>
                  <a:tcPr anchor="ctr"/>
                </a:tc>
                <a:tc>
                  <a:txBody>
                    <a:bodyPr/>
                    <a:lstStyle/>
                    <a:p>
                      <a:pPr algn="ctr"/>
                      <a:r>
                        <a:rPr lang="en-US" dirty="0" smtClean="0"/>
                        <a:t>a-1</a:t>
                      </a:r>
                      <a:endParaRPr lang="en-US" dirty="0"/>
                    </a:p>
                  </a:txBody>
                  <a:tcPr anchor="ctr"/>
                </a:tc>
                <a:tc>
                  <a:txBody>
                    <a:bodyPr/>
                    <a:lstStyle/>
                    <a:p>
                      <a:pPr algn="l"/>
                      <a:r>
                        <a:rPr lang="en-US" dirty="0" smtClean="0"/>
                        <a:t>MS </a:t>
                      </a:r>
                      <a:r>
                        <a:rPr lang="en-US" baseline="-25000" dirty="0" smtClean="0"/>
                        <a:t>A</a:t>
                      </a:r>
                      <a:endParaRPr lang="en-US"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t>TBD</a:t>
                      </a:r>
                      <a:r>
                        <a:rPr lang="en-US" baseline="30000" dirty="0" smtClean="0"/>
                        <a:t>†</a:t>
                      </a:r>
                    </a:p>
                  </a:txBody>
                  <a:tcPr anchor="ctr"/>
                </a:tc>
              </a:tr>
              <a:tr h="640080">
                <a:tc>
                  <a:txBody>
                    <a:bodyPr/>
                    <a:lstStyle/>
                    <a:p>
                      <a:pPr algn="l"/>
                      <a:r>
                        <a:rPr lang="en-US" dirty="0" smtClean="0"/>
                        <a:t>B within A, B(A)</a:t>
                      </a:r>
                      <a:endParaRPr lang="en-US" dirty="0"/>
                    </a:p>
                  </a:txBody>
                  <a:tcPr anchor="ctr"/>
                </a:tc>
                <a:tc>
                  <a:txBody>
                    <a:bodyPr/>
                    <a:lstStyle/>
                    <a:p>
                      <a:pPr algn="ctr"/>
                      <a:endParaRPr lang="en-US"/>
                    </a:p>
                  </a:txBody>
                  <a:tcPr anchor="ctr"/>
                </a:tc>
                <a:tc>
                  <a:txBody>
                    <a:bodyPr/>
                    <a:lstStyle/>
                    <a:p>
                      <a:pPr algn="ctr"/>
                      <a:r>
                        <a:rPr lang="en-US" dirty="0" smtClean="0"/>
                        <a:t>a(b-1)</a:t>
                      </a:r>
                      <a:endParaRPr lang="en-US" dirty="0"/>
                    </a:p>
                  </a:txBody>
                  <a:tcPr anchor="ctr"/>
                </a:tc>
                <a:tc>
                  <a:txBody>
                    <a:bodyPr/>
                    <a:lstStyle/>
                    <a:p>
                      <a:pPr algn="l"/>
                      <a:r>
                        <a:rPr lang="en-US" dirty="0" smtClean="0"/>
                        <a:t>MS </a:t>
                      </a:r>
                      <a:r>
                        <a:rPr lang="en-US" baseline="-25000" dirty="0" smtClean="0"/>
                        <a:t>B(A)</a:t>
                      </a:r>
                      <a:endParaRPr lang="en-US"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 </a:t>
                      </a:r>
                      <a:r>
                        <a:rPr lang="en-US" baseline="-25000" dirty="0" smtClean="0"/>
                        <a:t>B(A) </a:t>
                      </a:r>
                      <a:r>
                        <a:rPr lang="en-US" baseline="0" dirty="0" smtClean="0"/>
                        <a:t>/ </a:t>
                      </a:r>
                      <a:r>
                        <a:rPr lang="en-US" dirty="0" smtClean="0"/>
                        <a:t>MS </a:t>
                      </a:r>
                      <a:r>
                        <a:rPr lang="en-US" baseline="-25000" dirty="0" smtClean="0"/>
                        <a:t>E</a:t>
                      </a:r>
                    </a:p>
                  </a:txBody>
                  <a:tcPr anchor="ctr"/>
                </a:tc>
              </a:tr>
              <a:tr h="640080">
                <a:tc>
                  <a:txBody>
                    <a:bodyPr/>
                    <a:lstStyle/>
                    <a:p>
                      <a:pPr algn="l"/>
                      <a:r>
                        <a:rPr lang="en-US" dirty="0" smtClean="0"/>
                        <a:t>Error</a:t>
                      </a:r>
                      <a:endParaRPr lang="en-US" dirty="0"/>
                    </a:p>
                  </a:txBody>
                  <a:tcPr anchor="ctr"/>
                </a:tc>
                <a:tc>
                  <a:txBody>
                    <a:bodyPr/>
                    <a:lstStyle/>
                    <a:p>
                      <a:pPr algn="ctr"/>
                      <a:endParaRPr lang="en-US"/>
                    </a:p>
                  </a:txBody>
                  <a:tcPr anchor="ctr"/>
                </a:tc>
                <a:tc>
                  <a:txBody>
                    <a:bodyPr/>
                    <a:lstStyle/>
                    <a:p>
                      <a:pPr algn="ctr"/>
                      <a:r>
                        <a:rPr lang="en-US" dirty="0" err="1" smtClean="0"/>
                        <a:t>ab</a:t>
                      </a:r>
                      <a:r>
                        <a:rPr lang="en-US" dirty="0" smtClean="0"/>
                        <a:t>(n-1)</a:t>
                      </a:r>
                      <a:endParaRPr lang="en-US" dirty="0"/>
                    </a:p>
                  </a:txBody>
                  <a:tcPr anchor="ctr"/>
                </a:tc>
                <a:tc>
                  <a:txBody>
                    <a:bodyPr/>
                    <a:lstStyle/>
                    <a:p>
                      <a:pPr algn="l"/>
                      <a:r>
                        <a:rPr lang="en-US" dirty="0" smtClean="0"/>
                        <a:t>MS </a:t>
                      </a:r>
                      <a:r>
                        <a:rPr lang="en-US" baseline="-25000" dirty="0" smtClean="0"/>
                        <a:t>E</a:t>
                      </a:r>
                      <a:endParaRPr lang="en-US" baseline="-25000" dirty="0"/>
                    </a:p>
                  </a:txBody>
                  <a:tcPr anchor="ctr"/>
                </a:tc>
                <a:tc>
                  <a:txBody>
                    <a:bodyPr/>
                    <a:lstStyle/>
                    <a:p>
                      <a:pPr algn="l"/>
                      <a:endParaRPr lang="en-US" baseline="-25000" dirty="0"/>
                    </a:p>
                  </a:txBody>
                  <a:tcPr anchor="ctr"/>
                </a:tc>
              </a:tr>
              <a:tr h="640080">
                <a:tc>
                  <a:txBody>
                    <a:bodyPr/>
                    <a:lstStyle/>
                    <a:p>
                      <a:pPr algn="l"/>
                      <a:r>
                        <a:rPr lang="en-US" dirty="0" smtClean="0"/>
                        <a:t>Total</a:t>
                      </a:r>
                      <a:endParaRPr lang="en-US" dirty="0"/>
                    </a:p>
                  </a:txBody>
                  <a:tcPr anchor="ctr"/>
                </a:tc>
                <a:tc>
                  <a:txBody>
                    <a:bodyPr/>
                    <a:lstStyle/>
                    <a:p>
                      <a:pPr algn="ctr"/>
                      <a:endParaRPr lang="en-US" dirty="0"/>
                    </a:p>
                  </a:txBody>
                  <a:tcPr anchor="ctr"/>
                </a:tc>
                <a:tc>
                  <a:txBody>
                    <a:bodyPr/>
                    <a:lstStyle/>
                    <a:p>
                      <a:pPr algn="ctr"/>
                      <a:r>
                        <a:rPr lang="en-US" dirty="0" smtClean="0"/>
                        <a:t>abn-1</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graphicFrame>
        <p:nvGraphicFramePr>
          <p:cNvPr id="6" name="Object 5"/>
          <p:cNvGraphicFramePr>
            <a:graphicFrameLocks noChangeAspect="1"/>
          </p:cNvGraphicFramePr>
          <p:nvPr>
            <p:extLst/>
          </p:nvPr>
        </p:nvGraphicFramePr>
        <p:xfrm>
          <a:off x="2584450" y="2667000"/>
          <a:ext cx="1684421" cy="457200"/>
        </p:xfrm>
        <a:graphic>
          <a:graphicData uri="http://schemas.openxmlformats.org/presentationml/2006/ole">
            <mc:AlternateContent xmlns:mc="http://schemas.openxmlformats.org/markup-compatibility/2006">
              <mc:Choice xmlns:v="urn:schemas-microsoft-com:vml" Requires="v">
                <p:oleObj spid="_x0000_s21570" name="Equation" r:id="rId3" imgW="888614" imgH="241195" progId="Equation.3">
                  <p:embed/>
                </p:oleObj>
              </mc:Choice>
              <mc:Fallback>
                <p:oleObj name="Equation" r:id="rId3" imgW="88861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0" y="2667000"/>
                        <a:ext cx="1684421"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540000" y="3276600"/>
          <a:ext cx="1925638" cy="457200"/>
        </p:xfrm>
        <a:graphic>
          <a:graphicData uri="http://schemas.openxmlformats.org/presentationml/2006/ole">
            <mc:AlternateContent xmlns:mc="http://schemas.openxmlformats.org/markup-compatibility/2006">
              <mc:Choice xmlns:v="urn:schemas-microsoft-com:vml" Requires="v">
                <p:oleObj spid="_x0000_s21571" name="Equation" r:id="rId5" imgW="1016000" imgH="241300" progId="Equation.3">
                  <p:embed/>
                </p:oleObj>
              </mc:Choice>
              <mc:Fallback>
                <p:oleObj name="Equation" r:id="rId5" imgW="10160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0" y="3276600"/>
                        <a:ext cx="19256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438400" y="3962400"/>
          <a:ext cx="2163763" cy="457200"/>
        </p:xfrm>
        <a:graphic>
          <a:graphicData uri="http://schemas.openxmlformats.org/presentationml/2006/ole">
            <mc:AlternateContent xmlns:mc="http://schemas.openxmlformats.org/markup-compatibility/2006">
              <mc:Choice xmlns:v="urn:schemas-microsoft-com:vml" Requires="v">
                <p:oleObj spid="_x0000_s21572" name="Equation" r:id="rId7" imgW="1143000" imgH="241300" progId="Equation.3">
                  <p:embed/>
                </p:oleObj>
              </mc:Choice>
              <mc:Fallback>
                <p:oleObj name="Equation" r:id="rId7" imgW="11430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962400"/>
                        <a:ext cx="21637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2455863" y="4572000"/>
          <a:ext cx="2114550" cy="457200"/>
        </p:xfrm>
        <a:graphic>
          <a:graphicData uri="http://schemas.openxmlformats.org/presentationml/2006/ole">
            <mc:AlternateContent xmlns:mc="http://schemas.openxmlformats.org/markup-compatibility/2006">
              <mc:Choice xmlns:v="urn:schemas-microsoft-com:vml" Requires="v">
                <p:oleObj spid="_x0000_s21573" name="Equation" r:id="rId9" imgW="1117600" imgH="241300" progId="Equation.3">
                  <p:embed/>
                </p:oleObj>
              </mc:Choice>
              <mc:Fallback>
                <p:oleObj name="Equation" r:id="rId9" imgW="11176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5863" y="4572000"/>
                        <a:ext cx="21145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fld id="{559FCB29-F943-4EC1-A3DD-F6FE8F73ACEA}" type="slidenum">
              <a:rPr lang="en-US" smtClean="0"/>
              <a:pPr>
                <a:defRPr/>
              </a:pPr>
              <a:t>502</a:t>
            </a:fld>
            <a:endParaRPr lang="en-US"/>
          </a:p>
        </p:txBody>
      </p:sp>
    </p:spTree>
    <p:extLst>
      <p:ext uri="{BB962C8B-B14F-4D97-AF65-F5344CB8AC3E}">
        <p14:creationId xmlns:p14="http://schemas.microsoft.com/office/powerpoint/2010/main" val="322396824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0" y="1371600"/>
            <a:ext cx="9144000" cy="3276600"/>
          </a:xfrm>
        </p:spPr>
        <p:txBody>
          <a:bodyPr/>
          <a:lstStyle/>
          <a:p>
            <a:pPr>
              <a:spcBef>
                <a:spcPts val="1800"/>
              </a:spcBef>
            </a:pPr>
            <a:r>
              <a:rPr lang="en-US" sz="2400" dirty="0" smtClean="0"/>
              <a:t>2 Factors: Restaurant and Waiter – interested in effects of both</a:t>
            </a:r>
          </a:p>
          <a:p>
            <a:pPr lvl="1">
              <a:buFont typeface="Arial" pitchFamily="34" charset="0"/>
              <a:buChar char="•"/>
            </a:pPr>
            <a:r>
              <a:rPr lang="en-US" sz="2000" dirty="0" smtClean="0"/>
              <a:t>4 levels of Restaurant</a:t>
            </a:r>
          </a:p>
          <a:p>
            <a:pPr lvl="1">
              <a:buFont typeface="Arial" pitchFamily="34" charset="0"/>
              <a:buChar char="•"/>
            </a:pPr>
            <a:r>
              <a:rPr lang="en-US" sz="2000" dirty="0" smtClean="0"/>
              <a:t>3 levels of Waiter nested under each level of Restaurant</a:t>
            </a:r>
          </a:p>
          <a:p>
            <a:pPr lvl="2">
              <a:buFont typeface="Arial" pitchFamily="34" charset="0"/>
              <a:buChar char="•"/>
            </a:pPr>
            <a:r>
              <a:rPr lang="en-US" sz="2000" dirty="0" smtClean="0"/>
              <a:t>Waiters were selected by experimenter (i.e. fixed)</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503</a:t>
            </a:fld>
            <a:endParaRPr lang="en-US"/>
          </a:p>
        </p:txBody>
      </p:sp>
      <p:graphicFrame>
        <p:nvGraphicFramePr>
          <p:cNvPr id="40" name="Table 39"/>
          <p:cNvGraphicFramePr>
            <a:graphicFrameLocks noGrp="1"/>
          </p:cNvGraphicFramePr>
          <p:nvPr>
            <p:extLst/>
          </p:nvPr>
        </p:nvGraphicFramePr>
        <p:xfrm>
          <a:off x="228600" y="4038600"/>
          <a:ext cx="8686800" cy="2595880"/>
        </p:xfrm>
        <a:graphic>
          <a:graphicData uri="http://schemas.openxmlformats.org/drawingml/2006/table">
            <a:tbl>
              <a:tblPr firstRow="1" bandRow="1">
                <a:tableStyleId>{5C22544A-7EE6-4342-B048-85BDC9FD1C3A}</a:tableStyleId>
              </a:tblPr>
              <a:tblGrid>
                <a:gridCol w="1005840"/>
                <a:gridCol w="640080"/>
                <a:gridCol w="640080"/>
                <a:gridCol w="640080"/>
                <a:gridCol w="640080"/>
                <a:gridCol w="640080"/>
                <a:gridCol w="640080"/>
                <a:gridCol w="640080"/>
                <a:gridCol w="640080"/>
                <a:gridCol w="640080"/>
                <a:gridCol w="640080"/>
                <a:gridCol w="640080"/>
                <a:gridCol w="640080"/>
              </a:tblGrid>
              <a:tr h="370840">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dirty="0" smtClean="0">
                          <a:solidFill>
                            <a:schemeClr val="tx1"/>
                          </a:solidFill>
                        </a:rPr>
                        <a:t>Restaurant 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Restaurant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dirty="0" smtClean="0">
                          <a:solidFill>
                            <a:schemeClr val="tx1"/>
                          </a:solidFill>
                        </a:rPr>
                        <a:t>Waiter</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2</a:t>
                      </a: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solidFill>
                            <a:schemeClr val="tx1"/>
                          </a:solidFill>
                        </a:rPr>
                        <a:t>3</a:t>
                      </a: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rowSpan="5">
                  <a:txBody>
                    <a:bodyPr/>
                    <a:lstStyle/>
                    <a:p>
                      <a:pPr algn="ctr"/>
                      <a:r>
                        <a:rPr lang="en-US" dirty="0" smtClean="0"/>
                        <a:t>Service</a:t>
                      </a:r>
                      <a:endParaRPr lang="en-US" dirty="0"/>
                    </a:p>
                    <a:p>
                      <a:pPr algn="ctr"/>
                      <a:r>
                        <a:rPr lang="en-US" dirty="0" smtClean="0"/>
                        <a:t>Time </a:t>
                      </a:r>
                    </a:p>
                    <a:p>
                      <a:pPr algn="ctr"/>
                      <a:r>
                        <a:rPr lang="en-US" dirty="0" smtClean="0"/>
                        <a:t>(in min)</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smtClean="0"/>
                        <a:t>4.3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4.7</a:t>
                      </a:r>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3.8</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7.2</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9.5</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16.3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14.3</a:t>
                      </a:r>
                      <a:endParaRPr lang="en-US" dirty="0"/>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7.3</a:t>
                      </a:r>
                      <a:endParaRPr lang="en-US"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9.5</a:t>
                      </a:r>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t>6.4</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4.5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5.2</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7.0</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9.0</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9.6</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8.0</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14.2</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12.0</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11.9</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9.0</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9.3</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3.1</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7.1</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11.3</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12.2</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15.9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13.8</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8.8</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8.4</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11.3</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6.8</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6.0</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4.5</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6.3</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11.0</a:t>
                      </a:r>
                      <a:endParaRPr lang="en-US" dirty="0"/>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9.4</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10.3</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9.9</a:t>
                      </a:r>
                      <a:endParaRPr lang="en-US"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9.3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6.9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7.0</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7.4</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3.9</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4.8</a:t>
                      </a:r>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3.9</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9.9</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8.4</a:t>
                      </a:r>
                      <a:endParaRPr lang="en-US" dirty="0"/>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10.2</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11.5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13.9</a:t>
                      </a:r>
                      <a:endParaRPr lang="en-US" dirty="0"/>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12.1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7.5</a:t>
                      </a: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6.3</a:t>
                      </a:r>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8.9</a:t>
                      </a: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4704907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155" t="25131" r="30239" b="29276"/>
          <a:stretch/>
        </p:blipFill>
        <p:spPr>
          <a:xfrm>
            <a:off x="3201841" y="2311420"/>
            <a:ext cx="3276600" cy="2514600"/>
          </a:xfrm>
          <a:prstGeom prst="rect">
            <a:avLst/>
          </a:prstGeom>
        </p:spPr>
      </p:pic>
      <p:sp>
        <p:nvSpPr>
          <p:cNvPr id="2" name="Title 1"/>
          <p:cNvSpPr>
            <a:spLocks noGrp="1"/>
          </p:cNvSpPr>
          <p:nvPr>
            <p:ph type="title"/>
          </p:nvPr>
        </p:nvSpPr>
        <p:spPr>
          <a:xfrm>
            <a:off x="457200" y="0"/>
            <a:ext cx="8229600" cy="1143000"/>
          </a:xfrm>
        </p:spPr>
        <p:txBody>
          <a:bodyPr/>
          <a:lstStyle/>
          <a:p>
            <a:r>
              <a:rPr lang="en-US" sz="3600" dirty="0" smtClean="0"/>
              <a:t>Two-Stage Nested </a:t>
            </a:r>
            <a:r>
              <a:rPr lang="en-US" sz="3600" dirty="0"/>
              <a:t>Design Example</a:t>
            </a:r>
          </a:p>
        </p:txBody>
      </p:sp>
      <p:sp>
        <p:nvSpPr>
          <p:cNvPr id="8" name="TextBox 7"/>
          <p:cNvSpPr txBox="1"/>
          <p:nvPr/>
        </p:nvSpPr>
        <p:spPr>
          <a:xfrm>
            <a:off x="4191000" y="990600"/>
            <a:ext cx="4343400" cy="1446550"/>
          </a:xfrm>
          <a:prstGeom prst="rect">
            <a:avLst/>
          </a:prstGeom>
          <a:noFill/>
        </p:spPr>
        <p:txBody>
          <a:bodyPr wrap="square" rtlCol="0">
            <a:spAutoFit/>
          </a:bodyPr>
          <a:lstStyle/>
          <a:p>
            <a:r>
              <a:rPr lang="en-US" sz="2800" dirty="0"/>
              <a:t>In Minitab</a:t>
            </a:r>
          </a:p>
          <a:p>
            <a:pPr marL="800100" lvl="1" indent="-342900">
              <a:buFont typeface="Wingdings" pitchFamily="2" charset="2"/>
              <a:buChar char="Ø"/>
            </a:pPr>
            <a:r>
              <a:rPr lang="en-US" sz="2000" dirty="0" smtClean="0"/>
              <a:t>STAT</a:t>
            </a:r>
          </a:p>
          <a:p>
            <a:pPr marL="1257300" lvl="2" indent="-342900">
              <a:buFont typeface="Wingdings" pitchFamily="2" charset="2"/>
              <a:buChar char="Ø"/>
            </a:pPr>
            <a:r>
              <a:rPr lang="en-US" sz="2000" dirty="0" smtClean="0"/>
              <a:t>ANOVA</a:t>
            </a:r>
          </a:p>
          <a:p>
            <a:pPr marL="1714500" lvl="3" indent="-342900">
              <a:buFont typeface="Wingdings" pitchFamily="2" charset="2"/>
              <a:buChar char="Ø"/>
            </a:pPr>
            <a:r>
              <a:rPr lang="en-US" sz="2000" dirty="0" smtClean="0"/>
              <a:t>GLM</a:t>
            </a:r>
            <a:endParaRPr lang="en-US" sz="2000" dirty="0"/>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dirty="0"/>
          </a:p>
        </p:txBody>
      </p:sp>
      <p:sp>
        <p:nvSpPr>
          <p:cNvPr id="4" name="Slide Number Placeholder 3"/>
          <p:cNvSpPr>
            <a:spLocks noGrp="1"/>
          </p:cNvSpPr>
          <p:nvPr>
            <p:ph type="sldNum" sz="quarter" idx="12"/>
          </p:nvPr>
        </p:nvSpPr>
        <p:spPr/>
        <p:txBody>
          <a:bodyPr/>
          <a:lstStyle/>
          <a:p>
            <a:pPr>
              <a:defRPr/>
            </a:pPr>
            <a:fld id="{559FCB29-F943-4EC1-A3DD-F6FE8F73ACEA}" type="slidenum">
              <a:rPr lang="en-US" smtClean="0"/>
              <a:pPr>
                <a:defRPr/>
              </a:pPr>
              <a:t>504</a:t>
            </a:fld>
            <a:endParaRPr lang="en-US"/>
          </a:p>
        </p:txBody>
      </p:sp>
      <p:pic>
        <p:nvPicPr>
          <p:cNvPr id="506882" name="Picture 2"/>
          <p:cNvPicPr>
            <a:picLocks noChangeAspect="1" noChangeArrowheads="1"/>
          </p:cNvPicPr>
          <p:nvPr/>
        </p:nvPicPr>
        <p:blipFill>
          <a:blip r:embed="rId3" cstate="print"/>
          <a:srcRect/>
          <a:stretch>
            <a:fillRect/>
          </a:stretch>
        </p:blipFill>
        <p:spPr bwMode="auto">
          <a:xfrm>
            <a:off x="304800" y="1066800"/>
            <a:ext cx="2580072" cy="5638800"/>
          </a:xfrm>
          <a:prstGeom prst="rect">
            <a:avLst/>
          </a:prstGeom>
          <a:noFill/>
          <a:ln w="9525">
            <a:noFill/>
            <a:miter lim="800000"/>
            <a:headEnd/>
            <a:tailEnd/>
          </a:ln>
          <a:effectLst/>
        </p:spPr>
      </p:pic>
      <p:pic>
        <p:nvPicPr>
          <p:cNvPr id="6" name="Picture 5"/>
          <p:cNvPicPr>
            <a:picLocks noChangeAspect="1"/>
          </p:cNvPicPr>
          <p:nvPr/>
        </p:nvPicPr>
        <p:blipFill rotWithShape="1">
          <a:blip r:embed="rId4"/>
          <a:srcRect l="28489" t="27107" r="28778" b="31685"/>
          <a:stretch/>
        </p:blipFill>
        <p:spPr>
          <a:xfrm>
            <a:off x="5574769" y="4019550"/>
            <a:ext cx="3200400" cy="2057400"/>
          </a:xfrm>
          <a:prstGeom prst="rect">
            <a:avLst/>
          </a:prstGeom>
        </p:spPr>
      </p:pic>
      <p:sp>
        <p:nvSpPr>
          <p:cNvPr id="10" name="TextBox 9"/>
          <p:cNvSpPr txBox="1"/>
          <p:nvPr/>
        </p:nvSpPr>
        <p:spPr>
          <a:xfrm>
            <a:off x="3581400" y="5505271"/>
            <a:ext cx="5029200" cy="1200329"/>
          </a:xfrm>
          <a:prstGeom prst="rect">
            <a:avLst/>
          </a:prstGeom>
          <a:solidFill>
            <a:srgbClr val="FFCCFF"/>
          </a:solidFill>
        </p:spPr>
        <p:txBody>
          <a:bodyPr wrap="square" rtlCol="0">
            <a:spAutoFit/>
          </a:bodyPr>
          <a:lstStyle/>
          <a:p>
            <a:r>
              <a:rPr lang="en-US" sz="2400" dirty="0" smtClean="0"/>
              <a:t>ORDER MATTERS!!!!</a:t>
            </a:r>
          </a:p>
          <a:p>
            <a:pPr marL="285750" indent="-285750">
              <a:buFont typeface="Arial" pitchFamily="34" charset="0"/>
              <a:buChar char="•"/>
            </a:pPr>
            <a:r>
              <a:rPr lang="en-US" sz="2400" dirty="0" smtClean="0"/>
              <a:t>B(A) ≠ A(B)</a:t>
            </a:r>
          </a:p>
          <a:p>
            <a:pPr marL="285750" indent="-285750">
              <a:buFont typeface="Arial" pitchFamily="34" charset="0"/>
              <a:buChar char="•"/>
            </a:pPr>
            <a:r>
              <a:rPr lang="en-US" sz="2400" dirty="0" smtClean="0"/>
              <a:t>If B is nested within A then: B(A)</a:t>
            </a:r>
          </a:p>
        </p:txBody>
      </p:sp>
      <p:sp>
        <p:nvSpPr>
          <p:cNvPr id="14" name="Oval 13"/>
          <p:cNvSpPr/>
          <p:nvPr/>
        </p:nvSpPr>
        <p:spPr>
          <a:xfrm>
            <a:off x="6248400" y="4228273"/>
            <a:ext cx="19050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06585" y="3999673"/>
            <a:ext cx="717815" cy="34372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451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8915" name="Slide Number Placeholder 5"/>
          <p:cNvSpPr>
            <a:spLocks noGrp="1"/>
          </p:cNvSpPr>
          <p:nvPr>
            <p:ph type="sldNum" sz="quarter" idx="12"/>
          </p:nvPr>
        </p:nvSpPr>
        <p:spPr>
          <a:noFill/>
        </p:spPr>
        <p:txBody>
          <a:bodyPr/>
          <a:lstStyle/>
          <a:p>
            <a:fld id="{38376D32-A01F-4A14-910A-2531B2C88311}" type="slidenum">
              <a:rPr lang="en-US" smtClean="0">
                <a:latin typeface="Arial" charset="0"/>
              </a:rPr>
              <a:pPr/>
              <a:t>316</a:t>
            </a:fld>
            <a:endParaRPr lang="en-US" smtClean="0">
              <a:latin typeface="Arial" charset="0"/>
            </a:endParaRPr>
          </a:p>
        </p:txBody>
      </p:sp>
      <p:sp>
        <p:nvSpPr>
          <p:cNvPr id="38916" name="Rectangle 2"/>
          <p:cNvSpPr>
            <a:spLocks noGrp="1" noChangeArrowheads="1"/>
          </p:cNvSpPr>
          <p:nvPr>
            <p:ph type="title"/>
          </p:nvPr>
        </p:nvSpPr>
        <p:spPr/>
        <p:txBody>
          <a:bodyPr/>
          <a:lstStyle/>
          <a:p>
            <a:pPr eaLnBrk="1" hangingPunct="1"/>
            <a:r>
              <a:rPr lang="en-US" smtClean="0"/>
              <a:t>Wheat Example</a:t>
            </a:r>
          </a:p>
        </p:txBody>
      </p:sp>
      <p:sp>
        <p:nvSpPr>
          <p:cNvPr id="38917" name="Rectangle 3"/>
          <p:cNvSpPr>
            <a:spLocks noGrp="1" noChangeArrowheads="1"/>
          </p:cNvSpPr>
          <p:nvPr>
            <p:ph type="body" idx="1"/>
          </p:nvPr>
        </p:nvSpPr>
        <p:spPr>
          <a:xfrm>
            <a:off x="152400" y="990600"/>
            <a:ext cx="8382000" cy="4525962"/>
          </a:xfrm>
        </p:spPr>
        <p:txBody>
          <a:bodyPr/>
          <a:lstStyle/>
          <a:p>
            <a:pPr eaLnBrk="1" hangingPunct="1">
              <a:lnSpc>
                <a:spcPct val="80000"/>
              </a:lnSpc>
              <a:buFontTx/>
              <a:buNone/>
            </a:pPr>
            <a:r>
              <a:rPr lang="en-US" sz="1800" b="1" dirty="0">
                <a:latin typeface="Courier New" pitchFamily="49" charset="0"/>
              </a:rPr>
              <a:t>General Linear Model: Crop Yield versus Wheat Type, Field </a:t>
            </a:r>
          </a:p>
          <a:p>
            <a:pPr eaLnBrk="1" hangingPunct="1">
              <a:lnSpc>
                <a:spcPct val="80000"/>
              </a:lnSpc>
              <a:buFontTx/>
              <a:buNone/>
            </a:pPr>
            <a:endParaRPr lang="en-US" sz="1800" dirty="0">
              <a:latin typeface="Courier New" pitchFamily="49" charset="0"/>
            </a:endParaRPr>
          </a:p>
          <a:p>
            <a:pPr eaLnBrk="1" hangingPunct="1">
              <a:lnSpc>
                <a:spcPct val="80000"/>
              </a:lnSpc>
              <a:buFontTx/>
              <a:buNone/>
            </a:pPr>
            <a:r>
              <a:rPr lang="en-US" sz="1800" dirty="0" smtClean="0">
                <a:latin typeface="Courier New" pitchFamily="49" charset="0"/>
              </a:rPr>
              <a:t>Method</a:t>
            </a:r>
            <a:endParaRPr lang="en-US" sz="1800" dirty="0">
              <a:latin typeface="Courier New" pitchFamily="49" charset="0"/>
            </a:endParaRPr>
          </a:p>
          <a:p>
            <a:pPr eaLnBrk="1" hangingPunct="1">
              <a:lnSpc>
                <a:spcPct val="80000"/>
              </a:lnSpc>
              <a:buFontTx/>
              <a:buNone/>
            </a:pPr>
            <a:r>
              <a:rPr lang="en-US" sz="1800" dirty="0">
                <a:latin typeface="Courier New" pitchFamily="49" charset="0"/>
              </a:rPr>
              <a:t>Factor coding  (-1, 0, +1</a:t>
            </a:r>
            <a:r>
              <a:rPr lang="en-US" sz="1800" dirty="0" smtClean="0">
                <a:latin typeface="Courier New" pitchFamily="49" charset="0"/>
              </a:rPr>
              <a:t>)</a:t>
            </a:r>
            <a:endParaRPr lang="en-US" sz="1800" dirty="0">
              <a:latin typeface="Courier New" pitchFamily="49" charset="0"/>
            </a:endParaRPr>
          </a:p>
          <a:p>
            <a:pPr eaLnBrk="1" hangingPunct="1">
              <a:lnSpc>
                <a:spcPct val="80000"/>
              </a:lnSpc>
              <a:buFontTx/>
              <a:buNone/>
            </a:pPr>
            <a:endParaRPr lang="en-US" sz="1800" dirty="0">
              <a:latin typeface="Courier New" pitchFamily="49" charset="0"/>
            </a:endParaRPr>
          </a:p>
          <a:p>
            <a:pPr eaLnBrk="1" hangingPunct="1">
              <a:lnSpc>
                <a:spcPct val="80000"/>
              </a:lnSpc>
              <a:buFontTx/>
              <a:buNone/>
            </a:pPr>
            <a:r>
              <a:rPr lang="en-US" sz="1800" dirty="0">
                <a:latin typeface="Courier New" pitchFamily="49" charset="0"/>
              </a:rPr>
              <a:t>Factor </a:t>
            </a:r>
            <a:r>
              <a:rPr lang="en-US" sz="1800" dirty="0" smtClean="0">
                <a:latin typeface="Courier New" pitchFamily="49" charset="0"/>
              </a:rPr>
              <a:t>Information</a:t>
            </a:r>
            <a:endParaRPr lang="en-US" sz="1800" dirty="0">
              <a:latin typeface="Courier New" pitchFamily="49" charset="0"/>
            </a:endParaRPr>
          </a:p>
          <a:p>
            <a:pPr eaLnBrk="1" hangingPunct="1">
              <a:lnSpc>
                <a:spcPct val="80000"/>
              </a:lnSpc>
              <a:buFontTx/>
              <a:buNone/>
            </a:pPr>
            <a:r>
              <a:rPr lang="en-US" sz="1800" dirty="0">
                <a:latin typeface="Courier New" pitchFamily="49" charset="0"/>
              </a:rPr>
              <a:t>Factor      Type   Levels  Values</a:t>
            </a:r>
          </a:p>
          <a:p>
            <a:pPr eaLnBrk="1" hangingPunct="1">
              <a:lnSpc>
                <a:spcPct val="80000"/>
              </a:lnSpc>
              <a:buFontTx/>
              <a:buNone/>
            </a:pPr>
            <a:r>
              <a:rPr lang="en-US" sz="1800" dirty="0">
                <a:latin typeface="Courier New" pitchFamily="49" charset="0"/>
              </a:rPr>
              <a:t>Wheat Type  Fixed       4  1, 2, 3, 4</a:t>
            </a:r>
          </a:p>
          <a:p>
            <a:pPr eaLnBrk="1" hangingPunct="1">
              <a:lnSpc>
                <a:spcPct val="80000"/>
              </a:lnSpc>
              <a:buFontTx/>
              <a:buNone/>
            </a:pPr>
            <a:r>
              <a:rPr lang="en-US" sz="1800" dirty="0">
                <a:latin typeface="Courier New" pitchFamily="49" charset="0"/>
              </a:rPr>
              <a:t>Field       Fixed       5  1, 2, 3, 4, 5</a:t>
            </a:r>
          </a:p>
          <a:p>
            <a:pPr eaLnBrk="1" hangingPunct="1">
              <a:lnSpc>
                <a:spcPct val="80000"/>
              </a:lnSpc>
              <a:buFontTx/>
              <a:buNone/>
            </a:pPr>
            <a:endParaRPr lang="en-US" sz="1800" dirty="0">
              <a:latin typeface="Courier New" pitchFamily="49" charset="0"/>
            </a:endParaRPr>
          </a:p>
          <a:p>
            <a:pPr eaLnBrk="1" hangingPunct="1">
              <a:lnSpc>
                <a:spcPct val="80000"/>
              </a:lnSpc>
              <a:buFontTx/>
              <a:buNone/>
            </a:pPr>
            <a:r>
              <a:rPr lang="en-US" sz="1800" dirty="0">
                <a:latin typeface="Courier New" pitchFamily="49" charset="0"/>
              </a:rPr>
              <a:t>Analysis of </a:t>
            </a:r>
            <a:r>
              <a:rPr lang="en-US" sz="1800" dirty="0" smtClean="0">
                <a:latin typeface="Courier New" pitchFamily="49" charset="0"/>
              </a:rPr>
              <a:t>Variance</a:t>
            </a:r>
            <a:endParaRPr lang="en-US" sz="1800" dirty="0">
              <a:latin typeface="Courier New" pitchFamily="49" charset="0"/>
            </a:endParaRPr>
          </a:p>
          <a:p>
            <a:pPr eaLnBrk="1" hangingPunct="1">
              <a:lnSpc>
                <a:spcPct val="80000"/>
              </a:lnSpc>
              <a:buFontTx/>
              <a:buNone/>
            </a:pPr>
            <a:r>
              <a:rPr lang="en-US" sz="1800" dirty="0">
                <a:latin typeface="Courier New" pitchFamily="49" charset="0"/>
              </a:rPr>
              <a:t>Source        DF  </a:t>
            </a:r>
            <a:r>
              <a:rPr lang="en-US" sz="1800" dirty="0" err="1">
                <a:latin typeface="Courier New" pitchFamily="49" charset="0"/>
              </a:rPr>
              <a:t>Adj</a:t>
            </a:r>
            <a:r>
              <a:rPr lang="en-US" sz="1800" dirty="0">
                <a:latin typeface="Courier New" pitchFamily="49" charset="0"/>
              </a:rPr>
              <a:t> SS   </a:t>
            </a:r>
            <a:r>
              <a:rPr lang="en-US" sz="1800" dirty="0" err="1">
                <a:latin typeface="Courier New" pitchFamily="49" charset="0"/>
              </a:rPr>
              <a:t>Adj</a:t>
            </a:r>
            <a:r>
              <a:rPr lang="en-US" sz="1800" dirty="0">
                <a:latin typeface="Courier New" pitchFamily="49" charset="0"/>
              </a:rPr>
              <a:t> MS  F-Value  P-Value</a:t>
            </a:r>
          </a:p>
          <a:p>
            <a:pPr eaLnBrk="1" hangingPunct="1">
              <a:lnSpc>
                <a:spcPct val="80000"/>
              </a:lnSpc>
              <a:buFontTx/>
              <a:buNone/>
            </a:pPr>
            <a:r>
              <a:rPr lang="en-US" sz="1800" dirty="0">
                <a:latin typeface="Courier New" pitchFamily="49" charset="0"/>
              </a:rPr>
              <a:t>  Wheat Type   3   178.9    59.62     0.52    0.677</a:t>
            </a:r>
          </a:p>
          <a:p>
            <a:pPr eaLnBrk="1" hangingPunct="1">
              <a:lnSpc>
                <a:spcPct val="80000"/>
              </a:lnSpc>
              <a:buFontTx/>
              <a:buNone/>
            </a:pPr>
            <a:r>
              <a:rPr lang="en-US" sz="1800" dirty="0">
                <a:latin typeface="Courier New" pitchFamily="49" charset="0"/>
              </a:rPr>
              <a:t>  Field        4  5274.2  1318.55    11.50    0.000</a:t>
            </a:r>
          </a:p>
          <a:p>
            <a:pPr eaLnBrk="1" hangingPunct="1">
              <a:lnSpc>
                <a:spcPct val="80000"/>
              </a:lnSpc>
              <a:buFontTx/>
              <a:buNone/>
            </a:pPr>
            <a:r>
              <a:rPr lang="en-US" sz="1800" dirty="0">
                <a:latin typeface="Courier New" pitchFamily="49" charset="0"/>
              </a:rPr>
              <a:t>Error         12  1376.4   114.70</a:t>
            </a:r>
          </a:p>
          <a:p>
            <a:pPr eaLnBrk="1" hangingPunct="1">
              <a:lnSpc>
                <a:spcPct val="80000"/>
              </a:lnSpc>
              <a:buFontTx/>
              <a:buNone/>
            </a:pPr>
            <a:r>
              <a:rPr lang="en-US" sz="1800" dirty="0">
                <a:latin typeface="Courier New" pitchFamily="49" charset="0"/>
              </a:rPr>
              <a:t>Total         19  6829.5</a:t>
            </a:r>
            <a:endParaRPr lang="en-US" sz="1800" dirty="0" smtClean="0">
              <a:latin typeface="Courier New" pitchFamily="49" charset="0"/>
            </a:endParaRPr>
          </a:p>
        </p:txBody>
      </p:sp>
      <p:sp>
        <p:nvSpPr>
          <p:cNvPr id="38918" name="Rectangle 4"/>
          <p:cNvSpPr>
            <a:spLocks noChangeArrowheads="1"/>
          </p:cNvSpPr>
          <p:nvPr/>
        </p:nvSpPr>
        <p:spPr bwMode="auto">
          <a:xfrm>
            <a:off x="3810000" y="5181600"/>
            <a:ext cx="5334000" cy="1600200"/>
          </a:xfrm>
          <a:prstGeom prst="rect">
            <a:avLst/>
          </a:prstGeom>
          <a:solidFill>
            <a:srgbClr val="FF99CC"/>
          </a:solidFill>
          <a:ln w="9525">
            <a:solidFill>
              <a:schemeClr val="tx1"/>
            </a:solidFill>
            <a:miter lim="800000"/>
            <a:headEnd/>
            <a:tailEnd/>
          </a:ln>
        </p:spPr>
        <p:txBody>
          <a:bodyPr/>
          <a:lstStyle/>
          <a:p>
            <a:pPr marL="342900" indent="-342900">
              <a:lnSpc>
                <a:spcPct val="115000"/>
              </a:lnSpc>
              <a:spcBef>
                <a:spcPct val="20000"/>
              </a:spcBef>
              <a:spcAft>
                <a:spcPct val="15000"/>
              </a:spcAft>
              <a:buFontTx/>
              <a:buChar char="•"/>
            </a:pPr>
            <a:r>
              <a:rPr lang="en-US" sz="2200" dirty="0"/>
              <a:t>H</a:t>
            </a:r>
            <a:r>
              <a:rPr lang="en-US" sz="2200" baseline="-25000" dirty="0"/>
              <a:t>0</a:t>
            </a:r>
            <a:r>
              <a:rPr lang="en-US" sz="2200" dirty="0"/>
              <a:t>: </a:t>
            </a:r>
            <a:r>
              <a:rPr lang="el-GR" sz="2200" dirty="0">
                <a:cs typeface="Arial" charset="0"/>
              </a:rPr>
              <a:t>μ</a:t>
            </a:r>
            <a:r>
              <a:rPr lang="en-US" sz="2200" baseline="-25000" dirty="0">
                <a:cs typeface="Arial" charset="0"/>
              </a:rPr>
              <a:t>1</a:t>
            </a:r>
            <a:r>
              <a:rPr lang="en-US" sz="2200" dirty="0">
                <a:cs typeface="Arial" charset="0"/>
              </a:rPr>
              <a:t> = </a:t>
            </a:r>
            <a:r>
              <a:rPr lang="el-GR" sz="2200" dirty="0">
                <a:cs typeface="Arial" charset="0"/>
              </a:rPr>
              <a:t>μ</a:t>
            </a:r>
            <a:r>
              <a:rPr lang="en-US" sz="2200" baseline="-25000" dirty="0">
                <a:cs typeface="Arial" charset="0"/>
              </a:rPr>
              <a:t>2</a:t>
            </a:r>
            <a:r>
              <a:rPr lang="en-US" sz="2200" dirty="0">
                <a:cs typeface="Arial" charset="0"/>
              </a:rPr>
              <a:t> = </a:t>
            </a:r>
            <a:r>
              <a:rPr lang="el-GR" sz="2200" dirty="0">
                <a:cs typeface="Arial" charset="0"/>
              </a:rPr>
              <a:t>μ</a:t>
            </a:r>
            <a:r>
              <a:rPr lang="en-US" sz="2200" baseline="-25000" dirty="0">
                <a:cs typeface="Arial" charset="0"/>
              </a:rPr>
              <a:t>3 </a:t>
            </a:r>
            <a:r>
              <a:rPr lang="en-US" sz="2200" dirty="0">
                <a:cs typeface="Arial" charset="0"/>
              </a:rPr>
              <a:t>= </a:t>
            </a:r>
            <a:r>
              <a:rPr lang="el-GR" sz="2200" dirty="0">
                <a:cs typeface="Arial" charset="0"/>
              </a:rPr>
              <a:t>μ</a:t>
            </a:r>
            <a:r>
              <a:rPr lang="en-US" sz="2200" baseline="-25000" dirty="0">
                <a:cs typeface="Arial" charset="0"/>
              </a:rPr>
              <a:t>4</a:t>
            </a:r>
            <a:r>
              <a:rPr lang="en-US" sz="2200" dirty="0">
                <a:cs typeface="Arial" charset="0"/>
              </a:rPr>
              <a:t> </a:t>
            </a:r>
          </a:p>
          <a:p>
            <a:pPr marL="342900" indent="-342900">
              <a:lnSpc>
                <a:spcPct val="115000"/>
              </a:lnSpc>
              <a:spcBef>
                <a:spcPct val="20000"/>
              </a:spcBef>
              <a:spcAft>
                <a:spcPct val="15000"/>
              </a:spcAft>
              <a:buFontTx/>
              <a:buChar char="•"/>
            </a:pPr>
            <a:r>
              <a:rPr lang="en-US" sz="2200" dirty="0"/>
              <a:t>Does wheat type affect crop yield? </a:t>
            </a:r>
          </a:p>
          <a:p>
            <a:pPr marL="342900" indent="-342900">
              <a:lnSpc>
                <a:spcPct val="115000"/>
              </a:lnSpc>
              <a:spcBef>
                <a:spcPct val="20000"/>
              </a:spcBef>
              <a:spcAft>
                <a:spcPct val="15000"/>
              </a:spcAft>
              <a:buFontTx/>
              <a:buChar char="•"/>
            </a:pPr>
            <a:r>
              <a:rPr lang="en-US" sz="2200" dirty="0"/>
              <a:t>Was blocking necessary? </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167640" y="838200"/>
            <a:ext cx="8686800" cy="4525963"/>
          </a:xfrm>
        </p:spPr>
        <p:txBody>
          <a:bodyPr/>
          <a:lstStyle/>
          <a:p>
            <a:pPr>
              <a:spcBef>
                <a:spcPts val="0"/>
              </a:spcBef>
              <a:buNone/>
            </a:pPr>
            <a:r>
              <a:rPr lang="en-US" sz="1200" b="1" dirty="0" smtClean="0">
                <a:latin typeface="Courier New" pitchFamily="49" charset="0"/>
                <a:cs typeface="Courier New" pitchFamily="49" charset="0"/>
              </a:rPr>
              <a:t>General </a:t>
            </a:r>
            <a:r>
              <a:rPr lang="en-US" sz="1200" b="1" dirty="0">
                <a:latin typeface="Courier New" pitchFamily="49" charset="0"/>
                <a:cs typeface="Courier New" pitchFamily="49" charset="0"/>
              </a:rPr>
              <a:t>Linear Model: time versus restaurant, waiter </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Method</a:t>
            </a:r>
          </a:p>
          <a:p>
            <a:pPr>
              <a:spcBef>
                <a:spcPts val="0"/>
              </a:spcBef>
              <a:buNone/>
            </a:pPr>
            <a:r>
              <a:rPr lang="en-US" sz="1200" dirty="0" smtClean="0">
                <a:latin typeface="Courier New" pitchFamily="49" charset="0"/>
                <a:cs typeface="Courier New" pitchFamily="49" charset="0"/>
              </a:rPr>
              <a:t>Factor </a:t>
            </a:r>
            <a:r>
              <a:rPr lang="en-US" sz="1200" dirty="0">
                <a:latin typeface="Courier New" pitchFamily="49" charset="0"/>
                <a:cs typeface="Courier New" pitchFamily="49" charset="0"/>
              </a:rPr>
              <a:t>coding  (-1, 0, +1)</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Factor Information</a:t>
            </a:r>
          </a:p>
          <a:p>
            <a:pPr>
              <a:spcBef>
                <a:spcPts val="0"/>
              </a:spcBef>
              <a:buNone/>
            </a:pPr>
            <a:r>
              <a:rPr lang="en-US" sz="1200" dirty="0" smtClean="0">
                <a:latin typeface="Courier New" pitchFamily="49" charset="0"/>
                <a:cs typeface="Courier New" pitchFamily="49" charset="0"/>
              </a:rPr>
              <a:t>Factor              </a:t>
            </a:r>
            <a:r>
              <a:rPr lang="en-US" sz="1200" dirty="0">
                <a:latin typeface="Courier New" pitchFamily="49" charset="0"/>
                <a:cs typeface="Courier New" pitchFamily="49" charset="0"/>
              </a:rPr>
              <a:t>Type   Levels  Values</a:t>
            </a:r>
          </a:p>
          <a:p>
            <a:pPr>
              <a:spcBef>
                <a:spcPts val="0"/>
              </a:spcBef>
              <a:buNone/>
            </a:pPr>
            <a:r>
              <a:rPr lang="en-US" sz="1200" dirty="0">
                <a:latin typeface="Courier New" pitchFamily="49" charset="0"/>
                <a:cs typeface="Courier New" pitchFamily="49" charset="0"/>
              </a:rPr>
              <a:t>restaurant          Fixed       4  1, 2, 3, 4</a:t>
            </a:r>
          </a:p>
          <a:p>
            <a:pPr>
              <a:spcBef>
                <a:spcPts val="0"/>
              </a:spcBef>
              <a:buNone/>
            </a:pPr>
            <a:r>
              <a:rPr lang="en-US" sz="1200" dirty="0">
                <a:latin typeface="Courier New" pitchFamily="49" charset="0"/>
                <a:cs typeface="Courier New" pitchFamily="49" charset="0"/>
              </a:rPr>
              <a:t>waiter(restaurant)  Fixed      12  1(1), 2(1), 3(1), 1(2), 2(2), 3(2), 1(3), 2(3), 3(3),</a:t>
            </a:r>
          </a:p>
          <a:p>
            <a:pPr>
              <a:spcBef>
                <a:spcPts val="0"/>
              </a:spcBef>
              <a:buNone/>
            </a:pPr>
            <a:r>
              <a:rPr lang="en-US" sz="1200" dirty="0" smtClean="0">
                <a:latin typeface="Courier New" pitchFamily="49" charset="0"/>
                <a:cs typeface="Courier New" pitchFamily="49" charset="0"/>
              </a:rPr>
              <a:t>                                   </a:t>
            </a:r>
            <a:r>
              <a:rPr lang="en-US" sz="1200" dirty="0">
                <a:latin typeface="Courier New" pitchFamily="49" charset="0"/>
                <a:cs typeface="Courier New" pitchFamily="49" charset="0"/>
              </a:rPr>
              <a:t>1(4), 2(4), 3(4)</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spcBef>
                <a:spcPts val="0"/>
              </a:spcBef>
              <a:buNone/>
            </a:pPr>
            <a:r>
              <a:rPr lang="en-US" sz="1200" dirty="0">
                <a:latin typeface="Courier New" pitchFamily="49" charset="0"/>
                <a:cs typeface="Courier New" pitchFamily="49" charset="0"/>
              </a:rPr>
              <a:t>  restaurant           3  412.57  137.523    48.63    0.000</a:t>
            </a:r>
          </a:p>
          <a:p>
            <a:pPr>
              <a:spcBef>
                <a:spcPts val="0"/>
              </a:spcBef>
              <a:buNone/>
            </a:pPr>
            <a:r>
              <a:rPr lang="en-US" sz="1200" dirty="0">
                <a:latin typeface="Courier New" pitchFamily="49" charset="0"/>
                <a:cs typeface="Courier New" pitchFamily="49" charset="0"/>
              </a:rPr>
              <a:t>  waiter(restaurant)   8   24.12    3.015     1.07    0.402</a:t>
            </a:r>
          </a:p>
          <a:p>
            <a:pPr>
              <a:spcBef>
                <a:spcPts val="0"/>
              </a:spcBef>
              <a:buNone/>
            </a:pPr>
            <a:r>
              <a:rPr lang="en-US" sz="1200" dirty="0">
                <a:latin typeface="Courier New" pitchFamily="49" charset="0"/>
                <a:cs typeface="Courier New" pitchFamily="49" charset="0"/>
              </a:rPr>
              <a:t>Error                 48  135.75    2.828</a:t>
            </a:r>
          </a:p>
          <a:p>
            <a:pPr>
              <a:spcBef>
                <a:spcPts val="0"/>
              </a:spcBef>
              <a:buNone/>
            </a:pPr>
            <a:r>
              <a:rPr lang="en-US" sz="1200" dirty="0">
                <a:latin typeface="Courier New" pitchFamily="49" charset="0"/>
                <a:cs typeface="Courier New" pitchFamily="49" charset="0"/>
              </a:rPr>
              <a:t>Total                 59  </a:t>
            </a:r>
            <a:r>
              <a:rPr lang="en-US" sz="1200" dirty="0" smtClean="0">
                <a:latin typeface="Courier New" pitchFamily="49" charset="0"/>
                <a:cs typeface="Courier New" pitchFamily="49" charset="0"/>
              </a:rPr>
              <a:t>572.44</a:t>
            </a:r>
            <a:endParaRPr lang="en-US" sz="1200" dirty="0">
              <a:latin typeface="Courier New" pitchFamily="49" charset="0"/>
              <a:cs typeface="Courier New" pitchFamily="49" charset="0"/>
            </a:endParaRP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spcBef>
                <a:spcPts val="0"/>
              </a:spcBef>
              <a:buNone/>
            </a:pPr>
            <a:r>
              <a:rPr lang="en-US" sz="1200" dirty="0">
                <a:latin typeface="Courier New" pitchFamily="49" charset="0"/>
                <a:cs typeface="Courier New" pitchFamily="49" charset="0"/>
              </a:rPr>
              <a:t>1.68172  76.29%     70.85%      62.95%</a:t>
            </a:r>
          </a:p>
          <a:p>
            <a:pPr>
              <a:spcBef>
                <a:spcPts val="0"/>
              </a:spcBef>
              <a:buNone/>
            </a:pPr>
            <a:endParaRPr lang="en-US" sz="1600" dirty="0" smtClean="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505</a:t>
            </a:fld>
            <a:endParaRPr lang="en-US"/>
          </a:p>
        </p:txBody>
      </p:sp>
      <p:sp>
        <p:nvSpPr>
          <p:cNvPr id="6" name="Content Placeholder 3"/>
          <p:cNvSpPr txBox="1">
            <a:spLocks/>
          </p:cNvSpPr>
          <p:nvPr/>
        </p:nvSpPr>
        <p:spPr bwMode="auto">
          <a:xfrm>
            <a:off x="228600" y="4724400"/>
            <a:ext cx="8686800" cy="193899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marL="342900" marR="0" lvl="0" indent="-342900" algn="l" defTabSz="914400" rtl="0" eaLnBrk="0" fontAlgn="base" latinLnBrk="0" hangingPunct="0">
              <a:lnSpc>
                <a:spcPct val="100000"/>
              </a:lnSpc>
              <a:spcBef>
                <a:spcPts val="60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Restaurant is significant, but Waiter is not significant </a:t>
            </a:r>
          </a:p>
          <a:p>
            <a:pPr marL="342900" marR="0" lvl="0" indent="-342900" algn="l" defTabSz="914400" rtl="0" eaLnBrk="0" fontAlgn="base" latinLnBrk="0" hangingPunct="0">
              <a:lnSpc>
                <a:spcPct val="100000"/>
              </a:lnSpc>
              <a:spcBef>
                <a:spcPts val="60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Significant differences in service time between restaurants </a:t>
            </a:r>
          </a:p>
          <a:p>
            <a:pPr marL="742950" marR="0" lvl="1" indent="-285750" algn="l" defTabSz="914400" rtl="0" eaLnBrk="0" fontAlgn="base" latinLnBrk="0" hangingPunct="0">
              <a:lnSpc>
                <a:spcPct val="100000"/>
              </a:lnSpc>
              <a:spcBef>
                <a:spcPts val="60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rPr>
              <a:t>It matters which restaurant you visit</a:t>
            </a:r>
          </a:p>
          <a:p>
            <a:pPr marL="342900" marR="0" lvl="0" indent="-342900" algn="l" defTabSz="914400" rtl="0" eaLnBrk="0" fontAlgn="base" latinLnBrk="0" hangingPunct="0">
              <a:lnSpc>
                <a:spcPct val="100000"/>
              </a:lnSpc>
              <a:spcBef>
                <a:spcPts val="60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No </a:t>
            </a:r>
            <a:r>
              <a:rPr lang="en-US" sz="2000" kern="0" dirty="0" smtClean="0">
                <a:latin typeface="+mn-lt"/>
              </a:rPr>
              <a:t>significant differences between waiters at the same restaurant</a:t>
            </a:r>
          </a:p>
          <a:p>
            <a:pPr marL="742950" marR="0" lvl="1" indent="-285750" algn="l" defTabSz="914400" rtl="0" eaLnBrk="0" fontAlgn="base" latinLnBrk="0" hangingPunct="0">
              <a:lnSpc>
                <a:spcPct val="100000"/>
              </a:lnSpc>
              <a:spcBef>
                <a:spcPts val="600"/>
              </a:spcBef>
              <a:spcAft>
                <a:spcPct val="0"/>
              </a:spcAft>
              <a:buClrTx/>
              <a:buSzTx/>
              <a:buFontTx/>
              <a:buChar char="–"/>
              <a:tabLst/>
              <a:defRPr/>
            </a:pPr>
            <a:r>
              <a:rPr lang="en-US" sz="2000" kern="0" dirty="0" smtClean="0">
                <a:latin typeface="+mn-lt"/>
              </a:rPr>
              <a:t>Good waiter training at each restaurant ?</a:t>
            </a:r>
            <a:endParaRPr kumimoji="0" lang="en-US" sz="2000" b="0" i="0" u="none" strike="noStrike" kern="0" cap="none" spc="0" normalizeH="0" baseline="0" noProof="0" dirty="0" smtClean="0">
              <a:ln>
                <a:noFill/>
              </a:ln>
              <a:solidFill>
                <a:schemeClr val="tx1"/>
              </a:solidFill>
              <a:effectLst/>
              <a:uLnTx/>
              <a:uFillTx/>
              <a:latin typeface="+mn-lt"/>
            </a:endParaRPr>
          </a:p>
        </p:txBody>
      </p:sp>
    </p:spTree>
    <p:extLst>
      <p:ext uri="{BB962C8B-B14F-4D97-AF65-F5344CB8AC3E}">
        <p14:creationId xmlns:p14="http://schemas.microsoft.com/office/powerpoint/2010/main" val="270838449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lstStyle/>
          <a:p>
            <a:r>
              <a:rPr lang="en-US" sz="4000" dirty="0" smtClean="0"/>
              <a:t>Two-Stage Nested </a:t>
            </a:r>
            <a:r>
              <a:rPr lang="en-US" sz="4000" dirty="0"/>
              <a:t>Design Example</a:t>
            </a:r>
          </a:p>
        </p:txBody>
      </p:sp>
      <p:sp>
        <p:nvSpPr>
          <p:cNvPr id="3" name="Content Placeholder 2"/>
          <p:cNvSpPr>
            <a:spLocks noGrp="1"/>
          </p:cNvSpPr>
          <p:nvPr>
            <p:ph idx="1"/>
          </p:nvPr>
        </p:nvSpPr>
        <p:spPr>
          <a:xfrm>
            <a:off x="76200" y="990600"/>
            <a:ext cx="9144000" cy="2819400"/>
          </a:xfrm>
        </p:spPr>
        <p:txBody>
          <a:bodyPr/>
          <a:lstStyle/>
          <a:p>
            <a:pPr>
              <a:spcBef>
                <a:spcPts val="1800"/>
              </a:spcBef>
            </a:pPr>
            <a:r>
              <a:rPr lang="en-US" sz="2400" dirty="0" smtClean="0"/>
              <a:t>Study the effect of 3 production processes and batch on burn rate of rocket propellant</a:t>
            </a:r>
          </a:p>
          <a:p>
            <a:pPr lvl="1">
              <a:spcBef>
                <a:spcPts val="1800"/>
              </a:spcBef>
            </a:pPr>
            <a:r>
              <a:rPr lang="en-US" sz="2000" dirty="0" smtClean="0"/>
              <a:t>Want to know if different production processes lead to different burn rates and if there are burn rate differences between batches</a:t>
            </a:r>
          </a:p>
          <a:p>
            <a:pPr>
              <a:spcBef>
                <a:spcPts val="1800"/>
              </a:spcBef>
            </a:pPr>
            <a:r>
              <a:rPr lang="en-US" sz="2400" dirty="0" smtClean="0"/>
              <a:t>4 batches are randomly selected from each production process and 3 burn rate determinations are made on each batch</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6" name="Slide Number Placeholder 5"/>
          <p:cNvSpPr>
            <a:spLocks noGrp="1"/>
          </p:cNvSpPr>
          <p:nvPr>
            <p:ph type="sldNum" sz="quarter" idx="12"/>
          </p:nvPr>
        </p:nvSpPr>
        <p:spPr/>
        <p:txBody>
          <a:bodyPr/>
          <a:lstStyle/>
          <a:p>
            <a:pPr>
              <a:defRPr/>
            </a:pPr>
            <a:fld id="{559FCB29-F943-4EC1-A3DD-F6FE8F73ACEA}" type="slidenum">
              <a:rPr lang="en-US" smtClean="0"/>
              <a:pPr>
                <a:defRPr/>
              </a:pPr>
              <a:t>506</a:t>
            </a:fld>
            <a:endParaRPr lang="en-US"/>
          </a:p>
        </p:txBody>
      </p:sp>
      <p:graphicFrame>
        <p:nvGraphicFramePr>
          <p:cNvPr id="7" name="Table 6"/>
          <p:cNvGraphicFramePr>
            <a:graphicFrameLocks noGrp="1"/>
          </p:cNvGraphicFramePr>
          <p:nvPr>
            <p:extLst/>
          </p:nvPr>
        </p:nvGraphicFramePr>
        <p:xfrm>
          <a:off x="622235" y="3810000"/>
          <a:ext cx="7454965" cy="1854200"/>
        </p:xfrm>
        <a:graphic>
          <a:graphicData uri="http://schemas.openxmlformats.org/drawingml/2006/table">
            <a:tbl>
              <a:tblPr firstRow="1" bandRow="1">
                <a:tableStyleId>{5C22544A-7EE6-4342-B048-85BDC9FD1C3A}</a:tableStyleId>
              </a:tblPr>
              <a:tblGrid>
                <a:gridCol w="871285"/>
                <a:gridCol w="548640"/>
                <a:gridCol w="548640"/>
                <a:gridCol w="548640"/>
                <a:gridCol w="548640"/>
                <a:gridCol w="548640"/>
                <a:gridCol w="548640"/>
                <a:gridCol w="548640"/>
                <a:gridCol w="548640"/>
                <a:gridCol w="548640"/>
                <a:gridCol w="548640"/>
                <a:gridCol w="548640"/>
                <a:gridCol w="548640"/>
              </a:tblGrid>
              <a:tr h="370840">
                <a:tc>
                  <a:txBody>
                    <a:bodyPr/>
                    <a:lstStyle/>
                    <a:p>
                      <a:pPr algn="ctr"/>
                      <a:endParaRPr lang="en-US"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dirty="0" smtClean="0">
                          <a:solidFill>
                            <a:schemeClr val="tx1"/>
                          </a:solidFill>
                        </a:rPr>
                        <a:t>Process 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smtClean="0">
                          <a:solidFill>
                            <a:schemeClr val="tx1"/>
                          </a:solidFill>
                        </a:rPr>
                        <a:t>Process 2</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Process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Batch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2</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3</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4</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2</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3</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4</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2</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3</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dirty="0" smtClean="0"/>
                        <a:t>4</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rowSpan="3">
                  <a:txBody>
                    <a:bodyPr/>
                    <a:lstStyle/>
                    <a:p>
                      <a:r>
                        <a:rPr lang="en-US" dirty="0" smtClean="0"/>
                        <a:t>Burn Rate</a:t>
                      </a:r>
                      <a:endParaRPr 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smtClean="0"/>
                        <a:t>25</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19</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15</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15</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19</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23</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18</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35</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14</a:t>
                      </a:r>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35</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38</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dirty="0" smtClean="0"/>
                        <a:t>25</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30</a:t>
                      </a:r>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t>28</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16</a:t>
                      </a:r>
                      <a:endParaRPr lang="en-US" dirty="0"/>
                    </a:p>
                  </a:txBody>
                  <a:tcPr anchor="ctr">
                    <a:lnR w="12700" cap="flat" cmpd="sng" algn="ctr">
                      <a:solidFill>
                        <a:schemeClr val="tx1"/>
                      </a:solidFill>
                      <a:prstDash val="solid"/>
                      <a:round/>
                      <a:headEnd type="none" w="med" len="med"/>
                      <a:tailEnd type="none" w="med" len="med"/>
                    </a:lnR>
                  </a:tcPr>
                </a:tc>
                <a:tc>
                  <a:txBody>
                    <a:bodyPr/>
                    <a:lstStyle/>
                    <a:p>
                      <a:pPr algn="ctr"/>
                      <a:r>
                        <a:rPr lang="en-US" dirty="0" smtClean="0"/>
                        <a:t>17</a:t>
                      </a:r>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t>24</a:t>
                      </a:r>
                      <a:endParaRPr lang="en-US" dirty="0"/>
                    </a:p>
                  </a:txBody>
                  <a:tcPr anchor="ctr"/>
                </a:tc>
                <a:tc>
                  <a:txBody>
                    <a:bodyPr/>
                    <a:lstStyle/>
                    <a:p>
                      <a:pPr algn="ctr"/>
                      <a:r>
                        <a:rPr lang="en-US" dirty="0" smtClean="0"/>
                        <a:t>21</a:t>
                      </a:r>
                      <a:endParaRPr lang="en-US" dirty="0"/>
                    </a:p>
                  </a:txBody>
                  <a:tcPr anchor="ctr"/>
                </a:tc>
                <a:tc>
                  <a:txBody>
                    <a:bodyPr/>
                    <a:lstStyle/>
                    <a:p>
                      <a:pPr algn="ctr"/>
                      <a:r>
                        <a:rPr lang="en-US" dirty="0" smtClean="0"/>
                        <a:t>27</a:t>
                      </a:r>
                      <a:endParaRPr lang="en-US" dirty="0"/>
                    </a:p>
                  </a:txBody>
                  <a:tcPr anchor="ctr">
                    <a:lnR w="12700" cap="flat" cmpd="sng" algn="ctr">
                      <a:solidFill>
                        <a:schemeClr val="tx1"/>
                      </a:solidFill>
                      <a:prstDash val="solid"/>
                      <a:round/>
                      <a:headEnd type="none" w="med" len="med"/>
                      <a:tailEnd type="none" w="med" len="med"/>
                    </a:lnR>
                  </a:tcPr>
                </a:tc>
                <a:tc>
                  <a:txBody>
                    <a:bodyPr/>
                    <a:lstStyle/>
                    <a:p>
                      <a:pPr algn="ctr"/>
                      <a:r>
                        <a:rPr lang="en-US" dirty="0" smtClean="0"/>
                        <a:t>15</a:t>
                      </a:r>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t>21</a:t>
                      </a:r>
                      <a:endParaRPr lang="en-US" dirty="0"/>
                    </a:p>
                  </a:txBody>
                  <a:tcPr anchor="ctr"/>
                </a:tc>
                <a:tc>
                  <a:txBody>
                    <a:bodyPr/>
                    <a:lstStyle/>
                    <a:p>
                      <a:pPr algn="ctr"/>
                      <a:r>
                        <a:rPr lang="en-US" dirty="0" smtClean="0"/>
                        <a:t>54</a:t>
                      </a:r>
                      <a:endParaRPr lang="en-US" dirty="0"/>
                    </a:p>
                  </a:txBody>
                  <a:tcPr anchor="ctr"/>
                </a:tc>
                <a:tc>
                  <a:txBody>
                    <a:bodyPr/>
                    <a:lstStyle/>
                    <a:p>
                      <a:pPr algn="ctr"/>
                      <a:r>
                        <a:rPr lang="en-US" dirty="0" smtClean="0"/>
                        <a:t>29</a:t>
                      </a:r>
                      <a:endParaRPr lang="en-US" dirty="0"/>
                    </a:p>
                  </a:txBody>
                  <a:tcPr anchor="ctr">
                    <a:lnR w="12700" cap="flat" cmpd="sng" algn="ctr">
                      <a:solidFill>
                        <a:schemeClr val="tx1"/>
                      </a:solidFill>
                      <a:prstDash val="solid"/>
                      <a:round/>
                      <a:headEnd type="none" w="med" len="med"/>
                      <a:tailEnd type="none" w="med" len="med"/>
                    </a:ln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smtClean="0"/>
                        <a:t>26</a:t>
                      </a:r>
                      <a:endParaRPr lang="en-US"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20</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13</a:t>
                      </a:r>
                      <a:endParaRPr 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21</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17</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25</a:t>
                      </a:r>
                      <a:endParaRPr 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smtClean="0"/>
                        <a:t>20</a:t>
                      </a:r>
                      <a:endParaRPr lang="en-US"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24</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50</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33</a:t>
                      </a:r>
                      <a:endParaRPr 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838200" y="5943600"/>
            <a:ext cx="7315200" cy="707886"/>
          </a:xfrm>
          <a:prstGeom prst="rect">
            <a:avLst/>
          </a:prstGeom>
          <a:solidFill>
            <a:srgbClr val="FFCCFF"/>
          </a:solidFill>
        </p:spPr>
        <p:txBody>
          <a:bodyPr wrap="square" rtlCol="0">
            <a:spAutoFit/>
          </a:bodyPr>
          <a:lstStyle/>
          <a:p>
            <a:r>
              <a:rPr lang="en-US" sz="2000" dirty="0" smtClean="0"/>
              <a:t>Batch 1 from process 1 the same as batch 1 from process 2?  </a:t>
            </a:r>
          </a:p>
          <a:p>
            <a:r>
              <a:rPr lang="en-US" sz="2000" dirty="0" smtClean="0"/>
              <a:t>No. Batch is nested within process .</a:t>
            </a:r>
            <a:endParaRPr lang="en-US" sz="2000" dirty="0"/>
          </a:p>
        </p:txBody>
      </p:sp>
    </p:spTree>
    <p:extLst>
      <p:ext uri="{BB962C8B-B14F-4D97-AF65-F5344CB8AC3E}">
        <p14:creationId xmlns:p14="http://schemas.microsoft.com/office/powerpoint/2010/main" val="357400863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2967" t="31557" r="13028" b="31091"/>
          <a:stretch/>
        </p:blipFill>
        <p:spPr>
          <a:xfrm>
            <a:off x="6096001" y="3807501"/>
            <a:ext cx="3048000" cy="1897091"/>
          </a:xfrm>
          <a:prstGeom prst="rect">
            <a:avLst/>
          </a:prstGeom>
        </p:spPr>
      </p:pic>
      <p:sp>
        <p:nvSpPr>
          <p:cNvPr id="2" name="Title 1"/>
          <p:cNvSpPr>
            <a:spLocks noGrp="1"/>
          </p:cNvSpPr>
          <p:nvPr>
            <p:ph type="title"/>
          </p:nvPr>
        </p:nvSpPr>
        <p:spPr>
          <a:xfrm>
            <a:off x="457200" y="0"/>
            <a:ext cx="8229600" cy="1143000"/>
          </a:xfrm>
        </p:spPr>
        <p:txBody>
          <a:bodyPr/>
          <a:lstStyle/>
          <a:p>
            <a:r>
              <a:rPr lang="en-US" sz="3600" dirty="0" smtClean="0"/>
              <a:t>Two-Stage Nested </a:t>
            </a:r>
            <a:r>
              <a:rPr lang="en-US" sz="3600" dirty="0"/>
              <a:t>Design Example</a:t>
            </a:r>
          </a:p>
        </p:txBody>
      </p:sp>
      <p:sp>
        <p:nvSpPr>
          <p:cNvPr id="8" name="TextBox 7"/>
          <p:cNvSpPr txBox="1"/>
          <p:nvPr/>
        </p:nvSpPr>
        <p:spPr>
          <a:xfrm>
            <a:off x="4191000" y="990600"/>
            <a:ext cx="4343400" cy="1446550"/>
          </a:xfrm>
          <a:prstGeom prst="rect">
            <a:avLst/>
          </a:prstGeom>
          <a:noFill/>
        </p:spPr>
        <p:txBody>
          <a:bodyPr wrap="square" rtlCol="0">
            <a:spAutoFit/>
          </a:bodyPr>
          <a:lstStyle/>
          <a:p>
            <a:r>
              <a:rPr lang="en-US" sz="2800" dirty="0"/>
              <a:t>In Minitab</a:t>
            </a:r>
          </a:p>
          <a:p>
            <a:pPr marL="800100" lvl="1" indent="-342900">
              <a:buFont typeface="Wingdings" pitchFamily="2" charset="2"/>
              <a:buChar char="Ø"/>
            </a:pPr>
            <a:r>
              <a:rPr lang="en-US" sz="2000" dirty="0" smtClean="0"/>
              <a:t>STAT</a:t>
            </a:r>
          </a:p>
          <a:p>
            <a:pPr marL="1257300" lvl="2" indent="-342900">
              <a:buFont typeface="Wingdings" pitchFamily="2" charset="2"/>
              <a:buChar char="Ø"/>
            </a:pPr>
            <a:r>
              <a:rPr lang="en-US" sz="2000" dirty="0" smtClean="0"/>
              <a:t>ANOVA</a:t>
            </a:r>
          </a:p>
          <a:p>
            <a:pPr marL="1714500" lvl="3" indent="-342900">
              <a:buFont typeface="Wingdings" pitchFamily="2" charset="2"/>
              <a:buChar char="Ø"/>
            </a:pPr>
            <a:r>
              <a:rPr lang="en-US" sz="2000" dirty="0" smtClean="0"/>
              <a:t>GLM</a:t>
            </a:r>
            <a:endParaRPr lang="en-US" sz="2000" dirty="0"/>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4" name="Slide Number Placeholder 3"/>
          <p:cNvSpPr>
            <a:spLocks noGrp="1"/>
          </p:cNvSpPr>
          <p:nvPr>
            <p:ph type="sldNum" sz="quarter" idx="12"/>
          </p:nvPr>
        </p:nvSpPr>
        <p:spPr/>
        <p:txBody>
          <a:bodyPr/>
          <a:lstStyle/>
          <a:p>
            <a:pPr>
              <a:defRPr/>
            </a:pPr>
            <a:fld id="{559FCB29-F943-4EC1-A3DD-F6FE8F73ACEA}" type="slidenum">
              <a:rPr lang="en-US" smtClean="0"/>
              <a:pPr>
                <a:defRPr/>
              </a:pPr>
              <a:t>507</a:t>
            </a:fld>
            <a:endParaRPr lang="en-US"/>
          </a:p>
        </p:txBody>
      </p:sp>
      <p:pic>
        <p:nvPicPr>
          <p:cNvPr id="415746" name="Picture 2"/>
          <p:cNvPicPr>
            <a:picLocks noChangeAspect="1" noChangeArrowheads="1"/>
          </p:cNvPicPr>
          <p:nvPr/>
        </p:nvPicPr>
        <p:blipFill>
          <a:blip r:embed="rId3" cstate="print"/>
          <a:srcRect/>
          <a:stretch>
            <a:fillRect/>
          </a:stretch>
        </p:blipFill>
        <p:spPr bwMode="auto">
          <a:xfrm>
            <a:off x="381000" y="914400"/>
            <a:ext cx="2511742" cy="5824330"/>
          </a:xfrm>
          <a:prstGeom prst="rect">
            <a:avLst/>
          </a:prstGeom>
          <a:noFill/>
          <a:ln w="9525">
            <a:noFill/>
            <a:miter lim="800000"/>
            <a:headEnd/>
            <a:tailEnd/>
          </a:ln>
          <a:effectLst/>
        </p:spPr>
      </p:pic>
      <p:pic>
        <p:nvPicPr>
          <p:cNvPr id="14" name="Picture 13"/>
          <p:cNvPicPr>
            <a:picLocks noChangeAspect="1"/>
          </p:cNvPicPr>
          <p:nvPr/>
        </p:nvPicPr>
        <p:blipFill rotWithShape="1">
          <a:blip r:embed="rId4"/>
          <a:srcRect t="25641" r="59805" b="28388"/>
          <a:stretch/>
        </p:blipFill>
        <p:spPr>
          <a:xfrm>
            <a:off x="3084671" y="2442230"/>
            <a:ext cx="2935129" cy="2237951"/>
          </a:xfrm>
          <a:prstGeom prst="rect">
            <a:avLst/>
          </a:prstGeom>
        </p:spPr>
      </p:pic>
      <p:sp>
        <p:nvSpPr>
          <p:cNvPr id="11" name="Oval 10"/>
          <p:cNvSpPr/>
          <p:nvPr/>
        </p:nvSpPr>
        <p:spPr>
          <a:xfrm>
            <a:off x="6722533" y="3923675"/>
            <a:ext cx="19050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52333" y="3939026"/>
            <a:ext cx="685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86200" y="5410200"/>
            <a:ext cx="5029200" cy="1200329"/>
          </a:xfrm>
          <a:prstGeom prst="rect">
            <a:avLst/>
          </a:prstGeom>
          <a:solidFill>
            <a:srgbClr val="FFCCFF"/>
          </a:solidFill>
        </p:spPr>
        <p:txBody>
          <a:bodyPr wrap="square" rtlCol="0">
            <a:spAutoFit/>
          </a:bodyPr>
          <a:lstStyle/>
          <a:p>
            <a:r>
              <a:rPr lang="en-US" sz="2400" dirty="0" smtClean="0"/>
              <a:t>ORDER MATTERS!!!!</a:t>
            </a:r>
          </a:p>
          <a:p>
            <a:pPr marL="285750" indent="-285750">
              <a:buFont typeface="Arial" pitchFamily="34" charset="0"/>
              <a:buChar char="•"/>
            </a:pPr>
            <a:r>
              <a:rPr lang="en-US" sz="2400" dirty="0" smtClean="0"/>
              <a:t>B(A) ≠ A(B)</a:t>
            </a:r>
          </a:p>
          <a:p>
            <a:pPr marL="285750" indent="-285750">
              <a:buFont typeface="Arial" pitchFamily="34" charset="0"/>
              <a:buChar char="•"/>
            </a:pPr>
            <a:r>
              <a:rPr lang="en-US" sz="2400" dirty="0" smtClean="0"/>
              <a:t>If B is nested within A then: B(A)</a:t>
            </a:r>
          </a:p>
        </p:txBody>
      </p:sp>
      <p:sp>
        <p:nvSpPr>
          <p:cNvPr id="15" name="Oval 14"/>
          <p:cNvSpPr/>
          <p:nvPr/>
        </p:nvSpPr>
        <p:spPr>
          <a:xfrm>
            <a:off x="7467600" y="4892791"/>
            <a:ext cx="457200" cy="21810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20507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600" dirty="0" smtClean="0"/>
              <a:t>Two-Stage Nested Design Example Minitab</a:t>
            </a:r>
            <a:endParaRPr lang="en-US" sz="3600" dirty="0"/>
          </a:p>
        </p:txBody>
      </p:sp>
      <p:sp>
        <p:nvSpPr>
          <p:cNvPr id="3" name="Content Placeholder 2"/>
          <p:cNvSpPr>
            <a:spLocks noGrp="1"/>
          </p:cNvSpPr>
          <p:nvPr>
            <p:ph idx="1"/>
          </p:nvPr>
        </p:nvSpPr>
        <p:spPr>
          <a:xfrm>
            <a:off x="228600" y="1189037"/>
            <a:ext cx="8763000" cy="4525963"/>
          </a:xfrm>
        </p:spPr>
        <p:txBody>
          <a:bodyPr/>
          <a:lstStyle/>
          <a:p>
            <a:pPr>
              <a:spcBef>
                <a:spcPts val="0"/>
              </a:spcBef>
              <a:buNone/>
            </a:pPr>
            <a:r>
              <a:rPr lang="en-US" sz="1400" b="1" dirty="0">
                <a:latin typeface="Courier New" pitchFamily="49" charset="0"/>
                <a:cs typeface="Courier New" pitchFamily="49" charset="0"/>
              </a:rPr>
              <a:t>General Linear Model: burn rate versus process, batch </a:t>
            </a:r>
            <a:endParaRPr lang="en-US" sz="1400" b="1" dirty="0" smtClean="0">
              <a:latin typeface="Courier New" pitchFamily="49" charset="0"/>
              <a:cs typeface="Courier New" pitchFamily="49" charset="0"/>
            </a:endParaRPr>
          </a:p>
          <a:p>
            <a:pPr>
              <a:spcBef>
                <a:spcPts val="0"/>
              </a:spcBef>
              <a:buNone/>
            </a:pPr>
            <a:endParaRPr lang="en-US" sz="1400" b="1" dirty="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Method</a:t>
            </a:r>
          </a:p>
          <a:p>
            <a:pPr>
              <a:spcBef>
                <a:spcPts val="0"/>
              </a:spcBef>
              <a:buNone/>
            </a:pPr>
            <a:endParaRPr lang="en-US" sz="1400" dirty="0" smtClean="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Factor coding  (-1, 0, +1)</a:t>
            </a:r>
          </a:p>
          <a:p>
            <a:pPr>
              <a:spcBef>
                <a:spcPts val="0"/>
              </a:spcBef>
              <a:buNone/>
            </a:pPr>
            <a:endParaRPr lang="en-US" sz="1400" dirty="0" smtClean="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Factor Information</a:t>
            </a:r>
          </a:p>
          <a:p>
            <a:pPr>
              <a:spcBef>
                <a:spcPts val="0"/>
              </a:spcBef>
              <a:buNone/>
            </a:pPr>
            <a:endParaRPr lang="en-US" sz="1400" dirty="0" smtClean="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Factor          Type    Levels  Values</a:t>
            </a:r>
          </a:p>
          <a:p>
            <a:pPr>
              <a:spcBef>
                <a:spcPts val="0"/>
              </a:spcBef>
              <a:buNone/>
            </a:pPr>
            <a:r>
              <a:rPr lang="en-US" sz="1400" dirty="0" smtClean="0">
                <a:latin typeface="Courier New" pitchFamily="49" charset="0"/>
                <a:cs typeface="Courier New" pitchFamily="49" charset="0"/>
              </a:rPr>
              <a:t>process         Fixed        3  1, 2, 3</a:t>
            </a:r>
          </a:p>
          <a:p>
            <a:pPr>
              <a:spcBef>
                <a:spcPts val="0"/>
              </a:spcBef>
              <a:buNone/>
            </a:pPr>
            <a:r>
              <a:rPr lang="en-US" sz="1400" dirty="0" smtClean="0">
                <a:latin typeface="Courier New" pitchFamily="49" charset="0"/>
                <a:cs typeface="Courier New" pitchFamily="49" charset="0"/>
              </a:rPr>
              <a:t>batch(process)  Random      12  1(1), 2(1), 3(1), 4(1), 1(2), 2(2), 3(2), 4(2), 1(3), 2(3),</a:t>
            </a:r>
          </a:p>
          <a:p>
            <a:pPr>
              <a:spcBef>
                <a:spcPts val="0"/>
              </a:spcBef>
              <a:buNone/>
            </a:pPr>
            <a:r>
              <a:rPr lang="en-US" sz="1400" dirty="0" smtClean="0">
                <a:latin typeface="Courier New" pitchFamily="49" charset="0"/>
                <a:cs typeface="Courier New" pitchFamily="49" charset="0"/>
              </a:rPr>
              <a:t>                                3(3), 4(3)</a:t>
            </a:r>
          </a:p>
          <a:p>
            <a:pPr>
              <a:spcBef>
                <a:spcPts val="0"/>
              </a:spcBef>
              <a:buNone/>
            </a:pPr>
            <a:endParaRPr lang="en-US" sz="1400" dirty="0" smtClean="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Analysis of Variance</a:t>
            </a:r>
          </a:p>
          <a:p>
            <a:pPr>
              <a:spcBef>
                <a:spcPts val="0"/>
              </a:spcBef>
              <a:buNone/>
            </a:pPr>
            <a:r>
              <a:rPr lang="en-US" sz="1400" dirty="0" smtClean="0">
                <a:latin typeface="Courier New" pitchFamily="49" charset="0"/>
                <a:cs typeface="Courier New" pitchFamily="49" charset="0"/>
              </a:rPr>
              <a:t>Source            DF  </a:t>
            </a:r>
            <a:r>
              <a:rPr lang="en-US" sz="1400" dirty="0" err="1" smtClean="0">
                <a:latin typeface="Courier New" pitchFamily="49" charset="0"/>
                <a:cs typeface="Courier New" pitchFamily="49" charset="0"/>
              </a:rPr>
              <a:t>Adj</a:t>
            </a:r>
            <a:r>
              <a:rPr lang="en-US" sz="1400" dirty="0" smtClean="0">
                <a:latin typeface="Courier New" pitchFamily="49" charset="0"/>
                <a:cs typeface="Courier New" pitchFamily="49" charset="0"/>
              </a:rPr>
              <a:t> SS  </a:t>
            </a:r>
            <a:r>
              <a:rPr lang="en-US" sz="1400" dirty="0" err="1" smtClean="0">
                <a:latin typeface="Courier New" pitchFamily="49" charset="0"/>
                <a:cs typeface="Courier New" pitchFamily="49" charset="0"/>
              </a:rPr>
              <a:t>Adj</a:t>
            </a:r>
            <a:r>
              <a:rPr lang="en-US" sz="1400" dirty="0" smtClean="0">
                <a:latin typeface="Courier New" pitchFamily="49" charset="0"/>
                <a:cs typeface="Courier New" pitchFamily="49" charset="0"/>
              </a:rPr>
              <a:t> MS  F-Value  P-Value</a:t>
            </a:r>
          </a:p>
          <a:p>
            <a:pPr>
              <a:spcBef>
                <a:spcPts val="0"/>
              </a:spcBef>
              <a:buNone/>
            </a:pPr>
            <a:r>
              <a:rPr lang="en-US" sz="1400" dirty="0" smtClean="0">
                <a:latin typeface="Courier New" pitchFamily="49" charset="0"/>
                <a:cs typeface="Courier New" pitchFamily="49" charset="0"/>
              </a:rPr>
              <a:t>  process          2   676.1  338.03     1.46    0.281</a:t>
            </a:r>
          </a:p>
          <a:p>
            <a:pPr>
              <a:spcBef>
                <a:spcPts val="0"/>
              </a:spcBef>
              <a:buNone/>
            </a:pPr>
            <a:r>
              <a:rPr lang="en-US" sz="1400" dirty="0" smtClean="0">
                <a:latin typeface="Courier New" pitchFamily="49" charset="0"/>
                <a:cs typeface="Courier New" pitchFamily="49" charset="0"/>
              </a:rPr>
              <a:t>  batch(process)   9  2077.6  230.84    12.20    0.000</a:t>
            </a:r>
          </a:p>
          <a:p>
            <a:pPr>
              <a:spcBef>
                <a:spcPts val="0"/>
              </a:spcBef>
              <a:buNone/>
            </a:pPr>
            <a:r>
              <a:rPr lang="en-US" sz="1400" dirty="0" smtClean="0">
                <a:latin typeface="Courier New" pitchFamily="49" charset="0"/>
                <a:cs typeface="Courier New" pitchFamily="49" charset="0"/>
              </a:rPr>
              <a:t>Error             24   454.0   18.92</a:t>
            </a:r>
          </a:p>
          <a:p>
            <a:pPr>
              <a:spcBef>
                <a:spcPts val="0"/>
              </a:spcBef>
              <a:buNone/>
            </a:pPr>
            <a:r>
              <a:rPr lang="en-US" sz="1400" dirty="0" smtClean="0">
                <a:latin typeface="Courier New" pitchFamily="49" charset="0"/>
                <a:cs typeface="Courier New" pitchFamily="49" charset="0"/>
              </a:rPr>
              <a:t>Total             35  3207.6</a:t>
            </a:r>
          </a:p>
          <a:p>
            <a:pPr>
              <a:spcBef>
                <a:spcPts val="0"/>
              </a:spcBef>
              <a:buNone/>
            </a:pPr>
            <a:endParaRPr lang="en-US" sz="1400" dirty="0" smtClean="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Model Summary</a:t>
            </a:r>
          </a:p>
          <a:p>
            <a:pPr>
              <a:spcBef>
                <a:spcPts val="0"/>
              </a:spcBef>
              <a:buNone/>
            </a:pPr>
            <a:r>
              <a:rPr lang="en-US" sz="1400" dirty="0" smtClean="0">
                <a:latin typeface="Courier New" pitchFamily="49" charset="0"/>
                <a:cs typeface="Courier New" pitchFamily="49" charset="0"/>
              </a:rPr>
              <a:t>      S    R-</a:t>
            </a:r>
            <a:r>
              <a:rPr lang="en-US" sz="1400" dirty="0" err="1" smtClean="0">
                <a:latin typeface="Courier New" pitchFamily="49" charset="0"/>
                <a:cs typeface="Courier New" pitchFamily="49" charset="0"/>
              </a:rPr>
              <a:t>sq</a:t>
            </a:r>
            <a:r>
              <a:rPr lang="en-US" sz="1400" dirty="0" smtClean="0">
                <a:latin typeface="Courier New" pitchFamily="49" charset="0"/>
                <a:cs typeface="Courier New" pitchFamily="49" charset="0"/>
              </a:rPr>
              <a:t>  R-</a:t>
            </a:r>
            <a:r>
              <a:rPr lang="en-US" sz="1400" dirty="0" err="1" smtClean="0">
                <a:latin typeface="Courier New" pitchFamily="49" charset="0"/>
                <a:cs typeface="Courier New" pitchFamily="49" charset="0"/>
              </a:rPr>
              <a:t>sq</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adj</a:t>
            </a:r>
            <a:r>
              <a:rPr lang="en-US" sz="1400" dirty="0" smtClean="0">
                <a:latin typeface="Courier New" pitchFamily="49" charset="0"/>
                <a:cs typeface="Courier New" pitchFamily="49" charset="0"/>
              </a:rPr>
              <a:t>)  R-</a:t>
            </a:r>
            <a:r>
              <a:rPr lang="en-US" sz="1400" dirty="0" err="1" smtClean="0">
                <a:latin typeface="Courier New" pitchFamily="49" charset="0"/>
                <a:cs typeface="Courier New" pitchFamily="49" charset="0"/>
              </a:rPr>
              <a:t>sq</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pred</a:t>
            </a:r>
            <a:r>
              <a:rPr lang="en-US" sz="1400" dirty="0" smtClean="0">
                <a:latin typeface="Courier New" pitchFamily="49" charset="0"/>
                <a:cs typeface="Courier New" pitchFamily="49" charset="0"/>
              </a:rPr>
              <a:t>)</a:t>
            </a:r>
          </a:p>
          <a:p>
            <a:pPr>
              <a:spcBef>
                <a:spcPts val="0"/>
              </a:spcBef>
              <a:buNone/>
            </a:pPr>
            <a:r>
              <a:rPr lang="en-US" sz="1400" dirty="0" smtClean="0">
                <a:latin typeface="Courier New" pitchFamily="49" charset="0"/>
                <a:cs typeface="Courier New" pitchFamily="49" charset="0"/>
              </a:rPr>
              <a:t>4.34933  85.85%     79.36%      68.15%</a:t>
            </a:r>
          </a:p>
          <a:p>
            <a:pPr>
              <a:spcBef>
                <a:spcPts val="0"/>
              </a:spcBef>
              <a:buNone/>
            </a:pPr>
            <a:endParaRPr lang="en-US" sz="1200" dirty="0" smtClean="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508</a:t>
            </a:fld>
            <a:endParaRPr lang="en-US"/>
          </a:p>
        </p:txBody>
      </p:sp>
    </p:spTree>
    <p:extLst>
      <p:ext uri="{BB962C8B-B14F-4D97-AF65-F5344CB8AC3E}">
        <p14:creationId xmlns:p14="http://schemas.microsoft.com/office/powerpoint/2010/main" val="259762784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600" dirty="0" smtClean="0"/>
              <a:t>Two-Stage Nested Design Example Minitab</a:t>
            </a:r>
            <a:endParaRPr lang="en-US" sz="3600" dirty="0"/>
          </a:p>
        </p:txBody>
      </p:sp>
      <p:sp>
        <p:nvSpPr>
          <p:cNvPr id="4" name="Content Placeholder 3"/>
          <p:cNvSpPr txBox="1">
            <a:spLocks noGrp="1"/>
          </p:cNvSpPr>
          <p:nvPr>
            <p:ph idx="1"/>
          </p:nvPr>
        </p:nvSpPr>
        <p:spPr>
          <a:xfrm>
            <a:off x="228600" y="1447800"/>
            <a:ext cx="8686800" cy="4019562"/>
          </a:xfrm>
          <a:prstGeom prst="rect">
            <a:avLst/>
          </a:prstGeom>
          <a:noFill/>
        </p:spPr>
        <p:txBody>
          <a:bodyPr wrap="square" rtlCol="0">
            <a:spAutoFit/>
          </a:bodyPr>
          <a:lstStyle/>
          <a:p>
            <a:r>
              <a:rPr lang="en-US" sz="2400" dirty="0" smtClean="0"/>
              <a:t>Production Process is not significant, but Batch is significant</a:t>
            </a:r>
          </a:p>
          <a:p>
            <a:pPr lvl="1"/>
            <a:endParaRPr lang="en-US" sz="2400" dirty="0"/>
          </a:p>
          <a:p>
            <a:r>
              <a:rPr lang="en-US" sz="2400" dirty="0" smtClean="0"/>
              <a:t>The 3 production </a:t>
            </a:r>
            <a:r>
              <a:rPr lang="en-US" sz="2400" dirty="0"/>
              <a:t>p</a:t>
            </a:r>
            <a:r>
              <a:rPr lang="en-US" sz="2400" dirty="0" smtClean="0"/>
              <a:t>rocesses make propellants with the same mean burn rates </a:t>
            </a:r>
          </a:p>
          <a:p>
            <a:pPr lvl="1"/>
            <a:r>
              <a:rPr lang="en-US" sz="2000" dirty="0" smtClean="0"/>
              <a:t>It does not matter which supplier you use</a:t>
            </a:r>
          </a:p>
          <a:p>
            <a:endParaRPr lang="en-US" sz="2400" dirty="0" smtClean="0"/>
          </a:p>
          <a:p>
            <a:r>
              <a:rPr lang="en-US" sz="2400" dirty="0" smtClean="0"/>
              <a:t>Batch was significant.</a:t>
            </a:r>
          </a:p>
          <a:p>
            <a:pPr lvl="1"/>
            <a:r>
              <a:rPr lang="en-US" sz="2000" dirty="0" smtClean="0"/>
              <a:t>This means that there is a significant difference between the batches within each production process</a:t>
            </a:r>
          </a:p>
          <a:p>
            <a:pPr lvl="1"/>
            <a:r>
              <a:rPr lang="en-US" sz="2000" dirty="0" smtClean="0"/>
              <a:t>Work with suppliers to reduce variability between batches</a:t>
            </a:r>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509</a:t>
            </a:fld>
            <a:endParaRPr lang="en-US"/>
          </a:p>
        </p:txBody>
      </p:sp>
      <p:sp>
        <p:nvSpPr>
          <p:cNvPr id="6" name="Footer Placeholder 3"/>
          <p:cNvSpPr>
            <a:spLocks noGrp="1"/>
          </p:cNvSpPr>
          <p:nvPr>
            <p:ph type="ftr" sz="quarter" idx="11"/>
          </p:nvPr>
        </p:nvSpPr>
        <p:spPr>
          <a:xfrm>
            <a:off x="0" y="0"/>
            <a:ext cx="3810000" cy="476250"/>
          </a:xfrm>
        </p:spPr>
        <p:txBody>
          <a:bodyPr/>
          <a:lstStyle/>
          <a:p>
            <a:pPr>
              <a:defRPr/>
            </a:pPr>
            <a:r>
              <a:rPr lang="de-DE" smtClean="0"/>
              <a:t>IE 563 Dr. Erin Gerber, P.E., UofL</a:t>
            </a:r>
            <a:endParaRPr lang="en-US" dirty="0"/>
          </a:p>
        </p:txBody>
      </p:sp>
    </p:spTree>
    <p:extLst>
      <p:ext uri="{BB962C8B-B14F-4D97-AF65-F5344CB8AC3E}">
        <p14:creationId xmlns:p14="http://schemas.microsoft.com/office/powerpoint/2010/main" val="42390560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225"/>
            <a:ext cx="9144000" cy="1143000"/>
          </a:xfrm>
        </p:spPr>
        <p:txBody>
          <a:bodyPr/>
          <a:lstStyle/>
          <a:p>
            <a:r>
              <a:rPr lang="en-US" sz="4000" dirty="0" smtClean="0"/>
              <a:t>Two-Stage Nested Design Example Residuals</a:t>
            </a:r>
            <a:endParaRPr lang="en-US" sz="4000" dirty="0"/>
          </a:p>
        </p:txBody>
      </p:sp>
      <p:sp>
        <p:nvSpPr>
          <p:cNvPr id="3" name="Content Placeholder 2"/>
          <p:cNvSpPr>
            <a:spLocks noGrp="1"/>
          </p:cNvSpPr>
          <p:nvPr>
            <p:ph idx="1"/>
          </p:nvPr>
        </p:nvSpPr>
        <p:spPr>
          <a:xfrm>
            <a:off x="457200" y="1219200"/>
            <a:ext cx="8229600" cy="4525963"/>
          </a:xfrm>
        </p:spPr>
        <p:txBody>
          <a:bodyPr/>
          <a:lstStyle/>
          <a:p>
            <a:endParaRPr lang="en-US" sz="800" dirty="0" smtClean="0"/>
          </a:p>
          <a:p>
            <a:r>
              <a:rPr lang="en-US" sz="2400" dirty="0" smtClean="0"/>
              <a:t>Remember:</a:t>
            </a:r>
          </a:p>
          <a:p>
            <a:pPr>
              <a:spcBef>
                <a:spcPts val="1800"/>
              </a:spcBef>
            </a:pPr>
            <a:r>
              <a:rPr lang="en-US" sz="2400" dirty="0" smtClean="0"/>
              <a:t>For two-stage nested design:  </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510</a:t>
            </a:fld>
            <a:endParaRPr lang="en-US"/>
          </a:p>
        </p:txBody>
      </p:sp>
      <p:graphicFrame>
        <p:nvGraphicFramePr>
          <p:cNvPr id="6" name="Object 5"/>
          <p:cNvGraphicFramePr>
            <a:graphicFrameLocks noChangeAspect="1"/>
          </p:cNvGraphicFramePr>
          <p:nvPr>
            <p:extLst/>
          </p:nvPr>
        </p:nvGraphicFramePr>
        <p:xfrm>
          <a:off x="2557250" y="1378317"/>
          <a:ext cx="1447800" cy="556846"/>
        </p:xfrm>
        <a:graphic>
          <a:graphicData uri="http://schemas.openxmlformats.org/presentationml/2006/ole">
            <mc:AlternateContent xmlns:mc="http://schemas.openxmlformats.org/markup-compatibility/2006">
              <mc:Choice xmlns:v="urn:schemas-microsoft-com:vml" Requires="v">
                <p:oleObj spid="_x0000_s22562" name="Equation" r:id="rId3" imgW="495085" imgH="190417" progId="Equation.3">
                  <p:embed/>
                </p:oleObj>
              </mc:Choice>
              <mc:Fallback>
                <p:oleObj name="Equation" r:id="rId3" imgW="495085"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250" y="1378317"/>
                        <a:ext cx="1447800" cy="556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4941463" y="1935163"/>
          <a:ext cx="1163637" cy="637941"/>
        </p:xfrm>
        <a:graphic>
          <a:graphicData uri="http://schemas.openxmlformats.org/presentationml/2006/ole">
            <mc:AlternateContent xmlns:mc="http://schemas.openxmlformats.org/markup-compatibility/2006">
              <mc:Choice xmlns:v="urn:schemas-microsoft-com:vml" Requires="v">
                <p:oleObj spid="_x0000_s22563" name="Equation" r:id="rId5" imgW="393359" imgH="215713" progId="Equation.3">
                  <p:embed/>
                </p:oleObj>
              </mc:Choice>
              <mc:Fallback>
                <p:oleObj name="Equation" r:id="rId5" imgW="393359"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463" y="1935163"/>
                        <a:ext cx="1163637" cy="6379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35881"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2514600"/>
            <a:ext cx="7467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06107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6800" y="1752600"/>
            <a:ext cx="6867558" cy="4572000"/>
          </a:xfrm>
          <a:prstGeom prst="rect">
            <a:avLst/>
          </a:prstGeom>
        </p:spPr>
      </p:pic>
      <p:sp>
        <p:nvSpPr>
          <p:cNvPr id="2" name="Title 1"/>
          <p:cNvSpPr>
            <a:spLocks noGrp="1"/>
          </p:cNvSpPr>
          <p:nvPr>
            <p:ph type="title"/>
          </p:nvPr>
        </p:nvSpPr>
        <p:spPr>
          <a:xfrm>
            <a:off x="304800" y="228600"/>
            <a:ext cx="8686800" cy="1143000"/>
          </a:xfrm>
        </p:spPr>
        <p:txBody>
          <a:bodyPr/>
          <a:lstStyle/>
          <a:p>
            <a:r>
              <a:rPr lang="en-US" sz="4000" dirty="0" smtClean="0"/>
              <a:t>Two-Stage Nested Design Example Residuals</a:t>
            </a:r>
            <a:endParaRPr lang="en-US" sz="4000" dirty="0"/>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4" name="Slide Number Placeholder 3"/>
          <p:cNvSpPr>
            <a:spLocks noGrp="1"/>
          </p:cNvSpPr>
          <p:nvPr>
            <p:ph type="sldNum" sz="quarter" idx="12"/>
          </p:nvPr>
        </p:nvSpPr>
        <p:spPr/>
        <p:txBody>
          <a:bodyPr/>
          <a:lstStyle/>
          <a:p>
            <a:pPr>
              <a:defRPr/>
            </a:pPr>
            <a:fld id="{559FCB29-F943-4EC1-A3DD-F6FE8F73ACEA}" type="slidenum">
              <a:rPr lang="en-US" smtClean="0"/>
              <a:pPr>
                <a:defRPr/>
              </a:pPr>
              <a:t>511</a:t>
            </a:fld>
            <a:endParaRPr lang="en-US"/>
          </a:p>
        </p:txBody>
      </p:sp>
    </p:spTree>
    <p:extLst>
      <p:ext uri="{BB962C8B-B14F-4D97-AF65-F5344CB8AC3E}">
        <p14:creationId xmlns:p14="http://schemas.microsoft.com/office/powerpoint/2010/main" val="84245717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458200" cy="1143000"/>
          </a:xfrm>
        </p:spPr>
        <p:txBody>
          <a:bodyPr/>
          <a:lstStyle/>
          <a:p>
            <a:r>
              <a:rPr lang="en-US" sz="4000" dirty="0" smtClean="0"/>
              <a:t>Two-Stage Nested Design</a:t>
            </a:r>
            <a:endParaRPr lang="en-US" sz="4000" dirty="0"/>
          </a:p>
        </p:txBody>
      </p:sp>
      <p:sp>
        <p:nvSpPr>
          <p:cNvPr id="3" name="Content Placeholder 2"/>
          <p:cNvSpPr>
            <a:spLocks noGrp="1"/>
          </p:cNvSpPr>
          <p:nvPr>
            <p:ph idx="1"/>
          </p:nvPr>
        </p:nvSpPr>
        <p:spPr>
          <a:xfrm>
            <a:off x="152400" y="1295400"/>
            <a:ext cx="8839200" cy="5257800"/>
          </a:xfrm>
          <a:noFill/>
        </p:spPr>
        <p:txBody>
          <a:bodyPr/>
          <a:lstStyle/>
          <a:p>
            <a:pPr>
              <a:spcBef>
                <a:spcPts val="1200"/>
              </a:spcBef>
              <a:buNone/>
            </a:pPr>
            <a:r>
              <a:rPr lang="en-US" sz="2800" dirty="0" err="1" smtClean="0"/>
              <a:t>Pairwise</a:t>
            </a:r>
            <a:r>
              <a:rPr lang="en-US" sz="2800" dirty="0" smtClean="0"/>
              <a:t> comparisons (</a:t>
            </a:r>
            <a:r>
              <a:rPr lang="en-US" sz="2800" dirty="0" err="1" smtClean="0"/>
              <a:t>Tukey</a:t>
            </a:r>
            <a:r>
              <a:rPr lang="en-US" sz="2800" dirty="0" smtClean="0"/>
              <a:t> test) for Nested designs</a:t>
            </a:r>
          </a:p>
          <a:p>
            <a:pPr>
              <a:spcBef>
                <a:spcPts val="1200"/>
              </a:spcBef>
            </a:pPr>
            <a:endParaRPr lang="en-US" sz="2400" dirty="0" smtClean="0"/>
          </a:p>
          <a:p>
            <a:pPr>
              <a:spcBef>
                <a:spcPts val="1200"/>
              </a:spcBef>
            </a:pPr>
            <a:r>
              <a:rPr lang="en-US" sz="2400" dirty="0" smtClean="0"/>
              <a:t>If a factor is random (not fixed) or nested with a random factor, then </a:t>
            </a:r>
            <a:r>
              <a:rPr lang="en-US" sz="2400" dirty="0" err="1" smtClean="0"/>
              <a:t>pairwise</a:t>
            </a:r>
            <a:r>
              <a:rPr lang="en-US" sz="2400" dirty="0" smtClean="0"/>
              <a:t> comparisons do not make sense</a:t>
            </a:r>
          </a:p>
          <a:p>
            <a:pPr lvl="1">
              <a:spcBef>
                <a:spcPts val="1200"/>
              </a:spcBef>
            </a:pPr>
            <a:r>
              <a:rPr lang="en-US" sz="2000" dirty="0" smtClean="0"/>
              <a:t>No need to evaluate randomly chosen levels – they may not be randomly chosen ever again</a:t>
            </a:r>
          </a:p>
          <a:p>
            <a:pPr>
              <a:spcBef>
                <a:spcPts val="1200"/>
              </a:spcBef>
            </a:pPr>
            <a:r>
              <a:rPr lang="en-US" sz="2400" dirty="0" err="1" smtClean="0"/>
              <a:t>Pairwise</a:t>
            </a:r>
            <a:r>
              <a:rPr lang="en-US" sz="2400" dirty="0" smtClean="0"/>
              <a:t> comparisons tell you which specific levels of a factor maximize/minimize the response </a:t>
            </a:r>
          </a:p>
          <a:p>
            <a:pPr lvl="1">
              <a:spcBef>
                <a:spcPts val="1200"/>
              </a:spcBef>
            </a:pPr>
            <a:r>
              <a:rPr lang="en-US" sz="2000" dirty="0" smtClean="0"/>
              <a:t>If you choose the factor levels randomly you do not care about a specific level(s) so no need to do </a:t>
            </a:r>
            <a:r>
              <a:rPr lang="en-US" sz="2000" dirty="0" err="1" smtClean="0"/>
              <a:t>pairwise</a:t>
            </a:r>
            <a:r>
              <a:rPr lang="en-US" sz="2000" dirty="0" smtClean="0"/>
              <a:t> comparison</a:t>
            </a:r>
          </a:p>
          <a:p>
            <a:pPr lvl="1">
              <a:spcBef>
                <a:spcPts val="1200"/>
              </a:spcBef>
            </a:pPr>
            <a:r>
              <a:rPr lang="en-US" sz="2000" dirty="0" smtClean="0"/>
              <a:t>If you are interested in specific factor levels, then they are fixed levels and a </a:t>
            </a:r>
            <a:r>
              <a:rPr lang="en-US" sz="2000" dirty="0" err="1" smtClean="0"/>
              <a:t>pairwise</a:t>
            </a:r>
            <a:r>
              <a:rPr lang="en-US" sz="2000" dirty="0" smtClean="0"/>
              <a:t> comparison can be performed</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512</a:t>
            </a:fld>
            <a:endParaRPr lang="en-US"/>
          </a:p>
        </p:txBody>
      </p:sp>
    </p:spTree>
    <p:extLst>
      <p:ext uri="{BB962C8B-B14F-4D97-AF65-F5344CB8AC3E}">
        <p14:creationId xmlns:p14="http://schemas.microsoft.com/office/powerpoint/2010/main" val="265000075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4582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152400" y="1143000"/>
            <a:ext cx="8839200" cy="4419600"/>
          </a:xfrm>
          <a:noFill/>
        </p:spPr>
        <p:txBody>
          <a:bodyPr/>
          <a:lstStyle/>
          <a:p>
            <a:pPr>
              <a:spcBef>
                <a:spcPts val="2400"/>
              </a:spcBef>
            </a:pPr>
            <a:r>
              <a:rPr lang="en-US" sz="2400" dirty="0" smtClean="0"/>
              <a:t>For restaurant example: since the levels of Waiter were fixed, can do </a:t>
            </a:r>
            <a:r>
              <a:rPr lang="en-US" sz="2400" dirty="0" err="1" smtClean="0"/>
              <a:t>pairwise</a:t>
            </a:r>
            <a:r>
              <a:rPr lang="en-US" sz="2400" dirty="0" smtClean="0"/>
              <a:t> comparisons (i.e. </a:t>
            </a:r>
            <a:r>
              <a:rPr lang="en-US" sz="2400" dirty="0" err="1" smtClean="0"/>
              <a:t>Tukey</a:t>
            </a:r>
            <a:r>
              <a:rPr lang="en-US" sz="2400" dirty="0" smtClean="0"/>
              <a:t> test) for this example</a:t>
            </a:r>
          </a:p>
          <a:p>
            <a:pPr>
              <a:spcBef>
                <a:spcPts val="2400"/>
              </a:spcBef>
            </a:pPr>
            <a:endParaRPr lang="en-US" sz="2400" dirty="0" smtClean="0"/>
          </a:p>
          <a:p>
            <a:pPr>
              <a:buNone/>
            </a:pPr>
            <a:r>
              <a:rPr lang="en-US" sz="1800" dirty="0" smtClean="0">
                <a:latin typeface="Courier New" pitchFamily="49" charset="0"/>
                <a:cs typeface="Courier New" pitchFamily="49" charset="0"/>
              </a:rPr>
              <a:t>Grouping Information Using </a:t>
            </a:r>
            <a:r>
              <a:rPr lang="en-US" sz="1800" dirty="0" err="1" smtClean="0">
                <a:latin typeface="Courier New" pitchFamily="49" charset="0"/>
                <a:cs typeface="Courier New" pitchFamily="49" charset="0"/>
              </a:rPr>
              <a:t>Tukey</a:t>
            </a:r>
            <a:r>
              <a:rPr lang="en-US" sz="1800" dirty="0" smtClean="0">
                <a:latin typeface="Courier New" pitchFamily="49" charset="0"/>
                <a:cs typeface="Courier New" pitchFamily="49" charset="0"/>
              </a:rPr>
              <a:t> Method and 95.0% Confidence</a:t>
            </a:r>
          </a:p>
          <a:p>
            <a:pPr>
              <a:buNone/>
            </a:pPr>
            <a:endParaRPr lang="en-US" sz="1800" dirty="0" smtClean="0">
              <a:latin typeface="Courier New" pitchFamily="49" charset="0"/>
              <a:cs typeface="Courier New" pitchFamily="49" charset="0"/>
            </a:endParaRPr>
          </a:p>
          <a:p>
            <a:pPr>
              <a:buNone/>
            </a:pPr>
            <a:r>
              <a:rPr lang="en-US" sz="1800" dirty="0" smtClean="0">
                <a:latin typeface="Courier New" pitchFamily="49" charset="0"/>
                <a:cs typeface="Courier New" pitchFamily="49" charset="0"/>
              </a:rPr>
              <a:t>restaurant   N    Mean  Grouping</a:t>
            </a:r>
          </a:p>
          <a:p>
            <a:pPr>
              <a:buNone/>
            </a:pPr>
            <a:r>
              <a:rPr lang="en-US" sz="1800" dirty="0" smtClean="0">
                <a:latin typeface="Courier New" pitchFamily="49" charset="0"/>
                <a:cs typeface="Courier New" pitchFamily="49" charset="0"/>
              </a:rPr>
              <a:t>3           15  12.400  A</a:t>
            </a:r>
          </a:p>
          <a:p>
            <a:pPr>
              <a:buNone/>
            </a:pPr>
            <a:r>
              <a:rPr lang="en-US" sz="1800" dirty="0" smtClean="0">
                <a:latin typeface="Courier New" pitchFamily="49" charset="0"/>
                <a:cs typeface="Courier New" pitchFamily="49" charset="0"/>
              </a:rPr>
              <a:t>2           15   9.300    B</a:t>
            </a:r>
          </a:p>
          <a:p>
            <a:pPr>
              <a:buNone/>
            </a:pPr>
            <a:r>
              <a:rPr lang="en-US" sz="1800" dirty="0" smtClean="0">
                <a:latin typeface="Courier New" pitchFamily="49" charset="0"/>
                <a:cs typeface="Courier New" pitchFamily="49" charset="0"/>
              </a:rPr>
              <a:t>4           15   8.287    B</a:t>
            </a:r>
          </a:p>
          <a:p>
            <a:pPr>
              <a:buNone/>
            </a:pPr>
            <a:r>
              <a:rPr lang="en-US" sz="1800" dirty="0" smtClean="0">
                <a:latin typeface="Courier New" pitchFamily="49" charset="0"/>
                <a:cs typeface="Courier New" pitchFamily="49" charset="0"/>
              </a:rPr>
              <a:t>1           15   5.053      C</a:t>
            </a:r>
          </a:p>
          <a:p>
            <a:pPr>
              <a:buNone/>
            </a:pPr>
            <a:endParaRPr lang="en-US" sz="1800" dirty="0" smtClean="0">
              <a:latin typeface="Courier New" pitchFamily="49" charset="0"/>
              <a:cs typeface="Courier New" pitchFamily="49" charset="0"/>
            </a:endParaRPr>
          </a:p>
          <a:p>
            <a:pPr>
              <a:buNone/>
            </a:pPr>
            <a:r>
              <a:rPr lang="en-US" sz="1800" dirty="0" smtClean="0">
                <a:latin typeface="Courier New" pitchFamily="49" charset="0"/>
                <a:cs typeface="Courier New" pitchFamily="49" charset="0"/>
              </a:rPr>
              <a:t>Means that do not share a letter are significantly different.</a:t>
            </a:r>
            <a:endParaRPr lang="en-US" sz="2400" dirty="0" smtClean="0">
              <a:latin typeface="Courier New" pitchFamily="49" charset="0"/>
              <a:cs typeface="Courier New" pitchFamily="49" charset="0"/>
            </a:endParaRPr>
          </a:p>
          <a:p>
            <a:pPr>
              <a:spcBef>
                <a:spcPts val="2400"/>
              </a:spcBef>
              <a:buNone/>
            </a:pPr>
            <a:endParaRPr lang="en-US" sz="2400"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513</a:t>
            </a:fld>
            <a:endParaRPr lang="en-US"/>
          </a:p>
        </p:txBody>
      </p:sp>
    </p:spTree>
    <p:extLst>
      <p:ext uri="{BB962C8B-B14F-4D97-AF65-F5344CB8AC3E}">
        <p14:creationId xmlns:p14="http://schemas.microsoft.com/office/powerpoint/2010/main" val="199307667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25641" r="59805" b="28388"/>
          <a:stretch/>
        </p:blipFill>
        <p:spPr>
          <a:xfrm>
            <a:off x="193470" y="3200400"/>
            <a:ext cx="3997530" cy="3048001"/>
          </a:xfrm>
          <a:prstGeom prst="rect">
            <a:avLst/>
          </a:prstGeom>
        </p:spPr>
      </p:pic>
      <p:pic>
        <p:nvPicPr>
          <p:cNvPr id="6" name="Picture 5"/>
          <p:cNvPicPr>
            <a:picLocks noChangeAspect="1"/>
          </p:cNvPicPr>
          <p:nvPr/>
        </p:nvPicPr>
        <p:blipFill rotWithShape="1">
          <a:blip r:embed="rId3"/>
          <a:srcRect l="64513" t="25314" r="14368" b="24058"/>
          <a:stretch/>
        </p:blipFill>
        <p:spPr>
          <a:xfrm>
            <a:off x="5105400" y="3048948"/>
            <a:ext cx="3733800" cy="3580452"/>
          </a:xfrm>
          <a:prstGeom prst="rect">
            <a:avLst/>
          </a:prstGeom>
        </p:spPr>
      </p:pic>
      <p:sp>
        <p:nvSpPr>
          <p:cNvPr id="2" name="Title 1"/>
          <p:cNvSpPr>
            <a:spLocks noGrp="1"/>
          </p:cNvSpPr>
          <p:nvPr>
            <p:ph type="title"/>
          </p:nvPr>
        </p:nvSpPr>
        <p:spPr>
          <a:xfrm>
            <a:off x="304800" y="-76200"/>
            <a:ext cx="84582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152400" y="1066800"/>
            <a:ext cx="8839200" cy="4419600"/>
          </a:xfrm>
          <a:noFill/>
        </p:spPr>
        <p:txBody>
          <a:bodyPr/>
          <a:lstStyle/>
          <a:p>
            <a:pPr>
              <a:spcBef>
                <a:spcPts val="2400"/>
              </a:spcBef>
            </a:pPr>
            <a:r>
              <a:rPr lang="en-US" sz="2400" dirty="0" smtClean="0"/>
              <a:t>For rocket propellant example: since the levels of Batch were chosen randomly, no </a:t>
            </a:r>
            <a:r>
              <a:rPr lang="en-US" sz="2400" dirty="0" err="1" smtClean="0"/>
              <a:t>pairwise</a:t>
            </a:r>
            <a:r>
              <a:rPr lang="en-US" sz="2400" dirty="0" smtClean="0"/>
              <a:t> comparisons for this example</a:t>
            </a:r>
          </a:p>
          <a:p>
            <a:pPr>
              <a:spcBef>
                <a:spcPts val="2400"/>
              </a:spcBef>
            </a:pPr>
            <a:r>
              <a:rPr lang="en-US" sz="2400" dirty="0" smtClean="0"/>
              <a:t>Cannot do </a:t>
            </a:r>
            <a:r>
              <a:rPr lang="en-US" sz="2400" dirty="0" err="1" smtClean="0"/>
              <a:t>Tukey’s</a:t>
            </a:r>
            <a:r>
              <a:rPr lang="en-US" sz="2400" dirty="0" smtClean="0"/>
              <a:t> test for Batch since it is random factor, but can compare average burn rate for each batch</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8" name="Oval 7"/>
          <p:cNvSpPr/>
          <p:nvPr/>
        </p:nvSpPr>
        <p:spPr>
          <a:xfrm>
            <a:off x="2590800" y="5254803"/>
            <a:ext cx="838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943600" y="5078812"/>
            <a:ext cx="1676400" cy="124578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514</a:t>
            </a:fld>
            <a:endParaRPr lang="en-US"/>
          </a:p>
        </p:txBody>
      </p:sp>
    </p:spTree>
    <p:extLst>
      <p:ext uri="{BB962C8B-B14F-4D97-AF65-F5344CB8AC3E}">
        <p14:creationId xmlns:p14="http://schemas.microsoft.com/office/powerpoint/2010/main" val="3191836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9939" name="Slide Number Placeholder 5"/>
          <p:cNvSpPr>
            <a:spLocks noGrp="1"/>
          </p:cNvSpPr>
          <p:nvPr>
            <p:ph type="sldNum" sz="quarter" idx="12"/>
          </p:nvPr>
        </p:nvSpPr>
        <p:spPr>
          <a:noFill/>
        </p:spPr>
        <p:txBody>
          <a:bodyPr/>
          <a:lstStyle/>
          <a:p>
            <a:fld id="{4327E2AC-7EB1-449A-BA03-FC0DD5E64926}" type="slidenum">
              <a:rPr lang="en-US" smtClean="0">
                <a:latin typeface="Arial" charset="0"/>
              </a:rPr>
              <a:pPr/>
              <a:t>317</a:t>
            </a:fld>
            <a:endParaRPr lang="en-US" smtClean="0">
              <a:latin typeface="Arial" charset="0"/>
            </a:endParaRPr>
          </a:p>
        </p:txBody>
      </p:sp>
      <p:sp>
        <p:nvSpPr>
          <p:cNvPr id="39940" name="Rectangle 2"/>
          <p:cNvSpPr>
            <a:spLocks noGrp="1" noChangeArrowheads="1"/>
          </p:cNvSpPr>
          <p:nvPr>
            <p:ph type="title"/>
          </p:nvPr>
        </p:nvSpPr>
        <p:spPr/>
        <p:txBody>
          <a:bodyPr/>
          <a:lstStyle/>
          <a:p>
            <a:pPr eaLnBrk="1" hangingPunct="1"/>
            <a:r>
              <a:rPr lang="en-US" smtClean="0"/>
              <a:t>RCBD: Residual Analysis</a:t>
            </a:r>
          </a:p>
        </p:txBody>
      </p:sp>
      <p:sp>
        <p:nvSpPr>
          <p:cNvPr id="39941" name="Rectangle 3"/>
          <p:cNvSpPr>
            <a:spLocks noGrp="1" noChangeArrowheads="1"/>
          </p:cNvSpPr>
          <p:nvPr>
            <p:ph type="body" idx="1"/>
          </p:nvPr>
        </p:nvSpPr>
        <p:spPr>
          <a:xfrm>
            <a:off x="457200" y="1143000"/>
            <a:ext cx="8229600" cy="5029200"/>
          </a:xfrm>
        </p:spPr>
        <p:txBody>
          <a:bodyPr/>
          <a:lstStyle/>
          <a:p>
            <a:pPr eaLnBrk="1" hangingPunct="1"/>
            <a:r>
              <a:rPr lang="en-US" sz="2800" dirty="0" smtClean="0"/>
              <a:t>Remember:</a:t>
            </a:r>
            <a:endParaRPr lang="en-US" sz="2800" baseline="-25000" dirty="0" smtClean="0"/>
          </a:p>
          <a:p>
            <a:pPr eaLnBrk="1" hangingPunct="1"/>
            <a:r>
              <a:rPr lang="en-US" sz="2800" dirty="0" smtClean="0"/>
              <a:t>Residual is difference between actual observation and estimated observation</a:t>
            </a:r>
          </a:p>
          <a:p>
            <a:pPr eaLnBrk="1" hangingPunct="1"/>
            <a:endParaRPr lang="en-US" sz="2800" dirty="0" smtClean="0"/>
          </a:p>
          <a:p>
            <a:pPr eaLnBrk="1" hangingPunct="1"/>
            <a:endParaRPr lang="en-US" sz="2800" dirty="0" smtClean="0"/>
          </a:p>
          <a:p>
            <a:pPr eaLnBrk="1" hangingPunct="1"/>
            <a:endParaRPr lang="en-US" sz="2800" dirty="0" smtClean="0"/>
          </a:p>
          <a:p>
            <a:pPr eaLnBrk="1" hangingPunct="1"/>
            <a:r>
              <a:rPr lang="en-US" sz="2800" dirty="0" smtClean="0"/>
              <a:t>Calculation of estimated observation depends on model</a:t>
            </a:r>
          </a:p>
          <a:p>
            <a:pPr lvl="1" eaLnBrk="1" hangingPunct="1"/>
            <a:r>
              <a:rPr lang="en-US" sz="2400" dirty="0" smtClean="0"/>
              <a:t>Remember Linear Statistical Model for RCBD</a:t>
            </a:r>
          </a:p>
        </p:txBody>
      </p:sp>
      <p:pic>
        <p:nvPicPr>
          <p:cNvPr id="39942" name="Picture 4"/>
          <p:cNvPicPr>
            <a:picLocks noChangeAspect="1" noChangeArrowheads="1"/>
          </p:cNvPicPr>
          <p:nvPr/>
        </p:nvPicPr>
        <p:blipFill>
          <a:blip r:embed="rId2" cstate="print"/>
          <a:srcRect/>
          <a:stretch>
            <a:fillRect/>
          </a:stretch>
        </p:blipFill>
        <p:spPr bwMode="auto">
          <a:xfrm>
            <a:off x="3276600" y="2844800"/>
            <a:ext cx="2133600" cy="736600"/>
          </a:xfrm>
          <a:prstGeom prst="rect">
            <a:avLst/>
          </a:prstGeom>
          <a:solidFill>
            <a:srgbClr val="00FFFF"/>
          </a:solidFill>
          <a:ln w="9525">
            <a:solidFill>
              <a:schemeClr val="tx1"/>
            </a:solidFill>
            <a:miter lim="800000"/>
            <a:headEnd/>
            <a:tailEnd/>
          </a:ln>
        </p:spPr>
      </p:pic>
      <p:pic>
        <p:nvPicPr>
          <p:cNvPr id="39943" name="Picture 5"/>
          <p:cNvPicPr>
            <a:picLocks noChangeAspect="1" noChangeArrowheads="1"/>
          </p:cNvPicPr>
          <p:nvPr/>
        </p:nvPicPr>
        <p:blipFill>
          <a:blip r:embed="rId3" cstate="print"/>
          <a:srcRect/>
          <a:stretch>
            <a:fillRect/>
          </a:stretch>
        </p:blipFill>
        <p:spPr bwMode="auto">
          <a:xfrm>
            <a:off x="2895600" y="5715000"/>
            <a:ext cx="3276600" cy="612775"/>
          </a:xfrm>
          <a:prstGeom prst="rect">
            <a:avLst/>
          </a:prstGeom>
          <a:solidFill>
            <a:srgbClr val="00FFFF"/>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4582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457200" y="1295400"/>
            <a:ext cx="8382000" cy="5715000"/>
          </a:xfrm>
          <a:noFill/>
        </p:spPr>
        <p:txBody>
          <a:bodyPr/>
          <a:lstStyle/>
          <a:p>
            <a:pPr>
              <a:spcBef>
                <a:spcPts val="2400"/>
              </a:spcBef>
            </a:pPr>
            <a:r>
              <a:rPr lang="en-US" sz="2400" dirty="0" smtClean="0"/>
              <a:t>Cannot do </a:t>
            </a:r>
            <a:r>
              <a:rPr lang="en-US" sz="2400" dirty="0" err="1" smtClean="0"/>
              <a:t>Tukey’s</a:t>
            </a:r>
            <a:r>
              <a:rPr lang="en-US" sz="2400" dirty="0" smtClean="0"/>
              <a:t> test for Batch since it is random factor, but can compare average burn rate for each batch</a:t>
            </a:r>
          </a:p>
          <a:p>
            <a:pPr>
              <a:spcBef>
                <a:spcPts val="0"/>
              </a:spcBef>
              <a:buNone/>
            </a:pPr>
            <a:endParaRPr lang="en-US" sz="1800" dirty="0" smtClean="0">
              <a:latin typeface="Courier New" pitchFamily="49" charset="0"/>
              <a:cs typeface="Courier New" pitchFamily="49" charset="0"/>
            </a:endParaRPr>
          </a:p>
          <a:p>
            <a:pPr>
              <a:spcBef>
                <a:spcPts val="0"/>
              </a:spcBef>
              <a:buNone/>
            </a:pPr>
            <a:r>
              <a:rPr lang="en-US" sz="1800" dirty="0">
                <a:latin typeface="Courier New" pitchFamily="49" charset="0"/>
                <a:cs typeface="Courier New" pitchFamily="49" charset="0"/>
              </a:rPr>
              <a:t>Means</a:t>
            </a:r>
          </a:p>
          <a:p>
            <a:pPr>
              <a:spcBef>
                <a:spcPts val="0"/>
              </a:spcBef>
              <a:buNone/>
            </a:pPr>
            <a:endParaRPr lang="en-US" sz="1800" dirty="0">
              <a:latin typeface="Courier New" pitchFamily="49" charset="0"/>
              <a:cs typeface="Courier New" pitchFamily="49" charset="0"/>
            </a:endParaRPr>
          </a:p>
          <a:p>
            <a:pPr>
              <a:spcBef>
                <a:spcPts val="0"/>
              </a:spcBef>
              <a:buNone/>
            </a:pPr>
            <a:r>
              <a:rPr lang="en-US" sz="1800" dirty="0">
                <a:latin typeface="Courier New" pitchFamily="49" charset="0"/>
                <a:cs typeface="Courier New" pitchFamily="49" charset="0"/>
              </a:rPr>
              <a:t>Term            Fitted Mean</a:t>
            </a:r>
          </a:p>
          <a:p>
            <a:pPr>
              <a:spcBef>
                <a:spcPts val="0"/>
              </a:spcBef>
              <a:buNone/>
            </a:pPr>
            <a:r>
              <a:rPr lang="en-US" sz="1800" dirty="0">
                <a:latin typeface="Courier New" pitchFamily="49" charset="0"/>
                <a:cs typeface="Courier New" pitchFamily="49" charset="0"/>
              </a:rPr>
              <a:t>batch(process)</a:t>
            </a:r>
          </a:p>
          <a:p>
            <a:pPr>
              <a:spcBef>
                <a:spcPts val="0"/>
              </a:spcBef>
              <a:buNone/>
            </a:pPr>
            <a:r>
              <a:rPr lang="en-US" sz="1800" dirty="0">
                <a:latin typeface="Courier New" pitchFamily="49" charset="0"/>
                <a:cs typeface="Courier New" pitchFamily="49" charset="0"/>
              </a:rPr>
              <a:t>  1(1)              27.0000</a:t>
            </a:r>
          </a:p>
          <a:p>
            <a:pPr>
              <a:spcBef>
                <a:spcPts val="0"/>
              </a:spcBef>
              <a:buNone/>
            </a:pPr>
            <a:r>
              <a:rPr lang="en-US" sz="1800" dirty="0">
                <a:latin typeface="Courier New" pitchFamily="49" charset="0"/>
                <a:cs typeface="Courier New" pitchFamily="49" charset="0"/>
              </a:rPr>
              <a:t>  2(1)              22.3333</a:t>
            </a:r>
          </a:p>
          <a:p>
            <a:pPr>
              <a:spcBef>
                <a:spcPts val="0"/>
              </a:spcBef>
              <a:buNone/>
            </a:pPr>
            <a:r>
              <a:rPr lang="en-US" sz="1800" dirty="0">
                <a:latin typeface="Courier New" pitchFamily="49" charset="0"/>
                <a:cs typeface="Courier New" pitchFamily="49" charset="0"/>
              </a:rPr>
              <a:t>  3(1)              15.3333</a:t>
            </a:r>
          </a:p>
          <a:p>
            <a:pPr>
              <a:spcBef>
                <a:spcPts val="0"/>
              </a:spcBef>
              <a:buNone/>
            </a:pPr>
            <a:r>
              <a:rPr lang="en-US" sz="1800" dirty="0">
                <a:latin typeface="Courier New" pitchFamily="49" charset="0"/>
                <a:cs typeface="Courier New" pitchFamily="49" charset="0"/>
              </a:rPr>
              <a:t>  4(1)              14.6667</a:t>
            </a:r>
          </a:p>
          <a:p>
            <a:pPr>
              <a:spcBef>
                <a:spcPts val="0"/>
              </a:spcBef>
              <a:buNone/>
            </a:pPr>
            <a:r>
              <a:rPr lang="en-US" sz="1800" dirty="0">
                <a:latin typeface="Courier New" pitchFamily="49" charset="0"/>
                <a:cs typeface="Courier New" pitchFamily="49" charset="0"/>
              </a:rPr>
              <a:t>  1(2)              16.6667</a:t>
            </a:r>
          </a:p>
          <a:p>
            <a:pPr>
              <a:spcBef>
                <a:spcPts val="0"/>
              </a:spcBef>
              <a:buNone/>
            </a:pPr>
            <a:r>
              <a:rPr lang="en-US" sz="1800" dirty="0">
                <a:latin typeface="Courier New" pitchFamily="49" charset="0"/>
                <a:cs typeface="Courier New" pitchFamily="49" charset="0"/>
              </a:rPr>
              <a:t>  2(2)              22.6667</a:t>
            </a:r>
          </a:p>
          <a:p>
            <a:pPr>
              <a:spcBef>
                <a:spcPts val="0"/>
              </a:spcBef>
              <a:buNone/>
            </a:pPr>
            <a:r>
              <a:rPr lang="en-US" sz="1800" dirty="0">
                <a:latin typeface="Courier New" pitchFamily="49" charset="0"/>
                <a:cs typeface="Courier New" pitchFamily="49" charset="0"/>
              </a:rPr>
              <a:t>  3(2)              18.6667</a:t>
            </a:r>
          </a:p>
          <a:p>
            <a:pPr>
              <a:spcBef>
                <a:spcPts val="0"/>
              </a:spcBef>
              <a:buNone/>
            </a:pPr>
            <a:r>
              <a:rPr lang="en-US" sz="1800" dirty="0">
                <a:latin typeface="Courier New" pitchFamily="49" charset="0"/>
                <a:cs typeface="Courier New" pitchFamily="49" charset="0"/>
              </a:rPr>
              <a:t>  4(2)              29.0000</a:t>
            </a:r>
          </a:p>
          <a:p>
            <a:pPr>
              <a:spcBef>
                <a:spcPts val="0"/>
              </a:spcBef>
              <a:buNone/>
            </a:pPr>
            <a:r>
              <a:rPr lang="en-US" sz="1800" dirty="0">
                <a:latin typeface="Courier New" pitchFamily="49" charset="0"/>
                <a:cs typeface="Courier New" pitchFamily="49" charset="0"/>
              </a:rPr>
              <a:t>  1(3)              16.3333</a:t>
            </a:r>
          </a:p>
          <a:p>
            <a:pPr>
              <a:spcBef>
                <a:spcPts val="0"/>
              </a:spcBef>
              <a:buNone/>
            </a:pPr>
            <a:r>
              <a:rPr lang="en-US" sz="1800" dirty="0">
                <a:latin typeface="Courier New" pitchFamily="49" charset="0"/>
                <a:cs typeface="Courier New" pitchFamily="49" charset="0"/>
              </a:rPr>
              <a:t>  2(3)              26.6667</a:t>
            </a:r>
          </a:p>
          <a:p>
            <a:pPr>
              <a:spcBef>
                <a:spcPts val="0"/>
              </a:spcBef>
              <a:buNone/>
            </a:pPr>
            <a:r>
              <a:rPr lang="en-US" sz="1800" dirty="0">
                <a:latin typeface="Courier New" pitchFamily="49" charset="0"/>
                <a:cs typeface="Courier New" pitchFamily="49" charset="0"/>
              </a:rPr>
              <a:t>  3(3)              47.3333</a:t>
            </a:r>
          </a:p>
          <a:p>
            <a:pPr>
              <a:spcBef>
                <a:spcPts val="0"/>
              </a:spcBef>
              <a:buNone/>
            </a:pPr>
            <a:r>
              <a:rPr lang="en-US" sz="1800" dirty="0">
                <a:latin typeface="Courier New" pitchFamily="49" charset="0"/>
                <a:cs typeface="Courier New" pitchFamily="49" charset="0"/>
              </a:rPr>
              <a:t>  4(3)              29.0000</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11" name="TextBox 10"/>
          <p:cNvSpPr txBox="1"/>
          <p:nvPr/>
        </p:nvSpPr>
        <p:spPr>
          <a:xfrm>
            <a:off x="4876800" y="5212169"/>
            <a:ext cx="3886200" cy="707886"/>
          </a:xfrm>
          <a:prstGeom prst="rect">
            <a:avLst/>
          </a:prstGeom>
          <a:noFill/>
          <a:ln>
            <a:noFill/>
          </a:ln>
        </p:spPr>
        <p:txBody>
          <a:bodyPr wrap="square" rtlCol="0">
            <a:spAutoFit/>
          </a:bodyPr>
          <a:lstStyle/>
          <a:p>
            <a:r>
              <a:rPr lang="en-US" sz="2000" dirty="0" smtClean="0"/>
              <a:t>Much variation between batches from process 3</a:t>
            </a:r>
            <a:endParaRPr lang="en-US" sz="2000" dirty="0"/>
          </a:p>
        </p:txBody>
      </p:sp>
      <p:sp>
        <p:nvSpPr>
          <p:cNvPr id="12" name="Rectangle 11"/>
          <p:cNvSpPr/>
          <p:nvPr/>
        </p:nvSpPr>
        <p:spPr>
          <a:xfrm>
            <a:off x="3200400" y="5596934"/>
            <a:ext cx="1066800" cy="1143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515</a:t>
            </a:fld>
            <a:endParaRPr lang="en-US"/>
          </a:p>
        </p:txBody>
      </p:sp>
    </p:spTree>
    <p:extLst>
      <p:ext uri="{BB962C8B-B14F-4D97-AF65-F5344CB8AC3E}">
        <p14:creationId xmlns:p14="http://schemas.microsoft.com/office/powerpoint/2010/main" val="390840857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63869" t="28647" r="13504" b="29383"/>
          <a:stretch/>
        </p:blipFill>
        <p:spPr>
          <a:xfrm>
            <a:off x="4904569" y="3012700"/>
            <a:ext cx="4162375" cy="3088214"/>
          </a:xfrm>
          <a:prstGeom prst="rect">
            <a:avLst/>
          </a:prstGeom>
        </p:spPr>
      </p:pic>
      <p:sp>
        <p:nvSpPr>
          <p:cNvPr id="2" name="Title 1"/>
          <p:cNvSpPr>
            <a:spLocks noGrp="1"/>
          </p:cNvSpPr>
          <p:nvPr>
            <p:ph type="title"/>
          </p:nvPr>
        </p:nvSpPr>
        <p:spPr>
          <a:xfrm>
            <a:off x="228600" y="-76200"/>
            <a:ext cx="86868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152400" y="1066800"/>
            <a:ext cx="8915400" cy="2286000"/>
          </a:xfrm>
        </p:spPr>
        <p:txBody>
          <a:bodyPr/>
          <a:lstStyle/>
          <a:p>
            <a:pPr>
              <a:buNone/>
            </a:pPr>
            <a:r>
              <a:rPr lang="en-US" sz="2800" dirty="0" smtClean="0"/>
              <a:t>Regression Analysis for Nested Designs</a:t>
            </a:r>
          </a:p>
          <a:p>
            <a:r>
              <a:rPr lang="en-US" sz="2400" dirty="0" smtClean="0"/>
              <a:t>Can perform regression for nested designs using categorical levels (indicator variables) for combinations of nested factor levels</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516</a:t>
            </a:fld>
            <a:endParaRPr lang="en-US"/>
          </a:p>
        </p:txBody>
      </p:sp>
      <p:sp>
        <p:nvSpPr>
          <p:cNvPr id="8" name="Oval 7"/>
          <p:cNvSpPr/>
          <p:nvPr/>
        </p:nvSpPr>
        <p:spPr>
          <a:xfrm>
            <a:off x="7734300" y="5201292"/>
            <a:ext cx="6096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6059269"/>
            <a:ext cx="2514600" cy="646331"/>
          </a:xfrm>
          <a:prstGeom prst="rect">
            <a:avLst/>
          </a:prstGeom>
          <a:solidFill>
            <a:srgbClr val="FFCCFF"/>
          </a:solidFill>
        </p:spPr>
        <p:txBody>
          <a:bodyPr wrap="square" rtlCol="0">
            <a:spAutoFit/>
          </a:bodyPr>
          <a:lstStyle/>
          <a:p>
            <a:r>
              <a:rPr lang="en-US" dirty="0" smtClean="0"/>
              <a:t>Switch to (0,1) coding for indicator variables</a:t>
            </a:r>
            <a:endParaRPr lang="en-US" dirty="0"/>
          </a:p>
        </p:txBody>
      </p:sp>
      <p:sp>
        <p:nvSpPr>
          <p:cNvPr id="11" name="Oval 10"/>
          <p:cNvSpPr/>
          <p:nvPr/>
        </p:nvSpPr>
        <p:spPr>
          <a:xfrm>
            <a:off x="5842757" y="4463733"/>
            <a:ext cx="990600" cy="3812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7391400" y="5506092"/>
            <a:ext cx="533400" cy="5899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2941637"/>
            <a:ext cx="4876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For restaurant example: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smtClean="0">
                <a:ln>
                  <a:noFill/>
                </a:ln>
                <a:solidFill>
                  <a:schemeClr val="tx1"/>
                </a:solidFill>
                <a:effectLst/>
                <a:uLnTx/>
                <a:uFillTx/>
                <a:latin typeface="+mn-lt"/>
              </a:rPr>
              <a:t>ANOVA told us significant differences in service time between Restaurants, but not Waiters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smtClean="0">
                <a:ln>
                  <a:noFill/>
                </a:ln>
                <a:solidFill>
                  <a:schemeClr val="tx1"/>
                </a:solidFill>
                <a:effectLst/>
                <a:uLnTx/>
                <a:uFillTx/>
                <a:latin typeface="+mn-lt"/>
              </a:rPr>
              <a:t>Form regression model with Restaurant</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smtClean="0">
                <a:ln>
                  <a:noFill/>
                </a:ln>
                <a:solidFill>
                  <a:schemeClr val="tx1"/>
                </a:solidFill>
                <a:effectLst/>
                <a:uLnTx/>
                <a:uFillTx/>
                <a:latin typeface="+mn-lt"/>
              </a:rPr>
              <a:t>Use indicator variables for Restaurant</a:t>
            </a:r>
          </a:p>
          <a:p>
            <a:pPr marL="1143000" marR="0" lvl="2" indent="-2286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smtClean="0">
                <a:ln>
                  <a:noFill/>
                </a:ln>
                <a:solidFill>
                  <a:schemeClr val="tx1"/>
                </a:solidFill>
                <a:effectLst/>
                <a:uLnTx/>
                <a:uFillTx/>
                <a:latin typeface="+mn-lt"/>
              </a:rPr>
              <a:t>4 restaurants; therefore 3 indicator variables</a:t>
            </a:r>
          </a:p>
        </p:txBody>
      </p:sp>
    </p:spTree>
    <p:extLst>
      <p:ext uri="{BB962C8B-B14F-4D97-AF65-F5344CB8AC3E}">
        <p14:creationId xmlns:p14="http://schemas.microsoft.com/office/powerpoint/2010/main" val="146700302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r>
              <a:rPr lang="en-US" sz="4000" dirty="0" smtClean="0"/>
              <a:t>Two-Stage Nested Design Example</a:t>
            </a:r>
            <a:endParaRPr lang="en-US" sz="4000" dirty="0"/>
          </a:p>
        </p:txBody>
      </p:sp>
      <p:sp>
        <p:nvSpPr>
          <p:cNvPr id="3" name="Content Placeholder 2"/>
          <p:cNvSpPr>
            <a:spLocks noGrp="1"/>
          </p:cNvSpPr>
          <p:nvPr>
            <p:ph idx="1"/>
          </p:nvPr>
        </p:nvSpPr>
        <p:spPr>
          <a:xfrm>
            <a:off x="250861" y="990600"/>
            <a:ext cx="8458200" cy="5059363"/>
          </a:xfrm>
        </p:spPr>
        <p:txBody>
          <a:bodyPr/>
          <a:lstStyle/>
          <a:p>
            <a:pPr>
              <a:buNone/>
            </a:pPr>
            <a:r>
              <a:rPr lang="en-US" sz="2400" dirty="0" smtClean="0"/>
              <a:t>Regression Analysis for Restaurant example</a:t>
            </a:r>
            <a:endParaRPr lang="en-US" sz="1400" dirty="0" smtClean="0"/>
          </a:p>
          <a:p>
            <a:pPr>
              <a:spcBef>
                <a:spcPts val="0"/>
              </a:spcBef>
              <a:buNone/>
            </a:pPr>
            <a:r>
              <a:rPr lang="en-US" sz="1400" b="1" dirty="0">
                <a:latin typeface="Courier New" pitchFamily="49" charset="0"/>
                <a:cs typeface="Courier New" pitchFamily="49" charset="0"/>
              </a:rPr>
              <a:t>Regression Analysis: time versus restaurant </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smtClean="0">
                <a:latin typeface="Courier New" pitchFamily="49" charset="0"/>
                <a:cs typeface="Courier New" pitchFamily="49" charset="0"/>
              </a:rPr>
              <a:t>Method</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Categorical predictor coding  (1, 0)</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Analysis of Variance</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a:spcBef>
                <a:spcPts val="0"/>
              </a:spcBef>
              <a:buNone/>
            </a:pPr>
            <a:r>
              <a:rPr lang="en-US" sz="1200" dirty="0">
                <a:latin typeface="Courier New" pitchFamily="49" charset="0"/>
                <a:cs typeface="Courier New" pitchFamily="49" charset="0"/>
              </a:rPr>
              <a:t>Regression     3   412.6  137.523    48.17    0.000</a:t>
            </a:r>
          </a:p>
          <a:p>
            <a:pPr>
              <a:spcBef>
                <a:spcPts val="0"/>
              </a:spcBef>
              <a:buNone/>
            </a:pPr>
            <a:r>
              <a:rPr lang="en-US" sz="1200" dirty="0">
                <a:latin typeface="Courier New" pitchFamily="49" charset="0"/>
                <a:cs typeface="Courier New" pitchFamily="49" charset="0"/>
              </a:rPr>
              <a:t>  restaurant   3   412.6  137.523    48.17    0.000</a:t>
            </a:r>
          </a:p>
          <a:p>
            <a:pPr>
              <a:spcBef>
                <a:spcPts val="0"/>
              </a:spcBef>
              <a:buNone/>
            </a:pPr>
            <a:r>
              <a:rPr lang="en-US" sz="1200" dirty="0">
                <a:latin typeface="Courier New" pitchFamily="49" charset="0"/>
                <a:cs typeface="Courier New" pitchFamily="49" charset="0"/>
              </a:rPr>
              <a:t>Error         56   159.9    2.855</a:t>
            </a:r>
          </a:p>
          <a:p>
            <a:pPr>
              <a:spcBef>
                <a:spcPts val="0"/>
              </a:spcBef>
              <a:buNone/>
            </a:pPr>
            <a:r>
              <a:rPr lang="en-US" sz="1200" dirty="0">
                <a:latin typeface="Courier New" pitchFamily="49" charset="0"/>
                <a:cs typeface="Courier New" pitchFamily="49" charset="0"/>
              </a:rPr>
              <a:t>Total         59   </a:t>
            </a:r>
            <a:r>
              <a:rPr lang="en-US" sz="1200" dirty="0" smtClean="0">
                <a:latin typeface="Courier New" pitchFamily="49" charset="0"/>
                <a:cs typeface="Courier New" pitchFamily="49" charset="0"/>
              </a:rPr>
              <a:t>572.4</a:t>
            </a:r>
            <a:endParaRPr lang="en-US" sz="1200" dirty="0">
              <a:latin typeface="Courier New" pitchFamily="49" charset="0"/>
              <a:cs typeface="Courier New" pitchFamily="49" charset="0"/>
            </a:endParaRP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a:spcBef>
                <a:spcPts val="0"/>
              </a:spcBef>
              <a:buNone/>
            </a:pPr>
            <a:r>
              <a:rPr lang="en-US" sz="1200" dirty="0">
                <a:latin typeface="Courier New" pitchFamily="49" charset="0"/>
                <a:cs typeface="Courier New" pitchFamily="49" charset="0"/>
              </a:rPr>
              <a:t>1.68965  72.07%     70.58%      67.94%</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smtClean="0">
                <a:latin typeface="Courier New" pitchFamily="49" charset="0"/>
                <a:cs typeface="Courier New" pitchFamily="49" charset="0"/>
              </a:rPr>
              <a:t>Coefficients</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Term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SE </a:t>
            </a:r>
            <a:r>
              <a:rPr lang="en-US" sz="1200" dirty="0" err="1">
                <a:latin typeface="Courier New" pitchFamily="49" charset="0"/>
                <a:cs typeface="Courier New" pitchFamily="49" charset="0"/>
              </a:rPr>
              <a:t>Coef</a:t>
            </a:r>
            <a:r>
              <a:rPr lang="en-US" sz="1200" dirty="0">
                <a:latin typeface="Courier New" pitchFamily="49" charset="0"/>
                <a:cs typeface="Courier New" pitchFamily="49" charset="0"/>
              </a:rPr>
              <a:t>  T-Value  P-Value   VIF</a:t>
            </a:r>
          </a:p>
          <a:p>
            <a:pPr>
              <a:spcBef>
                <a:spcPts val="0"/>
              </a:spcBef>
              <a:buNone/>
            </a:pPr>
            <a:r>
              <a:rPr lang="en-US" sz="1200" dirty="0">
                <a:latin typeface="Courier New" pitchFamily="49" charset="0"/>
                <a:cs typeface="Courier New" pitchFamily="49" charset="0"/>
              </a:rPr>
              <a:t>Constant    5.053    0.436    11.58    0.000</a:t>
            </a:r>
          </a:p>
          <a:p>
            <a:pPr>
              <a:spcBef>
                <a:spcPts val="0"/>
              </a:spcBef>
              <a:buNone/>
            </a:pPr>
            <a:r>
              <a:rPr lang="en-US" sz="1200" dirty="0">
                <a:latin typeface="Courier New" pitchFamily="49" charset="0"/>
                <a:cs typeface="Courier New" pitchFamily="49" charset="0"/>
              </a:rPr>
              <a:t>restaurant</a:t>
            </a:r>
          </a:p>
          <a:p>
            <a:pPr>
              <a:spcBef>
                <a:spcPts val="0"/>
              </a:spcBef>
              <a:buNone/>
            </a:pPr>
            <a:r>
              <a:rPr lang="en-US" sz="1200" dirty="0">
                <a:latin typeface="Courier New" pitchFamily="49" charset="0"/>
                <a:cs typeface="Courier New" pitchFamily="49" charset="0"/>
              </a:rPr>
              <a:t>  2         4.247    0.617     6.88    0.000  1.50</a:t>
            </a:r>
          </a:p>
          <a:p>
            <a:pPr>
              <a:spcBef>
                <a:spcPts val="0"/>
              </a:spcBef>
              <a:buNone/>
            </a:pPr>
            <a:r>
              <a:rPr lang="en-US" sz="1200" dirty="0">
                <a:latin typeface="Courier New" pitchFamily="49" charset="0"/>
                <a:cs typeface="Courier New" pitchFamily="49" charset="0"/>
              </a:rPr>
              <a:t>  3         7.347    0.617    11.91    0.000  1.50</a:t>
            </a:r>
          </a:p>
          <a:p>
            <a:pPr>
              <a:spcBef>
                <a:spcPts val="0"/>
              </a:spcBef>
              <a:buNone/>
            </a:pPr>
            <a:r>
              <a:rPr lang="en-US" sz="1200" dirty="0">
                <a:latin typeface="Courier New" pitchFamily="49" charset="0"/>
                <a:cs typeface="Courier New" pitchFamily="49" charset="0"/>
              </a:rPr>
              <a:t>  4         3.233    0.617     5.24    0.000  1.50</a:t>
            </a:r>
          </a:p>
          <a:p>
            <a:pPr>
              <a:spcBef>
                <a:spcPts val="0"/>
              </a:spcBef>
              <a:buNone/>
            </a:pP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Regression </a:t>
            </a:r>
            <a:r>
              <a:rPr lang="en-US" sz="1200" dirty="0" smtClean="0">
                <a:latin typeface="Courier New" pitchFamily="49" charset="0"/>
                <a:cs typeface="Courier New" pitchFamily="49" charset="0"/>
              </a:rPr>
              <a:t>Equation</a:t>
            </a:r>
            <a:endParaRPr lang="en-US" sz="1200" dirty="0">
              <a:latin typeface="Courier New" pitchFamily="49" charset="0"/>
              <a:cs typeface="Courier New" pitchFamily="49" charset="0"/>
            </a:endParaRPr>
          </a:p>
          <a:p>
            <a:pPr>
              <a:spcBef>
                <a:spcPts val="0"/>
              </a:spcBef>
              <a:buNone/>
            </a:pPr>
            <a:r>
              <a:rPr lang="en-US" sz="1200" dirty="0">
                <a:latin typeface="Courier New" pitchFamily="49" charset="0"/>
                <a:cs typeface="Courier New" pitchFamily="49" charset="0"/>
              </a:rPr>
              <a:t>time = 5.053 + 0.0 restaurant_1 + 4.247 restaurant_2 + 7.347 restaurant_3</a:t>
            </a:r>
          </a:p>
          <a:p>
            <a:pPr>
              <a:spcBef>
                <a:spcPts val="0"/>
              </a:spcBef>
              <a:buNone/>
            </a:pPr>
            <a:r>
              <a:rPr lang="en-US" sz="1200" dirty="0">
                <a:latin typeface="Courier New" pitchFamily="49" charset="0"/>
                <a:cs typeface="Courier New" pitchFamily="49" charset="0"/>
              </a:rPr>
              <a:t>       + 3.233 restaurant_4</a:t>
            </a:r>
          </a:p>
          <a:p>
            <a:pPr>
              <a:buNone/>
            </a:pPr>
            <a:endParaRPr lang="en-US" sz="1200"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517</a:t>
            </a:fld>
            <a:endParaRPr lang="en-US"/>
          </a:p>
        </p:txBody>
      </p:sp>
    </p:spTree>
    <p:extLst>
      <p:ext uri="{BB962C8B-B14F-4D97-AF65-F5344CB8AC3E}">
        <p14:creationId xmlns:p14="http://schemas.microsoft.com/office/powerpoint/2010/main" val="7178210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Two-Stage Nested Design</a:t>
            </a:r>
            <a:endParaRPr lang="en-US" sz="4000" dirty="0"/>
          </a:p>
        </p:txBody>
      </p:sp>
      <p:sp>
        <p:nvSpPr>
          <p:cNvPr id="3" name="Content Placeholder 2"/>
          <p:cNvSpPr>
            <a:spLocks noGrp="1"/>
          </p:cNvSpPr>
          <p:nvPr>
            <p:ph idx="1"/>
          </p:nvPr>
        </p:nvSpPr>
        <p:spPr>
          <a:xfrm>
            <a:off x="152400" y="1066800"/>
            <a:ext cx="8915400" cy="4525963"/>
          </a:xfrm>
        </p:spPr>
        <p:txBody>
          <a:bodyPr/>
          <a:lstStyle/>
          <a:p>
            <a:pPr>
              <a:buNone/>
            </a:pPr>
            <a:r>
              <a:rPr lang="en-US" sz="2800" dirty="0" smtClean="0"/>
              <a:t>Regression Analysis for Nested Designs</a:t>
            </a:r>
          </a:p>
          <a:p>
            <a:r>
              <a:rPr lang="en-US" sz="2400" dirty="0" smtClean="0"/>
              <a:t>Can perform regression for nested designs using categorical levels (indicator variables) for combinations of nested factor levels</a:t>
            </a:r>
          </a:p>
          <a:p>
            <a:endParaRPr lang="en-US" sz="2400" dirty="0" smtClean="0"/>
          </a:p>
          <a:p>
            <a:r>
              <a:rPr lang="en-US" sz="2400" dirty="0" smtClean="0"/>
              <a:t>For rocket propellant example:</a:t>
            </a:r>
          </a:p>
          <a:p>
            <a:pPr lvl="1">
              <a:buFont typeface="Arial" pitchFamily="34" charset="0"/>
              <a:buChar char="•"/>
            </a:pPr>
            <a:r>
              <a:rPr lang="en-US" sz="2000" dirty="0" smtClean="0"/>
              <a:t>ANOVA told us no significant differences in burn rate between Processes, but significant differences between Batches</a:t>
            </a:r>
          </a:p>
          <a:p>
            <a:pPr lvl="1">
              <a:buFont typeface="Arial" pitchFamily="34" charset="0"/>
              <a:buChar char="•"/>
            </a:pPr>
            <a:r>
              <a:rPr lang="en-US" sz="2000" dirty="0" smtClean="0"/>
              <a:t>Form regression model with Batches (remember Batch is nested in Process)</a:t>
            </a:r>
          </a:p>
          <a:p>
            <a:pPr lvl="1">
              <a:buFont typeface="Arial" pitchFamily="34" charset="0"/>
              <a:buChar char="•"/>
            </a:pPr>
            <a:r>
              <a:rPr lang="en-US" sz="2000" dirty="0" smtClean="0"/>
              <a:t>Use indicator variables for all combinations of process and batch</a:t>
            </a:r>
          </a:p>
          <a:p>
            <a:pPr lvl="2">
              <a:buFont typeface="Arial" pitchFamily="34" charset="0"/>
              <a:buChar char="•"/>
            </a:pPr>
            <a:r>
              <a:rPr lang="en-US" sz="2000" dirty="0" smtClean="0"/>
              <a:t>4 batches from each of 3 processes = 4*3 = 12 combinations; therefore 11 indicator variables</a:t>
            </a:r>
          </a:p>
          <a:p>
            <a:pPr lvl="1">
              <a:buFont typeface="Arial" pitchFamily="34" charset="0"/>
              <a:buChar char="•"/>
            </a:pPr>
            <a:r>
              <a:rPr lang="en-US" sz="2000" dirty="0" smtClean="0"/>
              <a:t>Usefulness of regression for this example???  Predict burn rate of these 12 randomly selected batches </a:t>
            </a:r>
            <a:r>
              <a:rPr lang="en-US" sz="2000" dirty="0" smtClean="0">
                <a:sym typeface="Wingdings" pitchFamily="2" charset="2"/>
              </a:rPr>
              <a:t></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518</a:t>
            </a:fld>
            <a:endParaRPr lang="en-US"/>
          </a:p>
        </p:txBody>
      </p:sp>
    </p:spTree>
    <p:extLst>
      <p:ext uri="{BB962C8B-B14F-4D97-AF65-F5344CB8AC3E}">
        <p14:creationId xmlns:p14="http://schemas.microsoft.com/office/powerpoint/2010/main" val="36705383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410200" y="34290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33" name="TextBox 32"/>
          <p:cNvSpPr txBox="1"/>
          <p:nvPr/>
        </p:nvSpPr>
        <p:spPr>
          <a:xfrm>
            <a:off x="1295400" y="4233446"/>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2" name="Title 1"/>
          <p:cNvSpPr>
            <a:spLocks noGrp="1"/>
          </p:cNvSpPr>
          <p:nvPr>
            <p:ph type="title"/>
          </p:nvPr>
        </p:nvSpPr>
        <p:spPr/>
        <p:txBody>
          <a:bodyPr/>
          <a:lstStyle/>
          <a:p>
            <a:r>
              <a:rPr lang="en-US" dirty="0" smtClean="0"/>
              <a:t>m-Stage Nested Design</a:t>
            </a:r>
            <a:endParaRPr lang="en-US" dirty="0"/>
          </a:p>
        </p:txBody>
      </p:sp>
      <p:sp>
        <p:nvSpPr>
          <p:cNvPr id="3" name="Content Placeholder 2"/>
          <p:cNvSpPr>
            <a:spLocks noGrp="1"/>
          </p:cNvSpPr>
          <p:nvPr>
            <p:ph idx="1"/>
          </p:nvPr>
        </p:nvSpPr>
        <p:spPr>
          <a:xfrm>
            <a:off x="152400" y="1143001"/>
            <a:ext cx="8458200" cy="1219200"/>
          </a:xfrm>
        </p:spPr>
        <p:txBody>
          <a:bodyPr/>
          <a:lstStyle/>
          <a:p>
            <a:r>
              <a:rPr lang="en-US" sz="2800" dirty="0" smtClean="0"/>
              <a:t>Can extend two-stage nested design to m-stage nested design</a:t>
            </a:r>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519</a:t>
            </a:fld>
            <a:endParaRPr lang="en-US"/>
          </a:p>
        </p:txBody>
      </p:sp>
      <p:sp>
        <p:nvSpPr>
          <p:cNvPr id="6" name="TextBox 5"/>
          <p:cNvSpPr txBox="1"/>
          <p:nvPr/>
        </p:nvSpPr>
        <p:spPr>
          <a:xfrm>
            <a:off x="2438400" y="2667000"/>
            <a:ext cx="533400" cy="338554"/>
          </a:xfrm>
          <a:prstGeom prst="rect">
            <a:avLst/>
          </a:prstGeom>
          <a:solidFill>
            <a:schemeClr val="accent1"/>
          </a:solidFill>
        </p:spPr>
        <p:txBody>
          <a:bodyPr wrap="square" rtlCol="0">
            <a:spAutoFit/>
          </a:bodyPr>
          <a:lstStyle/>
          <a:p>
            <a:pPr algn="ctr"/>
            <a:r>
              <a:rPr lang="en-US" sz="1600" dirty="0" smtClean="0"/>
              <a:t>1</a:t>
            </a:r>
            <a:endParaRPr lang="en-US" sz="1600" dirty="0"/>
          </a:p>
        </p:txBody>
      </p:sp>
      <p:cxnSp>
        <p:nvCxnSpPr>
          <p:cNvPr id="9" name="Straight Connector 8"/>
          <p:cNvCxnSpPr>
            <a:stCxn id="7" idx="0"/>
            <a:endCxn id="6" idx="2"/>
          </p:cNvCxnSpPr>
          <p:nvPr/>
        </p:nvCxnSpPr>
        <p:spPr>
          <a:xfrm flipV="1">
            <a:off x="1790700" y="3005554"/>
            <a:ext cx="9144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0"/>
            <a:endCxn id="6" idx="2"/>
          </p:cNvCxnSpPr>
          <p:nvPr/>
        </p:nvCxnSpPr>
        <p:spPr>
          <a:xfrm flipH="1" flipV="1">
            <a:off x="2705100" y="3005554"/>
            <a:ext cx="6858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86200" y="2667000"/>
            <a:ext cx="1295400" cy="381000"/>
          </a:xfrm>
          <a:prstGeom prst="rect">
            <a:avLst/>
          </a:prstGeom>
          <a:noFill/>
        </p:spPr>
        <p:txBody>
          <a:bodyPr wrap="square" rtlCol="0">
            <a:spAutoFit/>
          </a:bodyPr>
          <a:lstStyle/>
          <a:p>
            <a:pPr algn="ctr"/>
            <a:r>
              <a:rPr lang="en-US" dirty="0" smtClean="0"/>
              <a:t>• • • •</a:t>
            </a:r>
            <a:r>
              <a:rPr lang="en-US" dirty="0"/>
              <a:t> • • • </a:t>
            </a:r>
          </a:p>
        </p:txBody>
      </p:sp>
      <p:sp>
        <p:nvSpPr>
          <p:cNvPr id="14" name="TextBox 13"/>
          <p:cNvSpPr txBox="1"/>
          <p:nvPr/>
        </p:nvSpPr>
        <p:spPr>
          <a:xfrm>
            <a:off x="2209800" y="34290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21" name="TextBox 20"/>
          <p:cNvSpPr txBox="1"/>
          <p:nvPr/>
        </p:nvSpPr>
        <p:spPr>
          <a:xfrm>
            <a:off x="5638800" y="2667000"/>
            <a:ext cx="533400" cy="338554"/>
          </a:xfrm>
          <a:prstGeom prst="rect">
            <a:avLst/>
          </a:prstGeom>
          <a:solidFill>
            <a:schemeClr val="accent1"/>
          </a:solidFill>
        </p:spPr>
        <p:txBody>
          <a:bodyPr wrap="square" rtlCol="0">
            <a:spAutoFit/>
          </a:bodyPr>
          <a:lstStyle/>
          <a:p>
            <a:pPr algn="ctr"/>
            <a:r>
              <a:rPr lang="en-US" sz="1600" dirty="0"/>
              <a:t>a</a:t>
            </a:r>
          </a:p>
        </p:txBody>
      </p:sp>
      <p:sp>
        <p:nvSpPr>
          <p:cNvPr id="22" name="TextBox 21"/>
          <p:cNvSpPr txBox="1"/>
          <p:nvPr/>
        </p:nvSpPr>
        <p:spPr>
          <a:xfrm>
            <a:off x="4876800" y="3429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23" name="TextBox 22"/>
          <p:cNvSpPr txBox="1"/>
          <p:nvPr/>
        </p:nvSpPr>
        <p:spPr>
          <a:xfrm>
            <a:off x="6553200" y="3429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b*</a:t>
            </a:r>
            <a:endParaRPr lang="en-US" sz="1600" dirty="0"/>
          </a:p>
        </p:txBody>
      </p:sp>
      <p:cxnSp>
        <p:nvCxnSpPr>
          <p:cNvPr id="24" name="Straight Connector 23"/>
          <p:cNvCxnSpPr>
            <a:stCxn id="22" idx="0"/>
            <a:endCxn id="21" idx="2"/>
          </p:cNvCxnSpPr>
          <p:nvPr/>
        </p:nvCxnSpPr>
        <p:spPr>
          <a:xfrm flipV="1">
            <a:off x="5067300" y="3005554"/>
            <a:ext cx="838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0"/>
            <a:endCxn id="21" idx="2"/>
          </p:cNvCxnSpPr>
          <p:nvPr/>
        </p:nvCxnSpPr>
        <p:spPr>
          <a:xfrm flipH="1" flipV="1">
            <a:off x="5905500" y="3005554"/>
            <a:ext cx="838200" cy="423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68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30" name="TextBox 29"/>
          <p:cNvSpPr txBox="1"/>
          <p:nvPr/>
        </p:nvSpPr>
        <p:spPr>
          <a:xfrm>
            <a:off x="21336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a:t>c</a:t>
            </a:r>
          </a:p>
        </p:txBody>
      </p:sp>
      <p:sp>
        <p:nvSpPr>
          <p:cNvPr id="7" name="TextBox 6"/>
          <p:cNvSpPr txBox="1"/>
          <p:nvPr/>
        </p:nvSpPr>
        <p:spPr>
          <a:xfrm>
            <a:off x="1600200" y="3429000"/>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8" name="TextBox 7"/>
          <p:cNvSpPr txBox="1"/>
          <p:nvPr/>
        </p:nvSpPr>
        <p:spPr>
          <a:xfrm>
            <a:off x="3200400" y="3429000"/>
            <a:ext cx="381000" cy="338554"/>
          </a:xfrm>
          <a:prstGeom prst="rect">
            <a:avLst/>
          </a:prstGeom>
          <a:solidFill>
            <a:srgbClr val="FFFF99"/>
          </a:solidFill>
          <a:ln>
            <a:solidFill>
              <a:schemeClr val="tx1"/>
            </a:solidFill>
          </a:ln>
        </p:spPr>
        <p:txBody>
          <a:bodyPr wrap="square" rtlCol="0">
            <a:spAutoFit/>
          </a:bodyPr>
          <a:lstStyle/>
          <a:p>
            <a:pPr algn="ctr"/>
            <a:r>
              <a:rPr lang="en-US" sz="1600" dirty="0"/>
              <a:t>b</a:t>
            </a:r>
          </a:p>
        </p:txBody>
      </p:sp>
      <p:cxnSp>
        <p:nvCxnSpPr>
          <p:cNvPr id="44" name="Straight Connector 43"/>
          <p:cNvCxnSpPr>
            <a:stCxn id="29" idx="0"/>
            <a:endCxn id="7" idx="2"/>
          </p:cNvCxnSpPr>
          <p:nvPr/>
        </p:nvCxnSpPr>
        <p:spPr>
          <a:xfrm flipV="1">
            <a:off x="1257300" y="3767554"/>
            <a:ext cx="5334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0"/>
            <a:endCxn id="7" idx="2"/>
          </p:cNvCxnSpPr>
          <p:nvPr/>
        </p:nvCxnSpPr>
        <p:spPr>
          <a:xfrm flipH="1" flipV="1">
            <a:off x="1790700" y="3767554"/>
            <a:ext cx="5334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71800" y="42672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48" name="TextBox 47"/>
          <p:cNvSpPr txBox="1"/>
          <p:nvPr/>
        </p:nvSpPr>
        <p:spPr>
          <a:xfrm>
            <a:off x="28194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49" name="TextBox 48"/>
          <p:cNvSpPr txBox="1"/>
          <p:nvPr/>
        </p:nvSpPr>
        <p:spPr>
          <a:xfrm>
            <a:off x="36576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c’</a:t>
            </a:r>
            <a:endParaRPr lang="en-US" sz="1600" dirty="0"/>
          </a:p>
        </p:txBody>
      </p:sp>
      <p:cxnSp>
        <p:nvCxnSpPr>
          <p:cNvPr id="56" name="Straight Connector 55"/>
          <p:cNvCxnSpPr>
            <a:stCxn id="48" idx="0"/>
            <a:endCxn id="8" idx="2"/>
          </p:cNvCxnSpPr>
          <p:nvPr/>
        </p:nvCxnSpPr>
        <p:spPr>
          <a:xfrm flipV="1">
            <a:off x="3009900" y="3767554"/>
            <a:ext cx="3810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9" idx="0"/>
            <a:endCxn id="8" idx="2"/>
          </p:cNvCxnSpPr>
          <p:nvPr/>
        </p:nvCxnSpPr>
        <p:spPr>
          <a:xfrm flipH="1" flipV="1">
            <a:off x="3390900" y="3767554"/>
            <a:ext cx="4572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648200" y="42672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64" name="TextBox 63"/>
          <p:cNvSpPr txBox="1"/>
          <p:nvPr/>
        </p:nvSpPr>
        <p:spPr>
          <a:xfrm>
            <a:off x="44958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65" name="TextBox 64"/>
          <p:cNvSpPr txBox="1"/>
          <p:nvPr/>
        </p:nvSpPr>
        <p:spPr>
          <a:xfrm>
            <a:off x="5334000" y="42334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c”</a:t>
            </a:r>
            <a:endParaRPr lang="en-US" sz="1600" dirty="0"/>
          </a:p>
        </p:txBody>
      </p:sp>
      <p:cxnSp>
        <p:nvCxnSpPr>
          <p:cNvPr id="67" name="Straight Connector 66"/>
          <p:cNvCxnSpPr>
            <a:stCxn id="64" idx="0"/>
            <a:endCxn id="22" idx="2"/>
          </p:cNvCxnSpPr>
          <p:nvPr/>
        </p:nvCxnSpPr>
        <p:spPr>
          <a:xfrm flipV="1">
            <a:off x="4686300" y="3767554"/>
            <a:ext cx="3810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5" idx="0"/>
            <a:endCxn id="22" idx="2"/>
          </p:cNvCxnSpPr>
          <p:nvPr/>
        </p:nvCxnSpPr>
        <p:spPr>
          <a:xfrm flipH="1" flipV="1">
            <a:off x="5067300" y="3767554"/>
            <a:ext cx="4572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324600" y="4267200"/>
            <a:ext cx="914400" cy="381000"/>
          </a:xfrm>
          <a:prstGeom prst="rect">
            <a:avLst/>
          </a:prstGeom>
          <a:noFill/>
        </p:spPr>
        <p:txBody>
          <a:bodyPr wrap="square" rtlCol="0">
            <a:spAutoFit/>
          </a:bodyPr>
          <a:lstStyle/>
          <a:p>
            <a:pPr algn="ctr"/>
            <a:r>
              <a:rPr lang="en-US" dirty="0" smtClean="0"/>
              <a:t> •</a:t>
            </a:r>
            <a:r>
              <a:rPr lang="en-US" dirty="0"/>
              <a:t> </a:t>
            </a:r>
            <a:r>
              <a:rPr lang="en-US" dirty="0" smtClean="0"/>
              <a:t>• </a:t>
            </a:r>
            <a:r>
              <a:rPr lang="en-US" dirty="0"/>
              <a:t>• </a:t>
            </a:r>
          </a:p>
        </p:txBody>
      </p:sp>
      <p:sp>
        <p:nvSpPr>
          <p:cNvPr id="71" name="TextBox 70"/>
          <p:cNvSpPr txBox="1"/>
          <p:nvPr/>
        </p:nvSpPr>
        <p:spPr>
          <a:xfrm>
            <a:off x="6096000" y="4233446"/>
            <a:ext cx="4572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72" name="TextBox 71"/>
          <p:cNvSpPr txBox="1"/>
          <p:nvPr/>
        </p:nvSpPr>
        <p:spPr>
          <a:xfrm>
            <a:off x="7010400" y="4233446"/>
            <a:ext cx="457200" cy="338554"/>
          </a:xfrm>
          <a:prstGeom prst="rect">
            <a:avLst/>
          </a:prstGeom>
          <a:solidFill>
            <a:srgbClr val="FFFF99"/>
          </a:solidFill>
          <a:ln>
            <a:solidFill>
              <a:schemeClr val="tx1"/>
            </a:solidFill>
          </a:ln>
        </p:spPr>
        <p:txBody>
          <a:bodyPr wrap="square" rtlCol="0">
            <a:spAutoFit/>
          </a:bodyPr>
          <a:lstStyle/>
          <a:p>
            <a:pPr algn="ctr"/>
            <a:r>
              <a:rPr lang="en-US" sz="1600" dirty="0" smtClean="0"/>
              <a:t>c*</a:t>
            </a:r>
            <a:endParaRPr lang="en-US" sz="1600" dirty="0"/>
          </a:p>
        </p:txBody>
      </p:sp>
      <p:cxnSp>
        <p:nvCxnSpPr>
          <p:cNvPr id="74" name="Straight Connector 73"/>
          <p:cNvCxnSpPr>
            <a:stCxn id="71" idx="0"/>
            <a:endCxn id="23" idx="2"/>
          </p:cNvCxnSpPr>
          <p:nvPr/>
        </p:nvCxnSpPr>
        <p:spPr>
          <a:xfrm flipV="1">
            <a:off x="6324600" y="3767554"/>
            <a:ext cx="4191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0"/>
            <a:endCxn id="23" idx="2"/>
          </p:cNvCxnSpPr>
          <p:nvPr/>
        </p:nvCxnSpPr>
        <p:spPr>
          <a:xfrm flipH="1" flipV="1">
            <a:off x="6743700" y="3767554"/>
            <a:ext cx="495300" cy="46589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914400" y="5257800"/>
            <a:ext cx="609600" cy="381000"/>
          </a:xfrm>
          <a:prstGeom prst="rect">
            <a:avLst/>
          </a:prstGeom>
          <a:noFill/>
        </p:spPr>
        <p:txBody>
          <a:bodyPr wrap="square" rtlCol="0">
            <a:spAutoFit/>
          </a:bodyPr>
          <a:lstStyle/>
          <a:p>
            <a:pPr algn="ctr"/>
            <a:r>
              <a:rPr lang="en-US" dirty="0" smtClean="0"/>
              <a:t> • • </a:t>
            </a:r>
            <a:endParaRPr lang="en-US" dirty="0"/>
          </a:p>
        </p:txBody>
      </p:sp>
      <p:sp>
        <p:nvSpPr>
          <p:cNvPr id="83" name="TextBox 82"/>
          <p:cNvSpPr txBox="1"/>
          <p:nvPr/>
        </p:nvSpPr>
        <p:spPr>
          <a:xfrm>
            <a:off x="6858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84" name="TextBox 83"/>
          <p:cNvSpPr txBox="1"/>
          <p:nvPr/>
        </p:nvSpPr>
        <p:spPr>
          <a:xfrm>
            <a:off x="13716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d</a:t>
            </a:r>
            <a:endParaRPr lang="en-US" sz="1600" dirty="0"/>
          </a:p>
        </p:txBody>
      </p:sp>
      <p:cxnSp>
        <p:nvCxnSpPr>
          <p:cNvPr id="86" name="Straight Connector 85"/>
          <p:cNvCxnSpPr>
            <a:stCxn id="83" idx="0"/>
            <a:endCxn id="29" idx="2"/>
          </p:cNvCxnSpPr>
          <p:nvPr/>
        </p:nvCxnSpPr>
        <p:spPr>
          <a:xfrm flipV="1">
            <a:off x="876300" y="4572000"/>
            <a:ext cx="3810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0"/>
            <a:endCxn id="29" idx="2"/>
          </p:cNvCxnSpPr>
          <p:nvPr/>
        </p:nvCxnSpPr>
        <p:spPr>
          <a:xfrm flipH="1" flipV="1">
            <a:off x="1257300" y="4572000"/>
            <a:ext cx="3048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133600" y="5257800"/>
            <a:ext cx="609600" cy="381000"/>
          </a:xfrm>
          <a:prstGeom prst="rect">
            <a:avLst/>
          </a:prstGeom>
          <a:noFill/>
        </p:spPr>
        <p:txBody>
          <a:bodyPr wrap="square" rtlCol="0">
            <a:spAutoFit/>
          </a:bodyPr>
          <a:lstStyle/>
          <a:p>
            <a:pPr algn="ctr"/>
            <a:r>
              <a:rPr lang="en-US" dirty="0" smtClean="0"/>
              <a:t> • • </a:t>
            </a:r>
            <a:endParaRPr lang="en-US" dirty="0"/>
          </a:p>
        </p:txBody>
      </p:sp>
      <p:sp>
        <p:nvSpPr>
          <p:cNvPr id="95" name="TextBox 94"/>
          <p:cNvSpPr txBox="1"/>
          <p:nvPr/>
        </p:nvSpPr>
        <p:spPr>
          <a:xfrm>
            <a:off x="19050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96" name="TextBox 95"/>
          <p:cNvSpPr txBox="1"/>
          <p:nvPr/>
        </p:nvSpPr>
        <p:spPr>
          <a:xfrm>
            <a:off x="25908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d’</a:t>
            </a:r>
            <a:endParaRPr lang="en-US" sz="1600" dirty="0"/>
          </a:p>
        </p:txBody>
      </p:sp>
      <p:cxnSp>
        <p:nvCxnSpPr>
          <p:cNvPr id="97" name="Straight Connector 96"/>
          <p:cNvCxnSpPr>
            <a:stCxn id="95" idx="0"/>
            <a:endCxn id="30" idx="2"/>
          </p:cNvCxnSpPr>
          <p:nvPr/>
        </p:nvCxnSpPr>
        <p:spPr>
          <a:xfrm flipV="1">
            <a:off x="2095500" y="4572000"/>
            <a:ext cx="2286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30" idx="2"/>
          </p:cNvCxnSpPr>
          <p:nvPr/>
        </p:nvCxnSpPr>
        <p:spPr>
          <a:xfrm flipH="1" flipV="1">
            <a:off x="2324100" y="4572000"/>
            <a:ext cx="4572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048000" y="45720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3886200" y="45720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724400" y="45720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562600" y="45720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791200" y="5257800"/>
            <a:ext cx="609600" cy="381000"/>
          </a:xfrm>
          <a:prstGeom prst="rect">
            <a:avLst/>
          </a:prstGeom>
          <a:noFill/>
        </p:spPr>
        <p:txBody>
          <a:bodyPr wrap="square" rtlCol="0">
            <a:spAutoFit/>
          </a:bodyPr>
          <a:lstStyle/>
          <a:p>
            <a:pPr algn="ctr"/>
            <a:r>
              <a:rPr lang="en-US" dirty="0" smtClean="0"/>
              <a:t> • • </a:t>
            </a:r>
            <a:endParaRPr lang="en-US" dirty="0"/>
          </a:p>
        </p:txBody>
      </p:sp>
      <p:sp>
        <p:nvSpPr>
          <p:cNvPr id="117" name="TextBox 116"/>
          <p:cNvSpPr txBox="1"/>
          <p:nvPr/>
        </p:nvSpPr>
        <p:spPr>
          <a:xfrm>
            <a:off x="55626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18" name="TextBox 117"/>
          <p:cNvSpPr txBox="1"/>
          <p:nvPr/>
        </p:nvSpPr>
        <p:spPr>
          <a:xfrm>
            <a:off x="62484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d”</a:t>
            </a:r>
            <a:endParaRPr lang="en-US" sz="1600" dirty="0"/>
          </a:p>
        </p:txBody>
      </p:sp>
      <p:sp>
        <p:nvSpPr>
          <p:cNvPr id="121" name="TextBox 120"/>
          <p:cNvSpPr txBox="1"/>
          <p:nvPr/>
        </p:nvSpPr>
        <p:spPr>
          <a:xfrm>
            <a:off x="7010400" y="5257800"/>
            <a:ext cx="609600" cy="381000"/>
          </a:xfrm>
          <a:prstGeom prst="rect">
            <a:avLst/>
          </a:prstGeom>
          <a:noFill/>
        </p:spPr>
        <p:txBody>
          <a:bodyPr wrap="square" rtlCol="0">
            <a:spAutoFit/>
          </a:bodyPr>
          <a:lstStyle/>
          <a:p>
            <a:pPr algn="ctr"/>
            <a:r>
              <a:rPr lang="en-US" dirty="0" smtClean="0"/>
              <a:t> • • </a:t>
            </a:r>
            <a:endParaRPr lang="en-US" dirty="0"/>
          </a:p>
        </p:txBody>
      </p:sp>
      <p:sp>
        <p:nvSpPr>
          <p:cNvPr id="122" name="TextBox 121"/>
          <p:cNvSpPr txBox="1"/>
          <p:nvPr/>
        </p:nvSpPr>
        <p:spPr>
          <a:xfrm>
            <a:off x="67818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1*</a:t>
            </a:r>
            <a:endParaRPr lang="en-US" sz="1600" dirty="0"/>
          </a:p>
        </p:txBody>
      </p:sp>
      <p:sp>
        <p:nvSpPr>
          <p:cNvPr id="123" name="TextBox 122"/>
          <p:cNvSpPr txBox="1"/>
          <p:nvPr/>
        </p:nvSpPr>
        <p:spPr>
          <a:xfrm>
            <a:off x="7467600" y="5300246"/>
            <a:ext cx="381000" cy="338554"/>
          </a:xfrm>
          <a:prstGeom prst="rect">
            <a:avLst/>
          </a:prstGeom>
          <a:solidFill>
            <a:srgbClr val="FFFF99"/>
          </a:solidFill>
          <a:ln>
            <a:solidFill>
              <a:schemeClr val="tx1"/>
            </a:solidFill>
          </a:ln>
        </p:spPr>
        <p:txBody>
          <a:bodyPr wrap="square" rtlCol="0">
            <a:spAutoFit/>
          </a:bodyPr>
          <a:lstStyle/>
          <a:p>
            <a:pPr algn="ctr"/>
            <a:r>
              <a:rPr lang="en-US" sz="1600" dirty="0" smtClean="0"/>
              <a:t>d*</a:t>
            </a:r>
            <a:endParaRPr lang="en-US" sz="1600" dirty="0"/>
          </a:p>
        </p:txBody>
      </p:sp>
      <p:cxnSp>
        <p:nvCxnSpPr>
          <p:cNvPr id="124" name="Straight Connector 123"/>
          <p:cNvCxnSpPr>
            <a:stCxn id="122" idx="0"/>
            <a:endCxn id="72" idx="2"/>
          </p:cNvCxnSpPr>
          <p:nvPr/>
        </p:nvCxnSpPr>
        <p:spPr>
          <a:xfrm flipV="1">
            <a:off x="6972300" y="4572000"/>
            <a:ext cx="2667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0"/>
            <a:endCxn id="72" idx="2"/>
          </p:cNvCxnSpPr>
          <p:nvPr/>
        </p:nvCxnSpPr>
        <p:spPr>
          <a:xfrm flipH="1" flipV="1">
            <a:off x="7239000" y="4572000"/>
            <a:ext cx="4191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7" idx="0"/>
            <a:endCxn id="71" idx="2"/>
          </p:cNvCxnSpPr>
          <p:nvPr/>
        </p:nvCxnSpPr>
        <p:spPr>
          <a:xfrm flipV="1">
            <a:off x="5753100" y="4572000"/>
            <a:ext cx="5715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8" idx="0"/>
            <a:endCxn id="71" idx="2"/>
          </p:cNvCxnSpPr>
          <p:nvPr/>
        </p:nvCxnSpPr>
        <p:spPr>
          <a:xfrm flipH="1" flipV="1">
            <a:off x="6324600" y="4572000"/>
            <a:ext cx="114300" cy="7282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152400" y="2266890"/>
            <a:ext cx="1066800" cy="400110"/>
          </a:xfrm>
          <a:prstGeom prst="rect">
            <a:avLst/>
          </a:prstGeom>
          <a:noFill/>
        </p:spPr>
        <p:txBody>
          <a:bodyPr wrap="square" rtlCol="0">
            <a:spAutoFit/>
          </a:bodyPr>
          <a:lstStyle/>
          <a:p>
            <a:r>
              <a:rPr lang="en-US" sz="2000" b="1" u="sng" dirty="0" smtClean="0"/>
              <a:t>Factor</a:t>
            </a:r>
            <a:endParaRPr lang="en-US" sz="2000" b="1" u="sng" dirty="0"/>
          </a:p>
        </p:txBody>
      </p:sp>
      <p:sp>
        <p:nvSpPr>
          <p:cNvPr id="133" name="TextBox 132"/>
          <p:cNvSpPr txBox="1"/>
          <p:nvPr/>
        </p:nvSpPr>
        <p:spPr>
          <a:xfrm>
            <a:off x="304800" y="2667000"/>
            <a:ext cx="1066800" cy="400110"/>
          </a:xfrm>
          <a:prstGeom prst="rect">
            <a:avLst/>
          </a:prstGeom>
          <a:noFill/>
        </p:spPr>
        <p:txBody>
          <a:bodyPr wrap="square" rtlCol="0">
            <a:spAutoFit/>
          </a:bodyPr>
          <a:lstStyle/>
          <a:p>
            <a:r>
              <a:rPr lang="en-US" sz="2000" dirty="0" smtClean="0"/>
              <a:t>A</a:t>
            </a:r>
            <a:endParaRPr lang="en-US" sz="2000" dirty="0"/>
          </a:p>
        </p:txBody>
      </p:sp>
      <p:sp>
        <p:nvSpPr>
          <p:cNvPr id="134" name="TextBox 133"/>
          <p:cNvSpPr txBox="1"/>
          <p:nvPr/>
        </p:nvSpPr>
        <p:spPr>
          <a:xfrm>
            <a:off x="304800" y="3409890"/>
            <a:ext cx="1066800" cy="400110"/>
          </a:xfrm>
          <a:prstGeom prst="rect">
            <a:avLst/>
          </a:prstGeom>
          <a:noFill/>
        </p:spPr>
        <p:txBody>
          <a:bodyPr wrap="square" rtlCol="0">
            <a:spAutoFit/>
          </a:bodyPr>
          <a:lstStyle/>
          <a:p>
            <a:r>
              <a:rPr lang="en-US" sz="2000" dirty="0" smtClean="0"/>
              <a:t>B</a:t>
            </a:r>
            <a:endParaRPr lang="en-US" sz="2000" dirty="0"/>
          </a:p>
        </p:txBody>
      </p:sp>
      <p:sp>
        <p:nvSpPr>
          <p:cNvPr id="135" name="TextBox 134"/>
          <p:cNvSpPr txBox="1"/>
          <p:nvPr/>
        </p:nvSpPr>
        <p:spPr>
          <a:xfrm>
            <a:off x="304800" y="4191000"/>
            <a:ext cx="1066800" cy="400110"/>
          </a:xfrm>
          <a:prstGeom prst="rect">
            <a:avLst/>
          </a:prstGeom>
          <a:noFill/>
        </p:spPr>
        <p:txBody>
          <a:bodyPr wrap="square" rtlCol="0">
            <a:spAutoFit/>
          </a:bodyPr>
          <a:lstStyle/>
          <a:p>
            <a:r>
              <a:rPr lang="en-US" sz="2000" dirty="0" smtClean="0"/>
              <a:t>C</a:t>
            </a:r>
            <a:endParaRPr lang="en-US" sz="2000" dirty="0"/>
          </a:p>
        </p:txBody>
      </p:sp>
      <p:sp>
        <p:nvSpPr>
          <p:cNvPr id="136" name="TextBox 135"/>
          <p:cNvSpPr txBox="1"/>
          <p:nvPr/>
        </p:nvSpPr>
        <p:spPr>
          <a:xfrm>
            <a:off x="304800" y="5238690"/>
            <a:ext cx="1066800" cy="400110"/>
          </a:xfrm>
          <a:prstGeom prst="rect">
            <a:avLst/>
          </a:prstGeom>
          <a:noFill/>
        </p:spPr>
        <p:txBody>
          <a:bodyPr wrap="square" rtlCol="0">
            <a:spAutoFit/>
          </a:bodyPr>
          <a:lstStyle/>
          <a:p>
            <a:r>
              <a:rPr lang="en-US" sz="2000" dirty="0" smtClean="0"/>
              <a:t>D</a:t>
            </a:r>
            <a:endParaRPr lang="en-US" sz="2000" dirty="0"/>
          </a:p>
        </p:txBody>
      </p:sp>
      <p:sp>
        <p:nvSpPr>
          <p:cNvPr id="137" name="TextBox 136"/>
          <p:cNvSpPr txBox="1"/>
          <p:nvPr/>
        </p:nvSpPr>
        <p:spPr>
          <a:xfrm>
            <a:off x="8001000" y="3200400"/>
            <a:ext cx="1295400" cy="646331"/>
          </a:xfrm>
          <a:prstGeom prst="rect">
            <a:avLst/>
          </a:prstGeom>
          <a:noFill/>
        </p:spPr>
        <p:txBody>
          <a:bodyPr wrap="square" rtlCol="0">
            <a:spAutoFit/>
          </a:bodyPr>
          <a:lstStyle/>
          <a:p>
            <a:r>
              <a:rPr lang="en-US" dirty="0" smtClean="0"/>
              <a:t>2-Stage Nested</a:t>
            </a:r>
            <a:endParaRPr lang="en-US" dirty="0"/>
          </a:p>
        </p:txBody>
      </p:sp>
      <p:sp>
        <p:nvSpPr>
          <p:cNvPr id="138" name="TextBox 137"/>
          <p:cNvSpPr txBox="1"/>
          <p:nvPr/>
        </p:nvSpPr>
        <p:spPr>
          <a:xfrm>
            <a:off x="8001000" y="4114800"/>
            <a:ext cx="1295400" cy="646331"/>
          </a:xfrm>
          <a:prstGeom prst="rect">
            <a:avLst/>
          </a:prstGeom>
          <a:noFill/>
        </p:spPr>
        <p:txBody>
          <a:bodyPr wrap="square" rtlCol="0">
            <a:spAutoFit/>
          </a:bodyPr>
          <a:lstStyle/>
          <a:p>
            <a:r>
              <a:rPr lang="en-US" dirty="0" smtClean="0"/>
              <a:t>3-Stage Nested</a:t>
            </a:r>
            <a:endParaRPr lang="en-US" dirty="0"/>
          </a:p>
        </p:txBody>
      </p:sp>
      <p:sp>
        <p:nvSpPr>
          <p:cNvPr id="139" name="TextBox 138"/>
          <p:cNvSpPr txBox="1"/>
          <p:nvPr/>
        </p:nvSpPr>
        <p:spPr>
          <a:xfrm>
            <a:off x="8001000" y="5181600"/>
            <a:ext cx="1295400" cy="646331"/>
          </a:xfrm>
          <a:prstGeom prst="rect">
            <a:avLst/>
          </a:prstGeom>
          <a:noFill/>
        </p:spPr>
        <p:txBody>
          <a:bodyPr wrap="square" rtlCol="0">
            <a:spAutoFit/>
          </a:bodyPr>
          <a:lstStyle/>
          <a:p>
            <a:r>
              <a:rPr lang="en-US" dirty="0" smtClean="0"/>
              <a:t>4-Stage Nested</a:t>
            </a:r>
            <a:endParaRPr lang="en-US" dirty="0"/>
          </a:p>
        </p:txBody>
      </p:sp>
      <p:cxnSp>
        <p:nvCxnSpPr>
          <p:cNvPr id="140" name="Straight Arrow Connector 139"/>
          <p:cNvCxnSpPr/>
          <p:nvPr/>
        </p:nvCxnSpPr>
        <p:spPr>
          <a:xfrm>
            <a:off x="8382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16002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21336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28194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7912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4770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70104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7696200" y="5638800"/>
            <a:ext cx="0" cy="6096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7924800" y="2286000"/>
            <a:ext cx="1066800" cy="400110"/>
          </a:xfrm>
          <a:prstGeom prst="rect">
            <a:avLst/>
          </a:prstGeom>
          <a:noFill/>
        </p:spPr>
        <p:txBody>
          <a:bodyPr wrap="square" rtlCol="0">
            <a:spAutoFit/>
          </a:bodyPr>
          <a:lstStyle/>
          <a:p>
            <a:r>
              <a:rPr lang="en-US" sz="2000" b="1" u="sng" dirty="0" smtClean="0"/>
              <a:t>Design</a:t>
            </a:r>
            <a:endParaRPr lang="en-US" sz="2000" b="1" u="sng" dirty="0"/>
          </a:p>
        </p:txBody>
      </p:sp>
    </p:spTree>
    <p:extLst>
      <p:ext uri="{BB962C8B-B14F-4D97-AF65-F5344CB8AC3E}">
        <p14:creationId xmlns:p14="http://schemas.microsoft.com/office/powerpoint/2010/main" val="16754282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152400" y="838200"/>
            <a:ext cx="8991600" cy="4525963"/>
          </a:xfrm>
        </p:spPr>
        <p:txBody>
          <a:bodyPr/>
          <a:lstStyle/>
          <a:p>
            <a:pPr>
              <a:spcBef>
                <a:spcPts val="1200"/>
              </a:spcBef>
            </a:pPr>
            <a:r>
              <a:rPr lang="en-US" sz="2000" dirty="0" smtClean="0"/>
              <a:t>Investigate the effect of brand, manufacturing location, and production line on the amount of iron in baby formula</a:t>
            </a:r>
          </a:p>
          <a:p>
            <a:pPr>
              <a:spcBef>
                <a:spcPts val="1200"/>
              </a:spcBef>
            </a:pPr>
            <a:r>
              <a:rPr lang="en-US" sz="2000" dirty="0" smtClean="0"/>
              <a:t>Select 3 brands of formula </a:t>
            </a:r>
          </a:p>
          <a:p>
            <a:pPr>
              <a:spcBef>
                <a:spcPts val="1200"/>
              </a:spcBef>
            </a:pPr>
            <a:r>
              <a:rPr lang="en-US" sz="2000" dirty="0" smtClean="0"/>
              <a:t>Select 2 manufacturing locations for each </a:t>
            </a:r>
            <a:r>
              <a:rPr lang="en-US" sz="2000" dirty="0"/>
              <a:t>brand (from </a:t>
            </a:r>
            <a:r>
              <a:rPr lang="en-US" sz="2000" dirty="0" err="1"/>
              <a:t>m</a:t>
            </a:r>
            <a:r>
              <a:rPr lang="en-US" sz="2000" baseline="-25000" dirty="0" err="1"/>
              <a:t>b</a:t>
            </a:r>
            <a:r>
              <a:rPr lang="en-US" sz="2000" dirty="0"/>
              <a:t> possible locations for a brand</a:t>
            </a:r>
            <a:r>
              <a:rPr lang="en-US" sz="2000" dirty="0" smtClean="0"/>
              <a:t>) </a:t>
            </a:r>
          </a:p>
          <a:p>
            <a:pPr>
              <a:spcBef>
                <a:spcPts val="1200"/>
              </a:spcBef>
            </a:pPr>
            <a:r>
              <a:rPr lang="en-US" sz="2000" dirty="0" smtClean="0"/>
              <a:t>Select 3 production lines for each manufacturing </a:t>
            </a:r>
            <a:r>
              <a:rPr lang="en-US" sz="2000" dirty="0"/>
              <a:t>location (from l</a:t>
            </a:r>
            <a:r>
              <a:rPr lang="en-US" sz="2000" baseline="-25000" dirty="0"/>
              <a:t>m</a:t>
            </a:r>
            <a:r>
              <a:rPr lang="en-US" sz="2000" dirty="0"/>
              <a:t> possible lines at manufacturing location m) </a:t>
            </a:r>
            <a:endParaRPr lang="en-US" sz="2000" dirty="0" smtClean="0"/>
          </a:p>
          <a:p>
            <a:pPr>
              <a:spcBef>
                <a:spcPts val="1200"/>
              </a:spcBef>
            </a:pPr>
            <a:r>
              <a:rPr lang="en-US" sz="2000" dirty="0" smtClean="0"/>
              <a:t>Measure amount of iron in 4 containers of formula</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520</a:t>
            </a:fld>
            <a:endParaRPr lang="en-US"/>
          </a:p>
        </p:txBody>
      </p:sp>
      <p:graphicFrame>
        <p:nvGraphicFramePr>
          <p:cNvPr id="6" name="Table 5"/>
          <p:cNvGraphicFramePr>
            <a:graphicFrameLocks noGrp="1"/>
          </p:cNvGraphicFramePr>
          <p:nvPr>
            <p:extLst/>
          </p:nvPr>
        </p:nvGraphicFramePr>
        <p:xfrm>
          <a:off x="76191" y="4109720"/>
          <a:ext cx="8915409" cy="2595880"/>
        </p:xfrm>
        <a:graphic>
          <a:graphicData uri="http://schemas.openxmlformats.org/drawingml/2006/table">
            <a:tbl>
              <a:tblPr firstRow="1" bandRow="1">
                <a:tableStyleId>{5C22544A-7EE6-4342-B048-85BDC9FD1C3A}</a:tableStyleId>
              </a:tblPr>
              <a:tblGrid>
                <a:gridCol w="970983"/>
                <a:gridCol w="441357"/>
                <a:gridCol w="441357"/>
                <a:gridCol w="441357"/>
                <a:gridCol w="441357"/>
                <a:gridCol w="441357"/>
                <a:gridCol w="441357"/>
                <a:gridCol w="441357"/>
                <a:gridCol w="441357"/>
                <a:gridCol w="441357"/>
                <a:gridCol w="441357"/>
                <a:gridCol w="441357"/>
                <a:gridCol w="441357"/>
                <a:gridCol w="441357"/>
                <a:gridCol w="441357"/>
                <a:gridCol w="441357"/>
                <a:gridCol w="441357"/>
                <a:gridCol w="441357"/>
                <a:gridCol w="441357"/>
              </a:tblGrid>
              <a:tr h="370840">
                <a:tc>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algn="ctr"/>
                      <a:r>
                        <a:rPr lang="en-US" sz="1600" dirty="0" smtClean="0">
                          <a:solidFill>
                            <a:schemeClr val="tx1"/>
                          </a:solidFill>
                        </a:rPr>
                        <a:t>Brand 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6">
                  <a:txBody>
                    <a:bodyPr/>
                    <a:lstStyle/>
                    <a:p>
                      <a:pPr algn="ctr"/>
                      <a:r>
                        <a:rPr lang="en-US" sz="1600" dirty="0" smtClean="0">
                          <a:solidFill>
                            <a:schemeClr val="tx1"/>
                          </a:solidFill>
                        </a:rPr>
                        <a:t>Brand 2</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6">
                  <a:txBody>
                    <a:bodyPr/>
                    <a:lstStyle/>
                    <a:p>
                      <a:pPr algn="ctr"/>
                      <a:r>
                        <a:rPr lang="en-US" sz="1600" dirty="0" smtClean="0">
                          <a:solidFill>
                            <a:schemeClr val="tx1"/>
                          </a:solidFill>
                        </a:rPr>
                        <a:t>Brand 3</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solidFill>
                            <a:schemeClr val="tx1"/>
                          </a:solidFill>
                        </a:rPr>
                        <a:t>Location</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2</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2</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600" dirty="0" smtClean="0">
                          <a:solidFill>
                            <a:schemeClr val="tx1"/>
                          </a:solidFill>
                        </a:rPr>
                        <a:t>2</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a:txBody>
                    <a:bodyPr/>
                    <a:lstStyle/>
                    <a:p>
                      <a:pPr algn="ctr"/>
                      <a:r>
                        <a:rPr lang="en-US" sz="1600" dirty="0" smtClean="0">
                          <a:solidFill>
                            <a:schemeClr val="tx1"/>
                          </a:solidFill>
                        </a:rPr>
                        <a:t>Line</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1</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2</a:t>
                      </a:r>
                      <a:endParaRPr lang="en-US" sz="16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smtClean="0">
                          <a:solidFill>
                            <a:schemeClr val="tx1"/>
                          </a:solidFill>
                        </a:rPr>
                        <a:t>3</a:t>
                      </a:r>
                      <a:endParaRPr lang="en-US" sz="16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370840">
                <a:tc rowSpan="4">
                  <a:txBody>
                    <a:bodyPr/>
                    <a:lstStyle/>
                    <a:p>
                      <a:pPr algn="ctr"/>
                      <a:r>
                        <a:rPr lang="en-US" sz="1600" dirty="0" smtClean="0"/>
                        <a:t>Iron (mg/</a:t>
                      </a:r>
                      <a:r>
                        <a:rPr lang="en-US" sz="1600" dirty="0" err="1" smtClean="0"/>
                        <a:t>fl</a:t>
                      </a:r>
                      <a:r>
                        <a:rPr lang="en-US" sz="1600" baseline="0" dirty="0" smtClean="0"/>
                        <a:t> </a:t>
                      </a:r>
                      <a:r>
                        <a:rPr lang="en-US" sz="1600" baseline="0" dirty="0" err="1" smtClean="0"/>
                        <a:t>oz</a:t>
                      </a:r>
                      <a:r>
                        <a:rPr lang="en-US" sz="1600" baseline="0" dirty="0" smtClean="0"/>
                        <a:t>)</a:t>
                      </a:r>
                      <a:endParaRPr lang="en-US" sz="16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600" b="0" i="0" u="none" strike="noStrike" dirty="0">
                          <a:solidFill>
                            <a:srgbClr val="000000"/>
                          </a:solidFill>
                          <a:effectLst/>
                          <a:latin typeface="Calibri"/>
                        </a:rPr>
                        <a:t>5.3</a:t>
                      </a: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5.9</a:t>
                      </a: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5.6</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6.2</a:t>
                      </a: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4.9</a:t>
                      </a: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6.3</a:t>
                      </a: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3.9</a:t>
                      </a: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3.6</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3.4</a:t>
                      </a:r>
                    </a:p>
                  </a:txBody>
                  <a:tcPr marL="9525" marR="9525" marT="9525"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3.7</a:t>
                      </a: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8.6</a:t>
                      </a:r>
                    </a:p>
                  </a:txBody>
                  <a:tcPr marL="9525" marR="9525" marT="9525"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7.6</a:t>
                      </a: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7.6</a:t>
                      </a:r>
                      <a:endParaRPr lang="en-US" sz="16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8.2</a:t>
                      </a:r>
                    </a:p>
                  </a:txBody>
                  <a:tcPr marL="9525" marR="9525" marT="9525"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8.0</a:t>
                      </a:r>
                      <a:endParaRPr lang="en-US" sz="16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600" b="0" i="0" u="none" strike="noStrike">
                          <a:solidFill>
                            <a:srgbClr val="000000"/>
                          </a:solidFill>
                          <a:effectLst/>
                          <a:latin typeface="Calibri"/>
                        </a:rPr>
                        <a:t>4.9</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4.7</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5.4</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5.9</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4.1</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3.8</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3.9</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2.9</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7.8</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8.1</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7.0</a:t>
                      </a:r>
                      <a:endParaRPr lang="en-US" sz="16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8.0</a:t>
                      </a:r>
                      <a:endParaRPr lang="en-US" sz="16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7.6</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600" b="0" i="0" u="none" strike="noStrike" dirty="0" smtClean="0">
                          <a:solidFill>
                            <a:srgbClr val="000000"/>
                          </a:solidFill>
                          <a:effectLst/>
                          <a:latin typeface="Calibri"/>
                        </a:rPr>
                        <a:t>5.0</a:t>
                      </a:r>
                      <a:endParaRPr lang="en-US" sz="16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4.8</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4.8</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5.8</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5.1</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4.6</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3.5</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8.4</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7.4</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7.7</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7.9</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600" b="0" i="0" u="none" strike="noStrike">
                          <a:solidFill>
                            <a:srgbClr val="000000"/>
                          </a:solidFill>
                          <a:effectLst/>
                          <a:latin typeface="Calibri"/>
                        </a:rPr>
                        <a:t>5.7</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5.1</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6.0</a:t>
                      </a:r>
                      <a:endParaRPr lang="en-US" sz="16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5.5</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5.7</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5.4</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3.7</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4.4</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3.0</a:t>
                      </a:r>
                      <a:endParaRPr lang="en-US" sz="1600" b="0" i="0" u="none" strike="noStrike" dirty="0">
                        <a:solidFill>
                          <a:srgbClr val="000000"/>
                        </a:solidFill>
                        <a:effectLst/>
                        <a:latin typeface="Calibri"/>
                      </a:endParaRP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smtClean="0">
                          <a:solidFill>
                            <a:srgbClr val="000000"/>
                          </a:solidFill>
                          <a:effectLst/>
                          <a:latin typeface="Calibri"/>
                        </a:rPr>
                        <a:t>3.0</a:t>
                      </a:r>
                      <a:endParaRPr lang="en-US" sz="16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8.6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alibri"/>
                        </a:rPr>
                        <a:t>7.3</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8.7</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dirty="0">
                          <a:solidFill>
                            <a:srgbClr val="000000"/>
                          </a:solidFill>
                          <a:effectLst/>
                          <a:latin typeface="Calibri"/>
                        </a:rPr>
                        <a:t>7.1</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60945038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3-Stage Nested Design</a:t>
            </a:r>
            <a:endParaRPr lang="en-US" sz="4000" dirty="0"/>
          </a:p>
        </p:txBody>
      </p:sp>
      <p:sp>
        <p:nvSpPr>
          <p:cNvPr id="3" name="Content Placeholder 2"/>
          <p:cNvSpPr>
            <a:spLocks noGrp="1"/>
          </p:cNvSpPr>
          <p:nvPr>
            <p:ph idx="1"/>
          </p:nvPr>
        </p:nvSpPr>
        <p:spPr>
          <a:xfrm>
            <a:off x="152400" y="990600"/>
            <a:ext cx="8229600" cy="5257800"/>
          </a:xfrm>
        </p:spPr>
        <p:txBody>
          <a:bodyPr/>
          <a:lstStyle/>
          <a:p>
            <a:r>
              <a:rPr lang="en-US" sz="2400" dirty="0"/>
              <a:t>Partitioning total variability into components</a:t>
            </a:r>
            <a:r>
              <a:rPr lang="en-US" sz="2400" dirty="0" smtClean="0"/>
              <a:t>:</a:t>
            </a:r>
          </a:p>
          <a:p>
            <a:pPr marL="457200" lvl="1" indent="0">
              <a:buNone/>
            </a:pPr>
            <a:r>
              <a:rPr lang="en-US" sz="2000" dirty="0" smtClean="0"/>
              <a:t>	</a:t>
            </a:r>
            <a:r>
              <a:rPr lang="en-US" sz="2400" dirty="0" smtClean="0"/>
              <a:t>SS</a:t>
            </a:r>
            <a:r>
              <a:rPr lang="en-US" sz="2400" baseline="-25000" dirty="0" smtClean="0"/>
              <a:t>T </a:t>
            </a:r>
            <a:r>
              <a:rPr lang="en-US" sz="2400" dirty="0" smtClean="0"/>
              <a:t>= SS</a:t>
            </a:r>
            <a:r>
              <a:rPr lang="en-US" sz="2400" baseline="-25000" dirty="0" smtClean="0"/>
              <a:t>A </a:t>
            </a:r>
            <a:r>
              <a:rPr lang="en-US" sz="2400" dirty="0" smtClean="0"/>
              <a:t>+ SS</a:t>
            </a:r>
            <a:r>
              <a:rPr lang="en-US" sz="2400" baseline="-25000" dirty="0" smtClean="0"/>
              <a:t>B(A) </a:t>
            </a:r>
            <a:r>
              <a:rPr lang="en-US" sz="2400" dirty="0" smtClean="0"/>
              <a:t>+ SS</a:t>
            </a:r>
            <a:r>
              <a:rPr lang="en-US" sz="2400" baseline="-25000" dirty="0" smtClean="0"/>
              <a:t>C(B) </a:t>
            </a:r>
            <a:r>
              <a:rPr lang="en-US" sz="2400" dirty="0" smtClean="0"/>
              <a:t>+ SS</a:t>
            </a:r>
            <a:r>
              <a:rPr lang="en-US" sz="2400" baseline="-25000" dirty="0" smtClean="0"/>
              <a:t>E</a:t>
            </a:r>
            <a:endParaRPr lang="en-US" sz="2400" baseline="-25000" dirty="0"/>
          </a:p>
          <a:p>
            <a:pPr>
              <a:spcBef>
                <a:spcPts val="2400"/>
              </a:spcBef>
            </a:pPr>
            <a:r>
              <a:rPr lang="en-US" sz="2400" dirty="0" smtClean="0"/>
              <a:t>ANOVA table for balanced 3-stage nested design</a:t>
            </a:r>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endParaRPr lang="en-US" sz="2400" baseline="-25000" dirty="0" smtClean="0"/>
          </a:p>
          <a:p>
            <a:pPr>
              <a:buNone/>
            </a:pPr>
            <a:endParaRPr lang="en-US" sz="2400" baseline="-25000"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graphicFrame>
        <p:nvGraphicFramePr>
          <p:cNvPr id="5" name="Table 4"/>
          <p:cNvGraphicFramePr>
            <a:graphicFrameLocks noGrp="1"/>
          </p:cNvGraphicFramePr>
          <p:nvPr>
            <p:extLst/>
          </p:nvPr>
        </p:nvGraphicFramePr>
        <p:xfrm>
          <a:off x="228600" y="2600960"/>
          <a:ext cx="8697976" cy="3114040"/>
        </p:xfrm>
        <a:graphic>
          <a:graphicData uri="http://schemas.openxmlformats.org/drawingml/2006/table">
            <a:tbl>
              <a:tblPr firstRow="1" bandRow="1">
                <a:tableStyleId>{5C22544A-7EE6-4342-B048-85BDC9FD1C3A}</a:tableStyleId>
              </a:tblPr>
              <a:tblGrid>
                <a:gridCol w="2103120"/>
                <a:gridCol w="2560320"/>
                <a:gridCol w="1280160"/>
                <a:gridCol w="1017016"/>
                <a:gridCol w="1737360"/>
              </a:tblGrid>
              <a:tr h="370840">
                <a:tc>
                  <a:txBody>
                    <a:bodyPr/>
                    <a:lstStyle/>
                    <a:p>
                      <a:pPr algn="ctr"/>
                      <a:r>
                        <a:rPr lang="en-US" dirty="0" smtClean="0">
                          <a:solidFill>
                            <a:schemeClr val="tx1"/>
                          </a:solidFill>
                        </a:rPr>
                        <a:t>Source of Var.</a:t>
                      </a:r>
                      <a:endParaRPr lang="en-US" dirty="0">
                        <a:solidFill>
                          <a:schemeClr val="tx1"/>
                        </a:solidFill>
                      </a:endParaRPr>
                    </a:p>
                  </a:txBody>
                  <a:tcPr anchor="ctr"/>
                </a:tc>
                <a:tc>
                  <a:txBody>
                    <a:bodyPr/>
                    <a:lstStyle/>
                    <a:p>
                      <a:pPr algn="ctr"/>
                      <a:r>
                        <a:rPr lang="en-US" dirty="0" smtClean="0">
                          <a:solidFill>
                            <a:schemeClr val="tx1"/>
                          </a:solidFill>
                        </a:rPr>
                        <a:t>SS</a:t>
                      </a:r>
                      <a:endParaRPr lang="en-US" dirty="0">
                        <a:solidFill>
                          <a:schemeClr val="tx1"/>
                        </a:solidFill>
                      </a:endParaRPr>
                    </a:p>
                  </a:txBody>
                  <a:tcPr anchor="ctr"/>
                </a:tc>
                <a:tc>
                  <a:txBody>
                    <a:bodyPr/>
                    <a:lstStyle/>
                    <a:p>
                      <a:pPr algn="ctr"/>
                      <a:r>
                        <a:rPr lang="en-US" dirty="0" err="1" smtClean="0">
                          <a:solidFill>
                            <a:schemeClr val="tx1"/>
                          </a:solidFill>
                        </a:rPr>
                        <a:t>df</a:t>
                      </a:r>
                      <a:endParaRPr lang="en-US" dirty="0">
                        <a:solidFill>
                          <a:schemeClr val="tx1"/>
                        </a:solidFill>
                      </a:endParaRPr>
                    </a:p>
                  </a:txBody>
                  <a:tcPr anchor="ctr"/>
                </a:tc>
                <a:tc>
                  <a:txBody>
                    <a:bodyPr/>
                    <a:lstStyle/>
                    <a:p>
                      <a:pPr algn="ctr"/>
                      <a:r>
                        <a:rPr lang="en-US" dirty="0" smtClean="0">
                          <a:solidFill>
                            <a:schemeClr val="tx1"/>
                          </a:solidFill>
                        </a:rPr>
                        <a:t>MS</a:t>
                      </a:r>
                      <a:endParaRPr lang="en-US" dirty="0">
                        <a:solidFill>
                          <a:schemeClr val="tx1"/>
                        </a:solidFill>
                      </a:endParaRPr>
                    </a:p>
                  </a:txBody>
                  <a:tcPr anchor="ctr"/>
                </a:tc>
                <a:tc>
                  <a:txBody>
                    <a:bodyPr/>
                    <a:lstStyle/>
                    <a:p>
                      <a:pPr algn="ctr"/>
                      <a:r>
                        <a:rPr lang="en-US" dirty="0" smtClean="0">
                          <a:solidFill>
                            <a:schemeClr val="tx1"/>
                          </a:solidFill>
                        </a:rPr>
                        <a:t>F</a:t>
                      </a:r>
                      <a:endParaRPr lang="en-US" dirty="0">
                        <a:solidFill>
                          <a:schemeClr val="tx1"/>
                        </a:solidFill>
                      </a:endParaRPr>
                    </a:p>
                  </a:txBody>
                  <a:tcPr anchor="ctr"/>
                </a:tc>
              </a:tr>
              <a:tr h="548640">
                <a:tc>
                  <a:txBody>
                    <a:bodyPr/>
                    <a:lstStyle/>
                    <a:p>
                      <a:pPr algn="l"/>
                      <a:r>
                        <a:rPr lang="en-US" dirty="0" smtClean="0"/>
                        <a:t>A</a:t>
                      </a:r>
                      <a:endParaRPr lang="en-US" dirty="0"/>
                    </a:p>
                  </a:txBody>
                  <a:tcPr anchor="ctr"/>
                </a:tc>
                <a:tc>
                  <a:txBody>
                    <a:bodyPr/>
                    <a:lstStyle/>
                    <a:p>
                      <a:pPr algn="ctr"/>
                      <a:endParaRPr lang="en-US" dirty="0"/>
                    </a:p>
                  </a:txBody>
                  <a:tcPr anchor="ctr"/>
                </a:tc>
                <a:tc>
                  <a:txBody>
                    <a:bodyPr/>
                    <a:lstStyle/>
                    <a:p>
                      <a:pPr algn="ctr"/>
                      <a:r>
                        <a:rPr lang="en-US" dirty="0" smtClean="0"/>
                        <a:t>a-1</a:t>
                      </a:r>
                      <a:endParaRPr lang="en-US" dirty="0"/>
                    </a:p>
                  </a:txBody>
                  <a:tcPr anchor="ctr"/>
                </a:tc>
                <a:tc>
                  <a:txBody>
                    <a:bodyPr/>
                    <a:lstStyle/>
                    <a:p>
                      <a:pPr algn="l"/>
                      <a:r>
                        <a:rPr lang="en-US" dirty="0" smtClean="0"/>
                        <a:t>MS </a:t>
                      </a:r>
                      <a:r>
                        <a:rPr lang="en-US" baseline="-25000" dirty="0" smtClean="0"/>
                        <a:t>A</a:t>
                      </a:r>
                      <a:endParaRPr lang="en-US"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t>TBD</a:t>
                      </a:r>
                      <a:r>
                        <a:rPr lang="en-US" baseline="30000" dirty="0" smtClean="0"/>
                        <a:t>†</a:t>
                      </a:r>
                    </a:p>
                  </a:txBody>
                  <a:tcPr anchor="ctr"/>
                </a:tc>
              </a:tr>
              <a:tr h="548640">
                <a:tc>
                  <a:txBody>
                    <a:bodyPr/>
                    <a:lstStyle/>
                    <a:p>
                      <a:pPr algn="l"/>
                      <a:r>
                        <a:rPr lang="en-US" dirty="0" smtClean="0"/>
                        <a:t>B within A, B(A)</a:t>
                      </a:r>
                      <a:endParaRPr lang="en-US" dirty="0"/>
                    </a:p>
                  </a:txBody>
                  <a:tcPr anchor="ctr"/>
                </a:tc>
                <a:tc>
                  <a:txBody>
                    <a:bodyPr/>
                    <a:lstStyle/>
                    <a:p>
                      <a:pPr algn="ctr"/>
                      <a:endParaRPr lang="en-US"/>
                    </a:p>
                  </a:txBody>
                  <a:tcPr anchor="ctr"/>
                </a:tc>
                <a:tc>
                  <a:txBody>
                    <a:bodyPr/>
                    <a:lstStyle/>
                    <a:p>
                      <a:pPr algn="ctr"/>
                      <a:r>
                        <a:rPr lang="en-US" dirty="0" smtClean="0"/>
                        <a:t>a(b-1)</a:t>
                      </a:r>
                      <a:endParaRPr lang="en-US" dirty="0"/>
                    </a:p>
                  </a:txBody>
                  <a:tcPr anchor="ctr"/>
                </a:tc>
                <a:tc>
                  <a:txBody>
                    <a:bodyPr/>
                    <a:lstStyle/>
                    <a:p>
                      <a:pPr algn="l"/>
                      <a:r>
                        <a:rPr lang="en-US" dirty="0" smtClean="0"/>
                        <a:t>MS </a:t>
                      </a:r>
                      <a:r>
                        <a:rPr lang="en-US" baseline="-25000" dirty="0" smtClean="0"/>
                        <a:t>B(A)</a:t>
                      </a:r>
                      <a:endParaRPr lang="en-US"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t>TBD</a:t>
                      </a:r>
                      <a:r>
                        <a:rPr lang="en-US" baseline="30000" dirty="0" smtClean="0"/>
                        <a:t>††</a:t>
                      </a:r>
                    </a:p>
                  </a:txBody>
                  <a:tcPr anchor="ctr"/>
                </a:tc>
              </a:tr>
              <a:tr h="548640">
                <a:tc>
                  <a:txBody>
                    <a:bodyPr/>
                    <a:lstStyle/>
                    <a:p>
                      <a:pPr algn="l"/>
                      <a:r>
                        <a:rPr lang="en-US" dirty="0" smtClean="0"/>
                        <a:t>C within B, C(B)</a:t>
                      </a:r>
                      <a:endParaRPr lang="en-US" dirty="0"/>
                    </a:p>
                  </a:txBody>
                  <a:tcPr anchor="ctr"/>
                </a:tc>
                <a:tc>
                  <a:txBody>
                    <a:bodyPr/>
                    <a:lstStyle/>
                    <a:p>
                      <a:pPr algn="ctr"/>
                      <a:endParaRPr lang="en-US"/>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ab</a:t>
                      </a:r>
                      <a:r>
                        <a:rPr lang="en-US" dirty="0" smtClean="0"/>
                        <a:t>(c-1)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MS </a:t>
                      </a:r>
                      <a:r>
                        <a:rPr lang="en-US" baseline="-25000" dirty="0" smtClean="0"/>
                        <a:t>C(B)</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MS </a:t>
                      </a:r>
                      <a:r>
                        <a:rPr lang="en-US" baseline="-25000" dirty="0" smtClean="0"/>
                        <a:t>C(B) </a:t>
                      </a:r>
                      <a:r>
                        <a:rPr lang="en-US" baseline="0" dirty="0" smtClean="0"/>
                        <a:t>/ </a:t>
                      </a:r>
                      <a:r>
                        <a:rPr lang="en-US" dirty="0" smtClean="0"/>
                        <a:t>MS </a:t>
                      </a:r>
                      <a:r>
                        <a:rPr lang="en-US" baseline="-25000" dirty="0" smtClean="0"/>
                        <a:t>E</a:t>
                      </a:r>
                    </a:p>
                  </a:txBody>
                  <a:tcPr anchor="ctr"/>
                </a:tc>
              </a:tr>
              <a:tr h="548640">
                <a:tc>
                  <a:txBody>
                    <a:bodyPr/>
                    <a:lstStyle/>
                    <a:p>
                      <a:pPr algn="l"/>
                      <a:r>
                        <a:rPr lang="en-US" dirty="0" smtClean="0"/>
                        <a:t>Error</a:t>
                      </a:r>
                      <a:endParaRPr lang="en-US" dirty="0"/>
                    </a:p>
                  </a:txBody>
                  <a:tcPr anchor="ctr"/>
                </a:tc>
                <a:tc>
                  <a:txBody>
                    <a:bodyPr/>
                    <a:lstStyle/>
                    <a:p>
                      <a:pPr algn="ctr"/>
                      <a:endParaRPr lang="en-US"/>
                    </a:p>
                  </a:txBody>
                  <a:tcPr anchor="ctr"/>
                </a:tc>
                <a:tc>
                  <a:txBody>
                    <a:bodyPr/>
                    <a:lstStyle/>
                    <a:p>
                      <a:pPr algn="ctr"/>
                      <a:r>
                        <a:rPr lang="en-US" dirty="0" err="1" smtClean="0"/>
                        <a:t>abc</a:t>
                      </a:r>
                      <a:r>
                        <a:rPr lang="en-US" dirty="0" smtClean="0"/>
                        <a:t>(n-1)</a:t>
                      </a:r>
                      <a:endParaRPr lang="en-US" dirty="0"/>
                    </a:p>
                  </a:txBody>
                  <a:tcPr anchor="ctr"/>
                </a:tc>
                <a:tc>
                  <a:txBody>
                    <a:bodyPr/>
                    <a:lstStyle/>
                    <a:p>
                      <a:pPr algn="l"/>
                      <a:r>
                        <a:rPr lang="en-US" dirty="0" smtClean="0"/>
                        <a:t>MS </a:t>
                      </a:r>
                      <a:r>
                        <a:rPr lang="en-US" baseline="-25000" dirty="0" smtClean="0"/>
                        <a:t>E</a:t>
                      </a:r>
                      <a:endParaRPr lang="en-US" baseline="-25000" dirty="0"/>
                    </a:p>
                  </a:txBody>
                  <a:tcPr anchor="ctr"/>
                </a:tc>
                <a:tc>
                  <a:txBody>
                    <a:bodyPr/>
                    <a:lstStyle/>
                    <a:p>
                      <a:pPr algn="l"/>
                      <a:endParaRPr lang="en-US" baseline="-25000" dirty="0"/>
                    </a:p>
                  </a:txBody>
                  <a:tcPr anchor="ctr"/>
                </a:tc>
              </a:tr>
              <a:tr h="548640">
                <a:tc>
                  <a:txBody>
                    <a:bodyPr/>
                    <a:lstStyle/>
                    <a:p>
                      <a:pPr algn="l"/>
                      <a:r>
                        <a:rPr lang="en-US" dirty="0" smtClean="0"/>
                        <a:t>Total</a:t>
                      </a:r>
                      <a:endParaRPr lang="en-US" dirty="0"/>
                    </a:p>
                  </a:txBody>
                  <a:tcPr anchor="ctr"/>
                </a:tc>
                <a:tc>
                  <a:txBody>
                    <a:bodyPr/>
                    <a:lstStyle/>
                    <a:p>
                      <a:pPr algn="ctr"/>
                      <a:endParaRPr lang="en-US" dirty="0"/>
                    </a:p>
                  </a:txBody>
                  <a:tcPr anchor="ctr"/>
                </a:tc>
                <a:tc>
                  <a:txBody>
                    <a:bodyPr/>
                    <a:lstStyle/>
                    <a:p>
                      <a:pPr algn="ctr"/>
                      <a:r>
                        <a:rPr lang="en-US" dirty="0" smtClean="0"/>
                        <a:t>abcn-1</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graphicFrame>
        <p:nvGraphicFramePr>
          <p:cNvPr id="6" name="Object 5"/>
          <p:cNvGraphicFramePr>
            <a:graphicFrameLocks noChangeAspect="1"/>
          </p:cNvGraphicFramePr>
          <p:nvPr>
            <p:extLst/>
          </p:nvPr>
        </p:nvGraphicFramePr>
        <p:xfrm>
          <a:off x="2465388" y="3591560"/>
          <a:ext cx="2093912" cy="457200"/>
        </p:xfrm>
        <a:graphic>
          <a:graphicData uri="http://schemas.openxmlformats.org/presentationml/2006/ole">
            <mc:AlternateContent xmlns:mc="http://schemas.openxmlformats.org/markup-compatibility/2006">
              <mc:Choice xmlns:v="urn:schemas-microsoft-com:vml" Requires="v">
                <p:oleObj spid="_x0000_s23634" name="Equation" r:id="rId3" imgW="1104900" imgH="241300" progId="Equation.3">
                  <p:embed/>
                </p:oleObj>
              </mc:Choice>
              <mc:Fallback>
                <p:oleObj name="Equation" r:id="rId3" imgW="11049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388" y="3591560"/>
                        <a:ext cx="20939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398713" y="4124960"/>
          <a:ext cx="2335212" cy="457200"/>
        </p:xfrm>
        <a:graphic>
          <a:graphicData uri="http://schemas.openxmlformats.org/presentationml/2006/ole">
            <mc:AlternateContent xmlns:mc="http://schemas.openxmlformats.org/markup-compatibility/2006">
              <mc:Choice xmlns:v="urn:schemas-microsoft-com:vml" Requires="v">
                <p:oleObj spid="_x0000_s23635" name="Equation" r:id="rId5" imgW="1231366" imgH="241195" progId="Equation.3">
                  <p:embed/>
                </p:oleObj>
              </mc:Choice>
              <mc:Fallback>
                <p:oleObj name="Equation" r:id="rId5" imgW="1231366"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8713" y="4124960"/>
                        <a:ext cx="23352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286000" y="4658360"/>
          <a:ext cx="2597150" cy="457200"/>
        </p:xfrm>
        <a:graphic>
          <a:graphicData uri="http://schemas.openxmlformats.org/presentationml/2006/ole">
            <mc:AlternateContent xmlns:mc="http://schemas.openxmlformats.org/markup-compatibility/2006">
              <mc:Choice xmlns:v="urn:schemas-microsoft-com:vml" Requires="v">
                <p:oleObj spid="_x0000_s23636" name="Equation" r:id="rId7" imgW="1371600" imgH="241300" progId="Equation.3">
                  <p:embed/>
                </p:oleObj>
              </mc:Choice>
              <mc:Fallback>
                <p:oleObj name="Equation" r:id="rId7" imgW="13716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4658360"/>
                        <a:ext cx="25971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2327275" y="5191760"/>
          <a:ext cx="2498725" cy="457200"/>
        </p:xfrm>
        <a:graphic>
          <a:graphicData uri="http://schemas.openxmlformats.org/presentationml/2006/ole">
            <mc:AlternateContent xmlns:mc="http://schemas.openxmlformats.org/markup-compatibility/2006">
              <mc:Choice xmlns:v="urn:schemas-microsoft-com:vml" Requires="v">
                <p:oleObj spid="_x0000_s23637" name="Equation" r:id="rId9" imgW="1320227" imgH="241195" progId="Equation.3">
                  <p:embed/>
                </p:oleObj>
              </mc:Choice>
              <mc:Fallback>
                <p:oleObj name="Equation" r:id="rId9" imgW="1320227"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7275" y="5191760"/>
                        <a:ext cx="24987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638425" y="2981960"/>
          <a:ext cx="1852613" cy="457200"/>
        </p:xfrm>
        <a:graphic>
          <a:graphicData uri="http://schemas.openxmlformats.org/presentationml/2006/ole">
            <mc:AlternateContent xmlns:mc="http://schemas.openxmlformats.org/markup-compatibility/2006">
              <mc:Choice xmlns:v="urn:schemas-microsoft-com:vml" Requires="v">
                <p:oleObj spid="_x0000_s23638" name="Equation" r:id="rId11" imgW="977900" imgH="241300" progId="Equation.3">
                  <p:embed/>
                </p:oleObj>
              </mc:Choice>
              <mc:Fallback>
                <p:oleObj name="Equation" r:id="rId11" imgW="9779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8425" y="2981960"/>
                        <a:ext cx="1852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76200" y="5856982"/>
            <a:ext cx="5724644" cy="1077218"/>
          </a:xfrm>
          <a:prstGeom prst="rect">
            <a:avLst/>
          </a:prstGeom>
          <a:noFill/>
        </p:spPr>
        <p:txBody>
          <a:bodyPr wrap="none" rtlCol="0">
            <a:spAutoFit/>
          </a:bodyPr>
          <a:lstStyle/>
          <a:p>
            <a:pPr>
              <a:buNone/>
              <a:tabLst>
                <a:tab pos="288925" algn="l"/>
              </a:tabLst>
            </a:pPr>
            <a:r>
              <a:rPr lang="en-US" sz="1600" baseline="30000" dirty="0" smtClean="0"/>
              <a:t>†</a:t>
            </a:r>
            <a:r>
              <a:rPr lang="en-US" sz="1600" dirty="0" smtClean="0"/>
              <a:t> 	If B is fixed and C is fixed then F</a:t>
            </a:r>
            <a:r>
              <a:rPr lang="en-US" sz="1600" baseline="-25000" dirty="0" smtClean="0"/>
              <a:t>A</a:t>
            </a:r>
            <a:r>
              <a:rPr lang="en-US" sz="1600" dirty="0" smtClean="0"/>
              <a:t>= MS</a:t>
            </a:r>
            <a:r>
              <a:rPr lang="en-US" sz="1600" baseline="-25000" dirty="0" smtClean="0"/>
              <a:t>A</a:t>
            </a:r>
            <a:r>
              <a:rPr lang="en-US" sz="1600" dirty="0" smtClean="0"/>
              <a:t>/MS</a:t>
            </a:r>
            <a:r>
              <a:rPr lang="en-US" sz="1600" baseline="-25000" dirty="0" smtClean="0"/>
              <a:t>E</a:t>
            </a:r>
          </a:p>
          <a:p>
            <a:pPr>
              <a:buNone/>
              <a:tabLst>
                <a:tab pos="288925" algn="l"/>
              </a:tabLst>
            </a:pPr>
            <a:r>
              <a:rPr lang="en-US" sz="1600" dirty="0" smtClean="0"/>
              <a:t>	If B is fixed and C is random then F</a:t>
            </a:r>
            <a:r>
              <a:rPr lang="en-US" sz="1600" baseline="-25000" dirty="0" smtClean="0"/>
              <a:t>A</a:t>
            </a:r>
            <a:r>
              <a:rPr lang="en-US" sz="1600" dirty="0" smtClean="0"/>
              <a:t>= MS</a:t>
            </a:r>
            <a:r>
              <a:rPr lang="en-US" sz="1600" baseline="-25000" dirty="0" smtClean="0"/>
              <a:t>A</a:t>
            </a:r>
            <a:r>
              <a:rPr lang="en-US" sz="1600" dirty="0" smtClean="0"/>
              <a:t>/MS</a:t>
            </a:r>
            <a:r>
              <a:rPr lang="en-US" sz="1600" baseline="-25000" dirty="0" smtClean="0"/>
              <a:t>C(B) </a:t>
            </a:r>
            <a:r>
              <a:rPr lang="en-US" sz="1600" dirty="0" smtClean="0"/>
              <a:t>	</a:t>
            </a:r>
          </a:p>
          <a:p>
            <a:pPr>
              <a:buNone/>
              <a:tabLst>
                <a:tab pos="288925" algn="l"/>
              </a:tabLst>
            </a:pPr>
            <a:r>
              <a:rPr lang="en-US" sz="1600" dirty="0" smtClean="0"/>
              <a:t>	If B is random then F</a:t>
            </a:r>
            <a:r>
              <a:rPr lang="en-US" sz="1600" baseline="-25000" dirty="0" smtClean="0"/>
              <a:t>A</a:t>
            </a:r>
            <a:r>
              <a:rPr lang="en-US" sz="1600" dirty="0" smtClean="0"/>
              <a:t>= MS</a:t>
            </a:r>
            <a:r>
              <a:rPr lang="en-US" sz="1600" baseline="-25000" dirty="0" smtClean="0"/>
              <a:t>A</a:t>
            </a:r>
            <a:r>
              <a:rPr lang="en-US" sz="1600" dirty="0" smtClean="0"/>
              <a:t>/MS</a:t>
            </a:r>
            <a:r>
              <a:rPr lang="en-US" sz="1600" baseline="-25000" dirty="0" smtClean="0"/>
              <a:t>B(A)</a:t>
            </a:r>
          </a:p>
          <a:p>
            <a:endParaRPr lang="en-US" sz="1600" dirty="0"/>
          </a:p>
        </p:txBody>
      </p:sp>
      <p:sp>
        <p:nvSpPr>
          <p:cNvPr id="12" name="TextBox 11"/>
          <p:cNvSpPr txBox="1"/>
          <p:nvPr/>
        </p:nvSpPr>
        <p:spPr>
          <a:xfrm>
            <a:off x="5155716" y="5843826"/>
            <a:ext cx="3759684" cy="861774"/>
          </a:xfrm>
          <a:prstGeom prst="rect">
            <a:avLst/>
          </a:prstGeom>
          <a:noFill/>
        </p:spPr>
        <p:txBody>
          <a:bodyPr wrap="none" rtlCol="0">
            <a:spAutoFit/>
          </a:bodyPr>
          <a:lstStyle/>
          <a:p>
            <a:pPr>
              <a:buNone/>
              <a:tabLst>
                <a:tab pos="350838" algn="l"/>
              </a:tabLst>
            </a:pPr>
            <a:r>
              <a:rPr lang="en-US" sz="1600" baseline="30000" dirty="0" smtClean="0"/>
              <a:t>††</a:t>
            </a:r>
            <a:r>
              <a:rPr lang="en-US" sz="1600" dirty="0" smtClean="0"/>
              <a:t> 	If C is fixed then F</a:t>
            </a:r>
            <a:r>
              <a:rPr lang="en-US" sz="1600" baseline="-25000" dirty="0" smtClean="0"/>
              <a:t>B</a:t>
            </a:r>
            <a:r>
              <a:rPr lang="en-US" sz="1600" dirty="0" smtClean="0"/>
              <a:t>= MS</a:t>
            </a:r>
            <a:r>
              <a:rPr lang="en-US" sz="1600" baseline="-25000" dirty="0" smtClean="0"/>
              <a:t>B</a:t>
            </a:r>
            <a:r>
              <a:rPr lang="en-US" sz="1600" dirty="0" smtClean="0"/>
              <a:t>/MS</a:t>
            </a:r>
            <a:r>
              <a:rPr lang="en-US" sz="1600" baseline="-25000" dirty="0" smtClean="0"/>
              <a:t>E</a:t>
            </a:r>
          </a:p>
          <a:p>
            <a:pPr>
              <a:buNone/>
              <a:tabLst>
                <a:tab pos="350838" algn="l"/>
              </a:tabLst>
            </a:pPr>
            <a:r>
              <a:rPr lang="en-US" sz="1600" dirty="0" smtClean="0"/>
              <a:t>	if C is random then F</a:t>
            </a:r>
            <a:r>
              <a:rPr lang="en-US" sz="1600" baseline="-25000" dirty="0" smtClean="0"/>
              <a:t>B</a:t>
            </a:r>
            <a:r>
              <a:rPr lang="en-US" sz="1600" dirty="0" smtClean="0"/>
              <a:t>= MS</a:t>
            </a:r>
            <a:r>
              <a:rPr lang="en-US" sz="1600" baseline="-25000" dirty="0" smtClean="0"/>
              <a:t>B</a:t>
            </a:r>
            <a:r>
              <a:rPr lang="en-US" sz="1600" dirty="0" smtClean="0"/>
              <a:t>/MS</a:t>
            </a:r>
            <a:r>
              <a:rPr lang="en-US" sz="1600" baseline="-25000" dirty="0" smtClean="0"/>
              <a:t>C(B)</a:t>
            </a:r>
          </a:p>
          <a:p>
            <a:endParaRPr lang="en-US" sz="1600" dirty="0"/>
          </a:p>
        </p:txBody>
      </p:sp>
      <p:sp>
        <p:nvSpPr>
          <p:cNvPr id="13" name="Slide Number Placeholder 12"/>
          <p:cNvSpPr>
            <a:spLocks noGrp="1"/>
          </p:cNvSpPr>
          <p:nvPr>
            <p:ph type="sldNum" sz="quarter" idx="12"/>
          </p:nvPr>
        </p:nvSpPr>
        <p:spPr/>
        <p:txBody>
          <a:bodyPr/>
          <a:lstStyle/>
          <a:p>
            <a:pPr>
              <a:defRPr/>
            </a:pPr>
            <a:fld id="{559FCB29-F943-4EC1-A3DD-F6FE8F73ACEA}" type="slidenum">
              <a:rPr lang="en-US" smtClean="0"/>
              <a:pPr>
                <a:defRPr/>
              </a:pPr>
              <a:t>521</a:t>
            </a:fld>
            <a:endParaRPr lang="en-US"/>
          </a:p>
        </p:txBody>
      </p:sp>
    </p:spTree>
    <p:extLst>
      <p:ext uri="{BB962C8B-B14F-4D97-AF65-F5344CB8AC3E}">
        <p14:creationId xmlns:p14="http://schemas.microsoft.com/office/powerpoint/2010/main" val="133287698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2862" t="30142" r="12766" b="31279"/>
          <a:stretch/>
        </p:blipFill>
        <p:spPr>
          <a:xfrm>
            <a:off x="3212112" y="2018398"/>
            <a:ext cx="5779488" cy="3659404"/>
          </a:xfrm>
          <a:prstGeom prst="rect">
            <a:avLst/>
          </a:prstGeom>
        </p:spPr>
      </p:pic>
      <p:sp>
        <p:nvSpPr>
          <p:cNvPr id="2" name="Title 1"/>
          <p:cNvSpPr>
            <a:spLocks noGrp="1"/>
          </p:cNvSpPr>
          <p:nvPr>
            <p:ph type="title"/>
          </p:nvPr>
        </p:nvSpPr>
        <p:spPr/>
        <p:txBody>
          <a:bodyPr/>
          <a:lstStyle/>
          <a:p>
            <a:r>
              <a:rPr lang="en-US" sz="4000" dirty="0"/>
              <a:t>3-Stage Nested </a:t>
            </a:r>
            <a:r>
              <a:rPr lang="en-US" sz="4000" dirty="0" smtClean="0"/>
              <a:t>Design Example</a:t>
            </a:r>
            <a:endParaRPr lang="en-US" sz="4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522</a:t>
            </a:fld>
            <a:endParaRPr lang="en-US"/>
          </a:p>
        </p:txBody>
      </p:sp>
      <p:sp>
        <p:nvSpPr>
          <p:cNvPr id="8" name="Oval 7"/>
          <p:cNvSpPr/>
          <p:nvPr/>
        </p:nvSpPr>
        <p:spPr>
          <a:xfrm>
            <a:off x="4343400" y="2685148"/>
            <a:ext cx="4343400" cy="89625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914399"/>
            <a:ext cx="2895600" cy="578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23665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3-Stage Nested </a:t>
            </a:r>
            <a:r>
              <a:rPr lang="en-US" sz="4000" dirty="0" smtClean="0"/>
              <a:t>Design Example</a:t>
            </a:r>
            <a:endParaRPr lang="en-US" sz="4000" dirty="0"/>
          </a:p>
        </p:txBody>
      </p:sp>
      <p:sp>
        <p:nvSpPr>
          <p:cNvPr id="3" name="Content Placeholder 2"/>
          <p:cNvSpPr>
            <a:spLocks noGrp="1"/>
          </p:cNvSpPr>
          <p:nvPr>
            <p:ph idx="1"/>
          </p:nvPr>
        </p:nvSpPr>
        <p:spPr>
          <a:xfrm>
            <a:off x="304800" y="1066800"/>
            <a:ext cx="9296400" cy="4525963"/>
          </a:xfrm>
        </p:spPr>
        <p:txBody>
          <a:bodyPr/>
          <a:lstStyle/>
          <a:p>
            <a:pPr marL="0" indent="0">
              <a:buNone/>
            </a:pPr>
            <a:r>
              <a:rPr lang="en-US" sz="1200" b="1" dirty="0">
                <a:latin typeface="Courier New" pitchFamily="49" charset="0"/>
                <a:cs typeface="Courier New" pitchFamily="49" charset="0"/>
              </a:rPr>
              <a:t>General Linear Model: iron versus brand, location, line </a:t>
            </a:r>
          </a:p>
          <a:p>
            <a:pPr marL="0" indent="0">
              <a:buNone/>
            </a:pPr>
            <a:endParaRPr lang="en-US" sz="1200" dirty="0">
              <a:latin typeface="Courier New" pitchFamily="49" charset="0"/>
              <a:cs typeface="Courier New" pitchFamily="49" charset="0"/>
            </a:endParaRPr>
          </a:p>
          <a:p>
            <a:pPr marL="0" indent="0">
              <a:buNone/>
            </a:pPr>
            <a:r>
              <a:rPr lang="en-US" sz="1200" dirty="0" smtClean="0">
                <a:latin typeface="Courier New" pitchFamily="49" charset="0"/>
                <a:cs typeface="Courier New" pitchFamily="49" charset="0"/>
              </a:rPr>
              <a:t>Method</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Factor coding  (-1, 0, +1</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Factor </a:t>
            </a:r>
            <a:r>
              <a:rPr lang="en-US" sz="1200" dirty="0" smtClean="0">
                <a:latin typeface="Courier New" pitchFamily="49" charset="0"/>
                <a:cs typeface="Courier New" pitchFamily="49" charset="0"/>
              </a:rPr>
              <a:t>Information</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Factor                 Type   Levels  Values</a:t>
            </a:r>
          </a:p>
          <a:p>
            <a:pPr marL="0" indent="0">
              <a:buNone/>
            </a:pPr>
            <a:r>
              <a:rPr lang="en-US" sz="1200" dirty="0">
                <a:latin typeface="Courier New" pitchFamily="49" charset="0"/>
                <a:cs typeface="Courier New" pitchFamily="49" charset="0"/>
              </a:rPr>
              <a:t>brand                  Fixed       3  1, 2, 3</a:t>
            </a:r>
          </a:p>
          <a:p>
            <a:pPr marL="0" indent="0">
              <a:buNone/>
            </a:pPr>
            <a:r>
              <a:rPr lang="en-US" sz="1200" dirty="0">
                <a:latin typeface="Courier New" pitchFamily="49" charset="0"/>
                <a:cs typeface="Courier New" pitchFamily="49" charset="0"/>
              </a:rPr>
              <a:t>location(brand)        Fixed       6  1(1), 2(1), 1(2), 2(2), 1(3), 2(3)</a:t>
            </a:r>
          </a:p>
          <a:p>
            <a:pPr marL="0" indent="0">
              <a:buNone/>
            </a:pPr>
            <a:r>
              <a:rPr lang="en-US" sz="1200" dirty="0">
                <a:latin typeface="Courier New" pitchFamily="49" charset="0"/>
                <a:cs typeface="Courier New" pitchFamily="49" charset="0"/>
              </a:rPr>
              <a:t>line(brand, location)  Fixed      18  1(1, 1), 2(1, 1), 3(1, 1), 1(1, 2), 2(1, 2), 3(1, 2),</a:t>
            </a:r>
          </a:p>
          <a:p>
            <a:pPr marL="0" indent="0">
              <a:buNone/>
            </a:pPr>
            <a:r>
              <a:rPr lang="en-US" sz="1200" dirty="0">
                <a:latin typeface="Courier New" pitchFamily="49" charset="0"/>
                <a:cs typeface="Courier New" pitchFamily="49" charset="0"/>
              </a:rPr>
              <a:t>                                      1(2, 1), 2(2, 1), 3(2, 1), 1(2, 2), 2(2, 2), 3(2, 2),</a:t>
            </a:r>
          </a:p>
          <a:p>
            <a:pPr marL="0" indent="0">
              <a:buNone/>
            </a:pPr>
            <a:r>
              <a:rPr lang="en-US" sz="1200" dirty="0">
                <a:latin typeface="Courier New" pitchFamily="49" charset="0"/>
                <a:cs typeface="Courier New" pitchFamily="49" charset="0"/>
              </a:rPr>
              <a:t>                                      1(3, 1), 2(3, 1), 3(3, 1), 1(3, 2), 2(3, 2), 3(3, 2)</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Analysis of </a:t>
            </a:r>
            <a:r>
              <a:rPr lang="en-US" sz="1200" dirty="0" smtClean="0">
                <a:latin typeface="Courier New" pitchFamily="49" charset="0"/>
                <a:cs typeface="Courier New" pitchFamily="49" charset="0"/>
              </a:rPr>
              <a:t>Variance</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Source                   DF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SS   </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MS  F-Value  P-Value</a:t>
            </a:r>
          </a:p>
          <a:p>
            <a:pPr marL="0" indent="0">
              <a:buNone/>
            </a:pPr>
            <a:r>
              <a:rPr lang="en-US" sz="1200" dirty="0">
                <a:latin typeface="Courier New" pitchFamily="49" charset="0"/>
                <a:cs typeface="Courier New" pitchFamily="49" charset="0"/>
              </a:rPr>
              <a:t>  brand                   2  196.114  98.0568   497.89    0.000</a:t>
            </a:r>
          </a:p>
          <a:p>
            <a:pPr marL="0" indent="0">
              <a:buNone/>
            </a:pPr>
            <a:r>
              <a:rPr lang="en-US" sz="1200" dirty="0">
                <a:latin typeface="Courier New" pitchFamily="49" charset="0"/>
                <a:cs typeface="Courier New" pitchFamily="49" charset="0"/>
              </a:rPr>
              <a:t>  location(brand)         3    0.727   0.2425     1.23    0.307</a:t>
            </a:r>
          </a:p>
          <a:p>
            <a:pPr marL="0" indent="0">
              <a:buNone/>
            </a:pPr>
            <a:r>
              <a:rPr lang="en-US" sz="1200" dirty="0">
                <a:latin typeface="Courier New" pitchFamily="49" charset="0"/>
                <a:cs typeface="Courier New" pitchFamily="49" charset="0"/>
              </a:rPr>
              <a:t>  line(brand, location)  12    8.063   0.6719     3.41    0.001</a:t>
            </a:r>
          </a:p>
          <a:p>
            <a:pPr marL="0" indent="0">
              <a:buNone/>
            </a:pPr>
            <a:r>
              <a:rPr lang="en-US" sz="1200" dirty="0">
                <a:latin typeface="Courier New" pitchFamily="49" charset="0"/>
                <a:cs typeface="Courier New" pitchFamily="49" charset="0"/>
              </a:rPr>
              <a:t>Error                    54   10.635   0.1969</a:t>
            </a:r>
          </a:p>
          <a:p>
            <a:pPr marL="0" indent="0">
              <a:buNone/>
            </a:pPr>
            <a:r>
              <a:rPr lang="en-US" sz="1200" dirty="0">
                <a:latin typeface="Courier New" pitchFamily="49" charset="0"/>
                <a:cs typeface="Courier New" pitchFamily="49" charset="0"/>
              </a:rPr>
              <a:t>Total                    71  215.539</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Model </a:t>
            </a:r>
            <a:r>
              <a:rPr lang="en-US" sz="1200" dirty="0" smtClean="0">
                <a:latin typeface="Courier New" pitchFamily="49" charset="0"/>
                <a:cs typeface="Courier New" pitchFamily="49" charset="0"/>
              </a:rPr>
              <a:t>Summary</a:t>
            </a: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       S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adj</a:t>
            </a:r>
            <a:r>
              <a:rPr lang="en-US" sz="1200" dirty="0">
                <a:latin typeface="Courier New" pitchFamily="49" charset="0"/>
                <a:cs typeface="Courier New" pitchFamily="49" charset="0"/>
              </a:rPr>
              <a:t>)  R-</a:t>
            </a:r>
            <a:r>
              <a:rPr lang="en-US" sz="1200" dirty="0" err="1">
                <a:latin typeface="Courier New" pitchFamily="49" charset="0"/>
                <a:cs typeface="Courier New" pitchFamily="49" charset="0"/>
              </a:rPr>
              <a:t>sq</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pred</a:t>
            </a:r>
            <a:r>
              <a:rPr lang="en-US" sz="1200" dirty="0">
                <a:latin typeface="Courier New" pitchFamily="49" charset="0"/>
                <a:cs typeface="Courier New" pitchFamily="49" charset="0"/>
              </a:rPr>
              <a:t>)</a:t>
            </a:r>
          </a:p>
          <a:p>
            <a:pPr marL="0" indent="0">
              <a:buNone/>
            </a:pPr>
            <a:r>
              <a:rPr lang="en-US" sz="1200" dirty="0">
                <a:latin typeface="Courier New" pitchFamily="49" charset="0"/>
                <a:cs typeface="Courier New" pitchFamily="49" charset="0"/>
              </a:rPr>
              <a:t>0.443784  95.07%     93.51%      91.23%</a:t>
            </a:r>
          </a:p>
          <a:p>
            <a:pPr marL="0" indent="0">
              <a:buNone/>
            </a:pPr>
            <a:endParaRPr lang="en-US" sz="1200" dirty="0">
              <a:latin typeface="Courier New" pitchFamily="49" charset="0"/>
              <a:cs typeface="Courier New" pitchFamily="49" charset="0"/>
            </a:endParaRPr>
          </a:p>
          <a:p>
            <a:endParaRPr lang="en-US" sz="12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523</a:t>
            </a:fld>
            <a:endParaRPr lang="en-US"/>
          </a:p>
        </p:txBody>
      </p:sp>
    </p:spTree>
    <p:extLst>
      <p:ext uri="{BB962C8B-B14F-4D97-AF65-F5344CB8AC3E}">
        <p14:creationId xmlns:p14="http://schemas.microsoft.com/office/powerpoint/2010/main" val="218886772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4000" dirty="0" smtClean="0"/>
              <a:t>3-Stage Nested Design Example</a:t>
            </a:r>
            <a:endParaRPr lang="en-US" sz="4000" dirty="0"/>
          </a:p>
        </p:txBody>
      </p:sp>
      <p:sp>
        <p:nvSpPr>
          <p:cNvPr id="4" name="Content Placeholder 3"/>
          <p:cNvSpPr txBox="1">
            <a:spLocks noGrp="1"/>
          </p:cNvSpPr>
          <p:nvPr>
            <p:ph idx="1"/>
          </p:nvPr>
        </p:nvSpPr>
        <p:spPr>
          <a:xfrm>
            <a:off x="457200" y="1390638"/>
            <a:ext cx="8229600" cy="4696670"/>
          </a:xfrm>
          <a:prstGeom prst="rect">
            <a:avLst/>
          </a:prstGeom>
          <a:noFill/>
        </p:spPr>
        <p:txBody>
          <a:bodyPr wrap="square" rtlCol="0">
            <a:spAutoFit/>
          </a:bodyPr>
          <a:lstStyle/>
          <a:p>
            <a:r>
              <a:rPr lang="en-US" sz="2400" dirty="0" smtClean="0"/>
              <a:t>Brand and Line are significant, but not Location</a:t>
            </a:r>
          </a:p>
          <a:p>
            <a:pPr lvl="1"/>
            <a:endParaRPr lang="en-US" sz="2400" dirty="0"/>
          </a:p>
          <a:p>
            <a:r>
              <a:rPr lang="en-US" sz="2400" dirty="0" smtClean="0"/>
              <a:t>Significant differences in iron content between brands of baby formula and between production lines at each location of each brand</a:t>
            </a:r>
          </a:p>
          <a:p>
            <a:pPr lvl="1"/>
            <a:r>
              <a:rPr lang="en-US" sz="2000" dirty="0" smtClean="0"/>
              <a:t>It matters which brand you use</a:t>
            </a:r>
          </a:p>
          <a:p>
            <a:pPr lvl="1"/>
            <a:r>
              <a:rPr lang="en-US" sz="2000" dirty="0" smtClean="0"/>
              <a:t>Manufacturers’ QC need to reduce variance between lines at each manufacturing location</a:t>
            </a:r>
          </a:p>
          <a:p>
            <a:endParaRPr lang="en-US" sz="2400" dirty="0" smtClean="0"/>
          </a:p>
          <a:p>
            <a:r>
              <a:rPr lang="en-US" sz="2400" dirty="0" smtClean="0"/>
              <a:t>Location was not significant.</a:t>
            </a:r>
          </a:p>
          <a:p>
            <a:pPr lvl="1"/>
            <a:r>
              <a:rPr lang="en-US" sz="2000" dirty="0" smtClean="0"/>
              <a:t>This means there are not significant differences between the manufacturing locations within each brand</a:t>
            </a:r>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524</a:t>
            </a:fld>
            <a:endParaRPr lang="en-US"/>
          </a:p>
        </p:txBody>
      </p:sp>
    </p:spTree>
    <p:extLst>
      <p:ext uri="{BB962C8B-B14F-4D97-AF65-F5344CB8AC3E}">
        <p14:creationId xmlns:p14="http://schemas.microsoft.com/office/powerpoint/2010/main" val="2441919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0963" name="Slide Number Placeholder 5"/>
          <p:cNvSpPr>
            <a:spLocks noGrp="1"/>
          </p:cNvSpPr>
          <p:nvPr>
            <p:ph type="sldNum" sz="quarter" idx="12"/>
          </p:nvPr>
        </p:nvSpPr>
        <p:spPr>
          <a:noFill/>
        </p:spPr>
        <p:txBody>
          <a:bodyPr/>
          <a:lstStyle/>
          <a:p>
            <a:fld id="{FB28352C-F972-4C19-BC26-6F06F96929E7}" type="slidenum">
              <a:rPr lang="en-US" smtClean="0">
                <a:latin typeface="Arial" charset="0"/>
              </a:rPr>
              <a:pPr/>
              <a:t>318</a:t>
            </a:fld>
            <a:endParaRPr lang="en-US" smtClean="0">
              <a:latin typeface="Arial" charset="0"/>
            </a:endParaRPr>
          </a:p>
        </p:txBody>
      </p:sp>
      <p:sp>
        <p:nvSpPr>
          <p:cNvPr id="40964" name="Rectangle 2"/>
          <p:cNvSpPr>
            <a:spLocks noGrp="1" noChangeArrowheads="1"/>
          </p:cNvSpPr>
          <p:nvPr>
            <p:ph type="title"/>
          </p:nvPr>
        </p:nvSpPr>
        <p:spPr/>
        <p:txBody>
          <a:bodyPr/>
          <a:lstStyle/>
          <a:p>
            <a:pPr eaLnBrk="1" hangingPunct="1"/>
            <a:r>
              <a:rPr lang="en-US" smtClean="0"/>
              <a:t>RCBD: Residual Analysis</a:t>
            </a:r>
          </a:p>
        </p:txBody>
      </p:sp>
      <p:sp>
        <p:nvSpPr>
          <p:cNvPr id="40965" name="Rectangle 3"/>
          <p:cNvSpPr>
            <a:spLocks noGrp="1" noChangeArrowheads="1"/>
          </p:cNvSpPr>
          <p:nvPr>
            <p:ph type="body" idx="1"/>
          </p:nvPr>
        </p:nvSpPr>
        <p:spPr>
          <a:xfrm>
            <a:off x="457200" y="1295400"/>
            <a:ext cx="8229600" cy="4953000"/>
          </a:xfrm>
        </p:spPr>
        <p:txBody>
          <a:bodyPr/>
          <a:lstStyle/>
          <a:p>
            <a:pPr eaLnBrk="1" hangingPunct="1">
              <a:lnSpc>
                <a:spcPct val="90000"/>
              </a:lnSpc>
            </a:pPr>
            <a:r>
              <a:rPr lang="en-US" sz="2800" smtClean="0"/>
              <a:t>Estimate the RCBD Linear Statistical Model parameters</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800" smtClean="0"/>
              <a:t>Estimated observation for RCBD (used to find residuals)</a:t>
            </a:r>
          </a:p>
        </p:txBody>
      </p:sp>
      <p:pic>
        <p:nvPicPr>
          <p:cNvPr id="40966" name="Picture 4"/>
          <p:cNvPicPr>
            <a:picLocks noChangeAspect="1" noChangeArrowheads="1"/>
          </p:cNvPicPr>
          <p:nvPr/>
        </p:nvPicPr>
        <p:blipFill>
          <a:blip r:embed="rId2" cstate="print"/>
          <a:srcRect/>
          <a:stretch>
            <a:fillRect/>
          </a:stretch>
        </p:blipFill>
        <p:spPr bwMode="auto">
          <a:xfrm>
            <a:off x="3352800" y="5715000"/>
            <a:ext cx="2971800" cy="696913"/>
          </a:xfrm>
          <a:prstGeom prst="rect">
            <a:avLst/>
          </a:prstGeom>
          <a:solidFill>
            <a:srgbClr val="00FFFF"/>
          </a:solidFill>
          <a:ln w="9525">
            <a:solidFill>
              <a:schemeClr val="tx1"/>
            </a:solidFill>
            <a:miter lim="800000"/>
            <a:headEnd/>
            <a:tailEnd/>
          </a:ln>
        </p:spPr>
      </p:pic>
      <p:pic>
        <p:nvPicPr>
          <p:cNvPr id="40967" name="Picture 5"/>
          <p:cNvPicPr>
            <a:picLocks noChangeAspect="1" noChangeArrowheads="1"/>
          </p:cNvPicPr>
          <p:nvPr/>
        </p:nvPicPr>
        <p:blipFill>
          <a:blip r:embed="rId3" cstate="print"/>
          <a:srcRect/>
          <a:stretch>
            <a:fillRect/>
          </a:stretch>
        </p:blipFill>
        <p:spPr bwMode="auto">
          <a:xfrm>
            <a:off x="685800" y="2286000"/>
            <a:ext cx="1452563" cy="711200"/>
          </a:xfrm>
          <a:prstGeom prst="rect">
            <a:avLst/>
          </a:prstGeom>
          <a:solidFill>
            <a:srgbClr val="00FFFF"/>
          </a:solidFill>
          <a:ln w="9525">
            <a:solidFill>
              <a:schemeClr val="tx1"/>
            </a:solidFill>
            <a:miter lim="800000"/>
            <a:headEnd/>
            <a:tailEnd/>
          </a:ln>
        </p:spPr>
      </p:pic>
      <p:pic>
        <p:nvPicPr>
          <p:cNvPr id="40968" name="Picture 6"/>
          <p:cNvPicPr>
            <a:picLocks noChangeAspect="1" noChangeArrowheads="1"/>
          </p:cNvPicPr>
          <p:nvPr/>
        </p:nvPicPr>
        <p:blipFill>
          <a:blip r:embed="rId4" cstate="print"/>
          <a:srcRect/>
          <a:stretch>
            <a:fillRect/>
          </a:stretch>
        </p:blipFill>
        <p:spPr bwMode="auto">
          <a:xfrm>
            <a:off x="3124200" y="2286000"/>
            <a:ext cx="2300288" cy="692150"/>
          </a:xfrm>
          <a:prstGeom prst="rect">
            <a:avLst/>
          </a:prstGeom>
          <a:solidFill>
            <a:srgbClr val="00FFFF"/>
          </a:solidFill>
          <a:ln w="9525">
            <a:solidFill>
              <a:schemeClr val="tx1"/>
            </a:solidFill>
            <a:miter lim="800000"/>
            <a:headEnd/>
            <a:tailEnd/>
          </a:ln>
        </p:spPr>
      </p:pic>
      <p:pic>
        <p:nvPicPr>
          <p:cNvPr id="40969" name="Picture 7"/>
          <p:cNvPicPr>
            <a:picLocks noChangeAspect="1" noChangeArrowheads="1"/>
          </p:cNvPicPr>
          <p:nvPr/>
        </p:nvPicPr>
        <p:blipFill>
          <a:blip r:embed="rId5" cstate="print"/>
          <a:srcRect/>
          <a:stretch>
            <a:fillRect/>
          </a:stretch>
        </p:blipFill>
        <p:spPr bwMode="auto">
          <a:xfrm>
            <a:off x="6324600" y="2286000"/>
            <a:ext cx="2286000" cy="703263"/>
          </a:xfrm>
          <a:prstGeom prst="rect">
            <a:avLst/>
          </a:prstGeom>
          <a:solidFill>
            <a:srgbClr val="00FFFF"/>
          </a:solidFill>
          <a:ln w="9525">
            <a:solidFill>
              <a:schemeClr val="tx1"/>
            </a:solidFill>
            <a:miter lim="800000"/>
            <a:headEnd/>
            <a:tailEnd/>
          </a:ln>
        </p:spPr>
      </p:pic>
      <p:pic>
        <p:nvPicPr>
          <p:cNvPr id="40970" name="Picture 8"/>
          <p:cNvPicPr>
            <a:picLocks noChangeAspect="1" noChangeArrowheads="1"/>
          </p:cNvPicPr>
          <p:nvPr/>
        </p:nvPicPr>
        <p:blipFill>
          <a:blip r:embed="rId6" cstate="print"/>
          <a:srcRect/>
          <a:stretch>
            <a:fillRect/>
          </a:stretch>
        </p:blipFill>
        <p:spPr bwMode="auto">
          <a:xfrm>
            <a:off x="914400" y="3581400"/>
            <a:ext cx="7467600" cy="685800"/>
          </a:xfrm>
          <a:prstGeom prst="rect">
            <a:avLst/>
          </a:prstGeom>
          <a:solidFill>
            <a:srgbClr val="00FFFF"/>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66" y="1142999"/>
            <a:ext cx="7480685" cy="4983163"/>
          </a:xfrm>
          <a:prstGeom prst="rect">
            <a:avLst/>
          </a:prstGeom>
        </p:spPr>
      </p:pic>
      <p:sp>
        <p:nvSpPr>
          <p:cNvPr id="2" name="Title 1"/>
          <p:cNvSpPr>
            <a:spLocks noGrp="1"/>
          </p:cNvSpPr>
          <p:nvPr>
            <p:ph type="title"/>
          </p:nvPr>
        </p:nvSpPr>
        <p:spPr/>
        <p:txBody>
          <a:bodyPr/>
          <a:lstStyle/>
          <a:p>
            <a:r>
              <a:rPr lang="en-US" sz="4000" dirty="0"/>
              <a:t>3-Stage Nested Design Example</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525</a:t>
            </a:fld>
            <a:endParaRPr lang="en-US"/>
          </a:p>
        </p:txBody>
      </p:sp>
    </p:spTree>
    <p:extLst>
      <p:ext uri="{BB962C8B-B14F-4D97-AF65-F5344CB8AC3E}">
        <p14:creationId xmlns:p14="http://schemas.microsoft.com/office/powerpoint/2010/main" val="119297953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228600" y="990600"/>
            <a:ext cx="8763000" cy="4525963"/>
          </a:xfrm>
        </p:spPr>
        <p:txBody>
          <a:bodyPr/>
          <a:lstStyle/>
          <a:p>
            <a:r>
              <a:rPr lang="en-US" sz="2400" dirty="0" err="1" smtClean="0"/>
              <a:t>Pairwise</a:t>
            </a:r>
            <a:r>
              <a:rPr lang="en-US" sz="2400" dirty="0" smtClean="0"/>
              <a:t> Comparisons (</a:t>
            </a:r>
            <a:r>
              <a:rPr lang="en-US" sz="2400" dirty="0" err="1" smtClean="0"/>
              <a:t>Tukey</a:t>
            </a:r>
            <a:r>
              <a:rPr lang="en-US" sz="2400" dirty="0" smtClean="0"/>
              <a:t> Test) for Brand</a:t>
            </a:r>
          </a:p>
          <a:p>
            <a:endParaRPr lang="en-US" sz="1400" dirty="0" smtClean="0"/>
          </a:p>
          <a:p>
            <a:pPr>
              <a:buNone/>
            </a:pPr>
            <a:r>
              <a:rPr lang="en-US" sz="1400" dirty="0" err="1">
                <a:latin typeface="Courier New" pitchFamily="49" charset="0"/>
                <a:cs typeface="Courier New" pitchFamily="49" charset="0"/>
              </a:rPr>
              <a:t>Tukey</a:t>
            </a:r>
            <a:r>
              <a:rPr lang="en-US" sz="1400" dirty="0">
                <a:latin typeface="Courier New" pitchFamily="49" charset="0"/>
                <a:cs typeface="Courier New" pitchFamily="49" charset="0"/>
              </a:rPr>
              <a:t> Pairwise Comparisons: Response = iron, Term = brand </a:t>
            </a:r>
            <a:endParaRPr lang="en-US" sz="1400" dirty="0" smtClean="0">
              <a:latin typeface="Courier New" pitchFamily="49" charset="0"/>
              <a:cs typeface="Courier New" pitchFamily="49" charset="0"/>
            </a:endParaRPr>
          </a:p>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Grouping Information Using the </a:t>
            </a:r>
            <a:r>
              <a:rPr lang="en-US" sz="1400" dirty="0" err="1">
                <a:latin typeface="Courier New" pitchFamily="49" charset="0"/>
                <a:cs typeface="Courier New" pitchFamily="49" charset="0"/>
              </a:rPr>
              <a:t>Tukey</a:t>
            </a:r>
            <a:r>
              <a:rPr lang="en-US" sz="1400" dirty="0">
                <a:latin typeface="Courier New" pitchFamily="49" charset="0"/>
                <a:cs typeface="Courier New" pitchFamily="49" charset="0"/>
              </a:rPr>
              <a:t> Method and 95% </a:t>
            </a:r>
            <a:r>
              <a:rPr lang="en-US" sz="1400" dirty="0" smtClean="0">
                <a:latin typeface="Courier New" pitchFamily="49" charset="0"/>
                <a:cs typeface="Courier New" pitchFamily="49" charset="0"/>
              </a:rPr>
              <a:t>Confidence</a:t>
            </a:r>
          </a:p>
          <a:p>
            <a:pPr>
              <a:buNone/>
            </a:pPr>
            <a:endParaRPr lang="en-US" sz="700" dirty="0">
              <a:latin typeface="Courier New" pitchFamily="49" charset="0"/>
              <a:cs typeface="Courier New" pitchFamily="49" charset="0"/>
            </a:endParaRPr>
          </a:p>
          <a:p>
            <a:pPr>
              <a:buNone/>
            </a:pPr>
            <a:r>
              <a:rPr lang="en-US" sz="1400" dirty="0">
                <a:latin typeface="Courier New" pitchFamily="49" charset="0"/>
                <a:cs typeface="Courier New" pitchFamily="49" charset="0"/>
              </a:rPr>
              <a:t>brand   N     Mean  Grouping</a:t>
            </a:r>
          </a:p>
          <a:p>
            <a:pPr>
              <a:buNone/>
            </a:pPr>
            <a:r>
              <a:rPr lang="en-US" sz="1400" dirty="0">
                <a:latin typeface="Courier New" pitchFamily="49" charset="0"/>
                <a:cs typeface="Courier New" pitchFamily="49" charset="0"/>
              </a:rPr>
              <a:t>3      24  7.71250  A</a:t>
            </a:r>
          </a:p>
          <a:p>
            <a:pPr>
              <a:buNone/>
            </a:pPr>
            <a:r>
              <a:rPr lang="en-US" sz="1400" dirty="0">
                <a:latin typeface="Courier New" pitchFamily="49" charset="0"/>
                <a:cs typeface="Courier New" pitchFamily="49" charset="0"/>
              </a:rPr>
              <a:t>1      24  5.41250      B</a:t>
            </a:r>
          </a:p>
          <a:p>
            <a:pPr>
              <a:buAutoNum type="arabicPlain" startAt="2"/>
            </a:pPr>
            <a:r>
              <a:rPr lang="en-US" sz="1400" dirty="0" smtClean="0">
                <a:latin typeface="Courier New" pitchFamily="49" charset="0"/>
                <a:cs typeface="Courier New" pitchFamily="49" charset="0"/>
              </a:rPr>
              <a:t>    24  </a:t>
            </a:r>
            <a:r>
              <a:rPr lang="en-US" sz="1400" dirty="0">
                <a:latin typeface="Courier New" pitchFamily="49" charset="0"/>
                <a:cs typeface="Courier New" pitchFamily="49" charset="0"/>
              </a:rPr>
              <a:t>3.68333         </a:t>
            </a:r>
            <a:r>
              <a:rPr lang="en-US" sz="1400" dirty="0" smtClean="0">
                <a:latin typeface="Courier New" pitchFamily="49" charset="0"/>
                <a:cs typeface="Courier New" pitchFamily="49" charset="0"/>
              </a:rPr>
              <a:t>C</a:t>
            </a:r>
          </a:p>
          <a:p>
            <a:pPr>
              <a:buAutoNum type="arabicPlain" startAt="2"/>
            </a:pPr>
            <a:endParaRPr lang="en-US" sz="700" dirty="0">
              <a:latin typeface="Courier New" pitchFamily="49" charset="0"/>
              <a:cs typeface="Courier New" pitchFamily="49" charset="0"/>
            </a:endParaRPr>
          </a:p>
          <a:p>
            <a:pPr>
              <a:buNone/>
            </a:pPr>
            <a:r>
              <a:rPr lang="en-US" sz="1400" dirty="0">
                <a:latin typeface="Courier New" pitchFamily="49" charset="0"/>
                <a:cs typeface="Courier New" pitchFamily="49" charset="0"/>
              </a:rPr>
              <a:t>Means that do not share a letter are significantly different.</a:t>
            </a:r>
          </a:p>
          <a:p>
            <a:pPr>
              <a:buNone/>
            </a:pPr>
            <a:endParaRPr lang="en-US" sz="1400" dirty="0">
              <a:latin typeface="Courier New" pitchFamily="49" charset="0"/>
              <a:cs typeface="Courier New" pitchFamily="49" charset="0"/>
            </a:endParaRPr>
          </a:p>
          <a:p>
            <a:pPr>
              <a:buNone/>
            </a:pPr>
            <a:r>
              <a:rPr lang="en-US" sz="1400" dirty="0" err="1">
                <a:latin typeface="Courier New" pitchFamily="49" charset="0"/>
                <a:cs typeface="Courier New" pitchFamily="49" charset="0"/>
              </a:rPr>
              <a:t>Tukey</a:t>
            </a:r>
            <a:r>
              <a:rPr lang="en-US" sz="1400" dirty="0">
                <a:latin typeface="Courier New" pitchFamily="49" charset="0"/>
                <a:cs typeface="Courier New" pitchFamily="49" charset="0"/>
              </a:rPr>
              <a:t> Simultaneous Tests for Differences of </a:t>
            </a:r>
            <a:r>
              <a:rPr lang="en-US" sz="1400" dirty="0" smtClean="0">
                <a:latin typeface="Courier New" pitchFamily="49" charset="0"/>
                <a:cs typeface="Courier New" pitchFamily="49" charset="0"/>
              </a:rPr>
              <a:t>Means</a:t>
            </a:r>
          </a:p>
          <a:p>
            <a:pPr>
              <a:buNone/>
            </a:pPr>
            <a:endParaRPr lang="en-US" sz="700" dirty="0">
              <a:latin typeface="Courier New" pitchFamily="49" charset="0"/>
              <a:cs typeface="Courier New" pitchFamily="49" charset="0"/>
            </a:endParaRPr>
          </a:p>
          <a:p>
            <a:pPr>
              <a:buNone/>
            </a:pPr>
            <a:r>
              <a:rPr lang="en-US" sz="1400" dirty="0">
                <a:latin typeface="Courier New" pitchFamily="49" charset="0"/>
                <a:cs typeface="Courier New" pitchFamily="49" charset="0"/>
              </a:rPr>
              <a:t>Difference</a:t>
            </a:r>
          </a:p>
          <a:p>
            <a:pPr>
              <a:buNone/>
            </a:pPr>
            <a:r>
              <a:rPr lang="en-US" sz="1400" dirty="0">
                <a:latin typeface="Courier New" pitchFamily="49" charset="0"/>
                <a:cs typeface="Courier New" pitchFamily="49" charset="0"/>
              </a:rPr>
              <a:t>of brand    Difference       SE of    Simultaneous             Adjusted</a:t>
            </a:r>
          </a:p>
          <a:p>
            <a:pPr>
              <a:buNone/>
            </a:pPr>
            <a:r>
              <a:rPr lang="en-US" sz="1400" dirty="0">
                <a:latin typeface="Courier New" pitchFamily="49" charset="0"/>
                <a:cs typeface="Courier New" pitchFamily="49" charset="0"/>
              </a:rPr>
              <a:t>Levels        of Means  Difference       95% CI       T-Value   P-Value</a:t>
            </a:r>
          </a:p>
          <a:p>
            <a:pPr>
              <a:buNone/>
            </a:pPr>
            <a:r>
              <a:rPr lang="en-US" sz="1400" dirty="0">
                <a:latin typeface="Courier New" pitchFamily="49" charset="0"/>
                <a:cs typeface="Courier New" pitchFamily="49" charset="0"/>
              </a:rPr>
              <a:t>2 - 1           -1.729       0.128  (-2.038, -1.420)   -13.50     0.000</a:t>
            </a:r>
          </a:p>
          <a:p>
            <a:pPr>
              <a:buNone/>
            </a:pPr>
            <a:r>
              <a:rPr lang="en-US" sz="1400" dirty="0">
                <a:latin typeface="Courier New" pitchFamily="49" charset="0"/>
                <a:cs typeface="Courier New" pitchFamily="49" charset="0"/>
              </a:rPr>
              <a:t>3 - 1            2.300       0.128  ( 1.991,  2.609)    17.95     0.000</a:t>
            </a:r>
          </a:p>
          <a:p>
            <a:pPr>
              <a:buNone/>
            </a:pPr>
            <a:r>
              <a:rPr lang="en-US" sz="1400" dirty="0">
                <a:latin typeface="Courier New" pitchFamily="49" charset="0"/>
                <a:cs typeface="Courier New" pitchFamily="49" charset="0"/>
              </a:rPr>
              <a:t>3 - 2            4.029       0.128  ( 3.720,  4.338)    31.45     0.000</a:t>
            </a:r>
          </a:p>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Individual confidence level = 98.07%</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526</a:t>
            </a:fld>
            <a:endParaRPr lang="en-US"/>
          </a:p>
        </p:txBody>
      </p:sp>
    </p:spTree>
    <p:extLst>
      <p:ext uri="{BB962C8B-B14F-4D97-AF65-F5344CB8AC3E}">
        <p14:creationId xmlns:p14="http://schemas.microsoft.com/office/powerpoint/2010/main" val="130459823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381000" y="762000"/>
            <a:ext cx="8458200" cy="4525963"/>
          </a:xfrm>
        </p:spPr>
        <p:txBody>
          <a:bodyPr/>
          <a:lstStyle/>
          <a:p>
            <a:r>
              <a:rPr lang="en-US" sz="2400" dirty="0" err="1" smtClean="0"/>
              <a:t>Pairwise</a:t>
            </a:r>
            <a:r>
              <a:rPr lang="en-US" sz="2400" dirty="0" smtClean="0"/>
              <a:t> Comparisons (</a:t>
            </a:r>
            <a:r>
              <a:rPr lang="en-US" sz="2400" dirty="0" err="1" smtClean="0"/>
              <a:t>Tukey</a:t>
            </a:r>
            <a:r>
              <a:rPr lang="en-US" sz="2400" dirty="0" smtClean="0"/>
              <a:t> Test) for Line</a:t>
            </a: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Grouping Information Using the </a:t>
            </a:r>
            <a:r>
              <a:rPr lang="en-US" sz="1600" dirty="0" err="1">
                <a:latin typeface="Courier New" pitchFamily="49" charset="0"/>
                <a:cs typeface="Courier New" pitchFamily="49" charset="0"/>
              </a:rPr>
              <a:t>Tukey</a:t>
            </a:r>
            <a:r>
              <a:rPr lang="en-US" sz="1600" dirty="0">
                <a:latin typeface="Courier New" pitchFamily="49" charset="0"/>
                <a:cs typeface="Courier New" pitchFamily="49" charset="0"/>
              </a:rPr>
              <a:t> Method and 95% Confidence</a:t>
            </a: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line(brand, location)  N   Mean     Grouping</a:t>
            </a:r>
          </a:p>
          <a:p>
            <a:pPr>
              <a:spcBef>
                <a:spcPts val="0"/>
              </a:spcBef>
              <a:buNone/>
            </a:pPr>
            <a:r>
              <a:rPr lang="en-US" sz="1600" dirty="0">
                <a:latin typeface="Courier New" pitchFamily="49" charset="0"/>
                <a:cs typeface="Courier New" pitchFamily="49" charset="0"/>
              </a:rPr>
              <a:t>2(3, 1)                4  8.425  A</a:t>
            </a:r>
          </a:p>
          <a:p>
            <a:pPr>
              <a:spcBef>
                <a:spcPts val="0"/>
              </a:spcBef>
              <a:buNone/>
            </a:pPr>
            <a:r>
              <a:rPr lang="en-US" sz="1600" dirty="0">
                <a:latin typeface="Courier New" pitchFamily="49" charset="0"/>
                <a:cs typeface="Courier New" pitchFamily="49" charset="0"/>
              </a:rPr>
              <a:t>2(3, 2)                4  8.050  A  B</a:t>
            </a:r>
          </a:p>
          <a:p>
            <a:pPr>
              <a:spcBef>
                <a:spcPts val="0"/>
              </a:spcBef>
              <a:buNone/>
            </a:pPr>
            <a:r>
              <a:rPr lang="en-US" sz="1600" dirty="0">
                <a:latin typeface="Courier New" pitchFamily="49" charset="0"/>
                <a:cs typeface="Courier New" pitchFamily="49" charset="0"/>
              </a:rPr>
              <a:t>3(3, 2)                4  7.650  A  B</a:t>
            </a:r>
          </a:p>
          <a:p>
            <a:pPr>
              <a:spcBef>
                <a:spcPts val="0"/>
              </a:spcBef>
              <a:buNone/>
            </a:pPr>
            <a:r>
              <a:rPr lang="en-US" sz="1600" dirty="0">
                <a:latin typeface="Courier New" pitchFamily="49" charset="0"/>
                <a:cs typeface="Courier New" pitchFamily="49" charset="0"/>
              </a:rPr>
              <a:t>1(3, 2)                4  7.575  A  B</a:t>
            </a:r>
          </a:p>
          <a:p>
            <a:pPr>
              <a:spcBef>
                <a:spcPts val="0"/>
              </a:spcBef>
              <a:buNone/>
            </a:pPr>
            <a:r>
              <a:rPr lang="en-US" sz="1600" dirty="0">
                <a:latin typeface="Courier New" pitchFamily="49" charset="0"/>
                <a:cs typeface="Courier New" pitchFamily="49" charset="0"/>
              </a:rPr>
              <a:t>3(3, 1)                4  7.325  A  B</a:t>
            </a:r>
          </a:p>
          <a:p>
            <a:pPr>
              <a:spcBef>
                <a:spcPts val="0"/>
              </a:spcBef>
              <a:buNone/>
            </a:pPr>
            <a:r>
              <a:rPr lang="en-US" sz="1600" dirty="0">
                <a:latin typeface="Courier New" pitchFamily="49" charset="0"/>
                <a:cs typeface="Courier New" pitchFamily="49" charset="0"/>
              </a:rPr>
              <a:t>1(3, 1)                4  7.250     B</a:t>
            </a:r>
          </a:p>
          <a:p>
            <a:pPr>
              <a:spcBef>
                <a:spcPts val="0"/>
              </a:spcBef>
              <a:buNone/>
            </a:pPr>
            <a:r>
              <a:rPr lang="en-US" sz="1600" dirty="0">
                <a:latin typeface="Courier New" pitchFamily="49" charset="0"/>
                <a:cs typeface="Courier New" pitchFamily="49" charset="0"/>
              </a:rPr>
              <a:t>1(1, 2)                4  5.725        C</a:t>
            </a:r>
          </a:p>
          <a:p>
            <a:pPr>
              <a:spcBef>
                <a:spcPts val="0"/>
              </a:spcBef>
              <a:buNone/>
            </a:pPr>
            <a:r>
              <a:rPr lang="en-US" sz="1600" dirty="0">
                <a:latin typeface="Courier New" pitchFamily="49" charset="0"/>
                <a:cs typeface="Courier New" pitchFamily="49" charset="0"/>
              </a:rPr>
              <a:t>3(1, 2)                4  5.675        C</a:t>
            </a:r>
          </a:p>
          <a:p>
            <a:pPr>
              <a:spcBef>
                <a:spcPts val="0"/>
              </a:spcBef>
              <a:buNone/>
            </a:pPr>
            <a:r>
              <a:rPr lang="en-US" sz="1600" dirty="0">
                <a:latin typeface="Courier New" pitchFamily="49" charset="0"/>
                <a:cs typeface="Courier New" pitchFamily="49" charset="0"/>
              </a:rPr>
              <a:t>2(1, 1)                4  5.300        C</a:t>
            </a:r>
          </a:p>
          <a:p>
            <a:pPr>
              <a:spcBef>
                <a:spcPts val="0"/>
              </a:spcBef>
              <a:buNone/>
            </a:pPr>
            <a:r>
              <a:rPr lang="en-US" sz="1600" dirty="0">
                <a:latin typeface="Courier New" pitchFamily="49" charset="0"/>
                <a:cs typeface="Courier New" pitchFamily="49" charset="0"/>
              </a:rPr>
              <a:t>2(1, 2)                4  5.275        C</a:t>
            </a:r>
          </a:p>
          <a:p>
            <a:pPr>
              <a:spcBef>
                <a:spcPts val="0"/>
              </a:spcBef>
              <a:buNone/>
            </a:pPr>
            <a:r>
              <a:rPr lang="en-US" sz="1600" dirty="0">
                <a:latin typeface="Courier New" pitchFamily="49" charset="0"/>
                <a:cs typeface="Courier New" pitchFamily="49" charset="0"/>
              </a:rPr>
              <a:t>3(1, 1)                4  5.275        C</a:t>
            </a:r>
          </a:p>
          <a:p>
            <a:pPr>
              <a:spcBef>
                <a:spcPts val="0"/>
              </a:spcBef>
              <a:buNone/>
            </a:pPr>
            <a:r>
              <a:rPr lang="en-US" sz="1600" dirty="0">
                <a:latin typeface="Courier New" pitchFamily="49" charset="0"/>
                <a:cs typeface="Courier New" pitchFamily="49" charset="0"/>
              </a:rPr>
              <a:t>1(1, 1)                4  5.225        C  D</a:t>
            </a:r>
          </a:p>
          <a:p>
            <a:pPr>
              <a:spcBef>
                <a:spcPts val="0"/>
              </a:spcBef>
              <a:buNone/>
            </a:pPr>
            <a:r>
              <a:rPr lang="en-US" sz="1600" dirty="0">
                <a:latin typeface="Courier New" pitchFamily="49" charset="0"/>
                <a:cs typeface="Courier New" pitchFamily="49" charset="0"/>
              </a:rPr>
              <a:t>3(2, 1)                4  4.100           D  E</a:t>
            </a:r>
          </a:p>
          <a:p>
            <a:pPr>
              <a:spcBef>
                <a:spcPts val="0"/>
              </a:spcBef>
              <a:buNone/>
            </a:pPr>
            <a:r>
              <a:rPr lang="en-US" sz="1600" dirty="0">
                <a:latin typeface="Courier New" pitchFamily="49" charset="0"/>
                <a:cs typeface="Courier New" pitchFamily="49" charset="0"/>
              </a:rPr>
              <a:t>1(2, 2)                4  4.050              E</a:t>
            </a:r>
          </a:p>
          <a:p>
            <a:pPr>
              <a:spcBef>
                <a:spcPts val="0"/>
              </a:spcBef>
              <a:buNone/>
            </a:pPr>
            <a:r>
              <a:rPr lang="en-US" sz="1600" dirty="0">
                <a:latin typeface="Courier New" pitchFamily="49" charset="0"/>
                <a:cs typeface="Courier New" pitchFamily="49" charset="0"/>
              </a:rPr>
              <a:t>2(2, 1)                4  4.050              E</a:t>
            </a:r>
          </a:p>
          <a:p>
            <a:pPr>
              <a:spcBef>
                <a:spcPts val="0"/>
              </a:spcBef>
              <a:buNone/>
            </a:pPr>
            <a:r>
              <a:rPr lang="en-US" sz="1600" dirty="0">
                <a:latin typeface="Courier New" pitchFamily="49" charset="0"/>
                <a:cs typeface="Courier New" pitchFamily="49" charset="0"/>
              </a:rPr>
              <a:t>2(2, 2)                4  3.475              E</a:t>
            </a:r>
          </a:p>
          <a:p>
            <a:pPr>
              <a:spcBef>
                <a:spcPts val="0"/>
              </a:spcBef>
              <a:buNone/>
            </a:pPr>
            <a:r>
              <a:rPr lang="en-US" sz="1600" dirty="0">
                <a:latin typeface="Courier New" pitchFamily="49" charset="0"/>
                <a:cs typeface="Courier New" pitchFamily="49" charset="0"/>
              </a:rPr>
              <a:t>3(2, 2)                4  3.275              E</a:t>
            </a:r>
          </a:p>
          <a:p>
            <a:pPr>
              <a:spcBef>
                <a:spcPts val="0"/>
              </a:spcBef>
              <a:buNone/>
            </a:pPr>
            <a:r>
              <a:rPr lang="en-US" sz="1600" dirty="0">
                <a:latin typeface="Courier New" pitchFamily="49" charset="0"/>
                <a:cs typeface="Courier New" pitchFamily="49" charset="0"/>
              </a:rPr>
              <a:t>1(2, 1)                4  3.150              E</a:t>
            </a:r>
          </a:p>
          <a:p>
            <a:pPr>
              <a:spcBef>
                <a:spcPts val="0"/>
              </a:spcBef>
              <a:buNone/>
            </a:pPr>
            <a:endParaRPr lang="en-US" sz="1600" dirty="0">
              <a:latin typeface="Courier New" pitchFamily="49" charset="0"/>
              <a:cs typeface="Courier New" pitchFamily="49" charset="0"/>
            </a:endParaRPr>
          </a:p>
          <a:p>
            <a:pPr>
              <a:spcBef>
                <a:spcPts val="0"/>
              </a:spcBef>
              <a:buNone/>
            </a:pPr>
            <a:endParaRPr lang="en-US" sz="1600"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527</a:t>
            </a:fld>
            <a:endParaRPr lang="en-US"/>
          </a:p>
        </p:txBody>
      </p:sp>
      <p:sp>
        <p:nvSpPr>
          <p:cNvPr id="6" name="TextBox 5"/>
          <p:cNvSpPr txBox="1"/>
          <p:nvPr/>
        </p:nvSpPr>
        <p:spPr>
          <a:xfrm>
            <a:off x="5943600" y="2381071"/>
            <a:ext cx="2971800" cy="1200329"/>
          </a:xfrm>
          <a:prstGeom prst="rect">
            <a:avLst/>
          </a:prstGeom>
          <a:solidFill>
            <a:srgbClr val="FFCCFF"/>
          </a:solidFill>
        </p:spPr>
        <p:txBody>
          <a:bodyPr wrap="square" rtlCol="0">
            <a:spAutoFit/>
          </a:bodyPr>
          <a:lstStyle/>
          <a:p>
            <a:r>
              <a:rPr lang="en-US" dirty="0" smtClean="0"/>
              <a:t>For brand 3, only significant difference in iron content between lines 1 and 2 at location 1</a:t>
            </a:r>
            <a:endParaRPr lang="en-US" dirty="0"/>
          </a:p>
        </p:txBody>
      </p:sp>
      <p:sp>
        <p:nvSpPr>
          <p:cNvPr id="7" name="TextBox 6"/>
          <p:cNvSpPr txBox="1"/>
          <p:nvPr/>
        </p:nvSpPr>
        <p:spPr>
          <a:xfrm>
            <a:off x="6248400" y="4217075"/>
            <a:ext cx="2895600" cy="2585323"/>
          </a:xfrm>
          <a:prstGeom prst="rect">
            <a:avLst/>
          </a:prstGeom>
          <a:solidFill>
            <a:srgbClr val="FFCCFF"/>
          </a:solidFill>
        </p:spPr>
        <p:txBody>
          <a:bodyPr wrap="square" rtlCol="0">
            <a:spAutoFit/>
          </a:bodyPr>
          <a:lstStyle/>
          <a:p>
            <a:r>
              <a:rPr lang="en-US" dirty="0" smtClean="0"/>
              <a:t>No significant differences in iron content between the 6 lines making brand 1 (Group C)</a:t>
            </a:r>
          </a:p>
          <a:p>
            <a:endParaRPr lang="en-US" dirty="0" smtClean="0"/>
          </a:p>
          <a:p>
            <a:r>
              <a:rPr lang="en-US" dirty="0" smtClean="0"/>
              <a:t>No </a:t>
            </a:r>
            <a:r>
              <a:rPr lang="en-US" dirty="0"/>
              <a:t>significant differences in iron content between the 6 lines </a:t>
            </a:r>
            <a:r>
              <a:rPr lang="en-US" dirty="0" smtClean="0"/>
              <a:t>making </a:t>
            </a:r>
            <a:r>
              <a:rPr lang="en-US" dirty="0"/>
              <a:t>brand </a:t>
            </a:r>
            <a:r>
              <a:rPr lang="en-US" dirty="0" smtClean="0"/>
              <a:t>2</a:t>
            </a:r>
          </a:p>
          <a:p>
            <a:r>
              <a:rPr lang="en-US" dirty="0" smtClean="0"/>
              <a:t>(Group E)</a:t>
            </a:r>
            <a:endParaRPr lang="en-US" dirty="0"/>
          </a:p>
        </p:txBody>
      </p:sp>
    </p:spTree>
    <p:extLst>
      <p:ext uri="{BB962C8B-B14F-4D97-AF65-F5344CB8AC3E}">
        <p14:creationId xmlns:p14="http://schemas.microsoft.com/office/powerpoint/2010/main" val="370021373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3-Stage Nested Design</a:t>
            </a:r>
            <a:endParaRPr lang="en-US" sz="4000" dirty="0"/>
          </a:p>
        </p:txBody>
      </p:sp>
      <p:sp>
        <p:nvSpPr>
          <p:cNvPr id="3" name="Content Placeholder 2"/>
          <p:cNvSpPr>
            <a:spLocks noGrp="1"/>
          </p:cNvSpPr>
          <p:nvPr>
            <p:ph idx="1"/>
          </p:nvPr>
        </p:nvSpPr>
        <p:spPr>
          <a:xfrm>
            <a:off x="152400" y="1112837"/>
            <a:ext cx="8915400" cy="4373563"/>
          </a:xfrm>
        </p:spPr>
        <p:txBody>
          <a:bodyPr/>
          <a:lstStyle/>
          <a:p>
            <a:pPr>
              <a:buNone/>
            </a:pPr>
            <a:r>
              <a:rPr lang="en-US" sz="2800" dirty="0" smtClean="0"/>
              <a:t>Regression Analysis for Nested Designs</a:t>
            </a:r>
          </a:p>
          <a:p>
            <a:r>
              <a:rPr lang="en-US" sz="2400" dirty="0" smtClean="0"/>
              <a:t>Can perform regression for nested designs using categorical levels (indicator variables) for combinations of nested factor levels</a:t>
            </a:r>
          </a:p>
          <a:p>
            <a:endParaRPr lang="en-US" sz="2400" dirty="0" smtClean="0"/>
          </a:p>
          <a:p>
            <a:r>
              <a:rPr lang="en-US" sz="2400" dirty="0" smtClean="0"/>
              <a:t>For baby formula example: </a:t>
            </a:r>
          </a:p>
          <a:p>
            <a:pPr lvl="1">
              <a:buFont typeface="Arial" pitchFamily="34" charset="0"/>
              <a:buChar char="•"/>
            </a:pPr>
            <a:r>
              <a:rPr lang="en-US" sz="2000" dirty="0" smtClean="0"/>
              <a:t>ANOVA told us significant differences in iron content between Brand and Line, but no significant differences between Locations</a:t>
            </a:r>
          </a:p>
          <a:p>
            <a:pPr lvl="1">
              <a:buFont typeface="Arial" pitchFamily="34" charset="0"/>
              <a:buChar char="•"/>
            </a:pPr>
            <a:r>
              <a:rPr lang="en-US" sz="2000" dirty="0" smtClean="0"/>
              <a:t>Form regression model with Brand and Line.  </a:t>
            </a:r>
          </a:p>
          <a:p>
            <a:pPr lvl="1">
              <a:buFont typeface="Arial" pitchFamily="34" charset="0"/>
              <a:buChar char="•"/>
            </a:pPr>
            <a:r>
              <a:rPr lang="en-US" sz="2000" dirty="0" smtClean="0"/>
              <a:t>Since Line nested in Location (which is nested in Brand), use indicator variables for all combinations of Brand, Location, and Line</a:t>
            </a:r>
          </a:p>
          <a:p>
            <a:pPr lvl="2"/>
            <a:r>
              <a:rPr lang="en-US" sz="2000" dirty="0" smtClean="0"/>
              <a:t>3 brands, 2 locations for each brand, 3 lines at each location = 3*2*3 = 18 combinations; therefore 17 indicator variables</a:t>
            </a:r>
          </a:p>
          <a:p>
            <a:pPr lvl="2"/>
            <a:r>
              <a:rPr lang="en-US" sz="2000" dirty="0" smtClean="0"/>
              <a:t>18 different Lines</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528</a:t>
            </a:fld>
            <a:endParaRPr lang="en-US"/>
          </a:p>
        </p:txBody>
      </p:sp>
    </p:spTree>
    <p:extLst>
      <p:ext uri="{BB962C8B-B14F-4D97-AF65-F5344CB8AC3E}">
        <p14:creationId xmlns:p14="http://schemas.microsoft.com/office/powerpoint/2010/main" val="165447482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4132" t="29594" r="13720" b="29246"/>
          <a:stretch/>
        </p:blipFill>
        <p:spPr>
          <a:xfrm>
            <a:off x="1636075" y="3854996"/>
            <a:ext cx="4039739" cy="3003003"/>
          </a:xfrm>
          <a:prstGeom prst="rect">
            <a:avLst/>
          </a:prstGeom>
        </p:spPr>
      </p:pic>
      <p:sp>
        <p:nvSpPr>
          <p:cNvPr id="2" name="Title 1"/>
          <p:cNvSpPr>
            <a:spLocks noGrp="1"/>
          </p:cNvSpPr>
          <p:nvPr>
            <p:ph type="title"/>
          </p:nvPr>
        </p:nvSpPr>
        <p:spPr>
          <a:xfrm>
            <a:off x="457200" y="-152400"/>
            <a:ext cx="8229600" cy="1143000"/>
          </a:xfrm>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152400" y="1036637"/>
            <a:ext cx="5715000" cy="4525963"/>
          </a:xfrm>
        </p:spPr>
        <p:txBody>
          <a:bodyPr/>
          <a:lstStyle/>
          <a:p>
            <a:pPr>
              <a:buNone/>
            </a:pPr>
            <a:r>
              <a:rPr lang="en-US" sz="2400" dirty="0" smtClean="0"/>
              <a:t>Regression Analysis for Baby Formula example</a:t>
            </a:r>
          </a:p>
          <a:p>
            <a:r>
              <a:rPr lang="en-US" sz="2000" dirty="0" smtClean="0"/>
              <a:t>Add column to Minitab Worksheet: sequentially number all 18 combinations of brand, location, and line</a:t>
            </a:r>
          </a:p>
          <a:p>
            <a:r>
              <a:rPr lang="en-US" sz="2000" dirty="0" smtClean="0"/>
              <a:t>In General Regression, form regression equation with indicator variables for added column</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529</a:t>
            </a:fld>
            <a:endParaRPr lang="en-US"/>
          </a:p>
        </p:txBody>
      </p:sp>
      <p:pic>
        <p:nvPicPr>
          <p:cNvPr id="835586" name="Picture 2"/>
          <p:cNvPicPr>
            <a:picLocks noChangeAspect="1" noChangeArrowheads="1"/>
          </p:cNvPicPr>
          <p:nvPr/>
        </p:nvPicPr>
        <p:blipFill>
          <a:blip r:embed="rId3" cstate="print"/>
          <a:srcRect/>
          <a:stretch>
            <a:fillRect/>
          </a:stretch>
        </p:blipFill>
        <p:spPr bwMode="auto">
          <a:xfrm>
            <a:off x="5718254" y="762000"/>
            <a:ext cx="3501946" cy="6161894"/>
          </a:xfrm>
          <a:prstGeom prst="rect">
            <a:avLst/>
          </a:prstGeom>
          <a:noFill/>
          <a:ln w="9525">
            <a:noFill/>
            <a:miter lim="800000"/>
            <a:headEnd/>
            <a:tailEnd/>
          </a:ln>
          <a:effectLst/>
        </p:spPr>
      </p:pic>
      <p:sp>
        <p:nvSpPr>
          <p:cNvPr id="9" name="Oval 8"/>
          <p:cNvSpPr/>
          <p:nvPr/>
        </p:nvSpPr>
        <p:spPr>
          <a:xfrm>
            <a:off x="2554327" y="5380037"/>
            <a:ext cx="5334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324135" y="5924708"/>
            <a:ext cx="609600" cy="304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727" y="5910152"/>
            <a:ext cx="2514600" cy="646331"/>
          </a:xfrm>
          <a:prstGeom prst="rect">
            <a:avLst/>
          </a:prstGeom>
          <a:solidFill>
            <a:srgbClr val="FFCCFF"/>
          </a:solidFill>
        </p:spPr>
        <p:txBody>
          <a:bodyPr wrap="square" rtlCol="0">
            <a:spAutoFit/>
          </a:bodyPr>
          <a:lstStyle/>
          <a:p>
            <a:r>
              <a:rPr lang="en-US" dirty="0" smtClean="0"/>
              <a:t>Switch to (0,1) coding for indicator variables</a:t>
            </a:r>
            <a:endParaRPr lang="en-US" dirty="0"/>
          </a:p>
        </p:txBody>
      </p:sp>
      <p:cxnSp>
        <p:nvCxnSpPr>
          <p:cNvPr id="15" name="Straight Arrow Connector 14"/>
          <p:cNvCxnSpPr>
            <a:stCxn id="13" idx="3"/>
            <a:endCxn id="11" idx="2"/>
          </p:cNvCxnSpPr>
          <p:nvPr/>
        </p:nvCxnSpPr>
        <p:spPr>
          <a:xfrm flipV="1">
            <a:off x="2554327" y="6077108"/>
            <a:ext cx="1769808" cy="1562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772400" y="2514600"/>
            <a:ext cx="609600" cy="411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82100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304800" y="884237"/>
            <a:ext cx="8686800" cy="4525963"/>
          </a:xfrm>
        </p:spPr>
        <p:txBody>
          <a:bodyPr/>
          <a:lstStyle/>
          <a:p>
            <a:pPr>
              <a:spcBef>
                <a:spcPts val="0"/>
              </a:spcBef>
              <a:buNone/>
            </a:pPr>
            <a:r>
              <a:rPr lang="en-US" sz="1800" b="1" dirty="0" smtClean="0">
                <a:latin typeface="Courier New" pitchFamily="49" charset="0"/>
                <a:cs typeface="Courier New" pitchFamily="49" charset="0"/>
              </a:rPr>
              <a:t>General Regression Analysis: iron versus line2 </a:t>
            </a:r>
          </a:p>
          <a:p>
            <a:pPr>
              <a:spcBef>
                <a:spcPts val="0"/>
              </a:spcBef>
              <a:buNone/>
            </a:pPr>
            <a:endParaRPr lang="en-US" sz="800" b="1"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Coefficients</a:t>
            </a:r>
          </a:p>
          <a:p>
            <a:pPr>
              <a:spcBef>
                <a:spcPts val="0"/>
              </a:spcBef>
              <a:buNone/>
            </a:pPr>
            <a:endParaRPr lang="en-US" sz="8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Term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SE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T-Value  P-Value   VIF</a:t>
            </a:r>
          </a:p>
          <a:p>
            <a:pPr>
              <a:spcBef>
                <a:spcPts val="0"/>
              </a:spcBef>
              <a:buNone/>
            </a:pPr>
            <a:r>
              <a:rPr lang="en-US" sz="1600" dirty="0">
                <a:latin typeface="Courier New" pitchFamily="49" charset="0"/>
                <a:cs typeface="Courier New" pitchFamily="49" charset="0"/>
              </a:rPr>
              <a:t>Constant   5.225    0.222    23.55    0.000</a:t>
            </a:r>
          </a:p>
          <a:p>
            <a:pPr>
              <a:spcBef>
                <a:spcPts val="0"/>
              </a:spcBef>
              <a:buNone/>
            </a:pPr>
            <a:r>
              <a:rPr lang="en-US" sz="1600" dirty="0">
                <a:latin typeface="Courier New" pitchFamily="49" charset="0"/>
                <a:cs typeface="Courier New" pitchFamily="49" charset="0"/>
              </a:rPr>
              <a:t>line 2</a:t>
            </a:r>
          </a:p>
          <a:p>
            <a:pPr>
              <a:spcBef>
                <a:spcPts val="0"/>
              </a:spcBef>
              <a:buNone/>
            </a:pPr>
            <a:r>
              <a:rPr lang="en-US" sz="1600" dirty="0">
                <a:latin typeface="Courier New" pitchFamily="49" charset="0"/>
                <a:cs typeface="Courier New" pitchFamily="49" charset="0"/>
              </a:rPr>
              <a:t>  2        0.075    0.314     0.24    0.812  1.89</a:t>
            </a:r>
          </a:p>
          <a:p>
            <a:pPr>
              <a:spcBef>
                <a:spcPts val="0"/>
              </a:spcBef>
              <a:buNone/>
            </a:pPr>
            <a:r>
              <a:rPr lang="en-US" sz="1600" dirty="0">
                <a:latin typeface="Courier New" pitchFamily="49" charset="0"/>
                <a:cs typeface="Courier New" pitchFamily="49" charset="0"/>
              </a:rPr>
              <a:t>  3        0.050    0.314     0.16    0.874  1.89</a:t>
            </a:r>
          </a:p>
          <a:p>
            <a:pPr>
              <a:spcBef>
                <a:spcPts val="0"/>
              </a:spcBef>
              <a:buNone/>
            </a:pPr>
            <a:r>
              <a:rPr lang="en-US" sz="1600" dirty="0">
                <a:latin typeface="Courier New" pitchFamily="49" charset="0"/>
                <a:cs typeface="Courier New" pitchFamily="49" charset="0"/>
              </a:rPr>
              <a:t>  4        0.500    0.314     1.59    0.117  1.89</a:t>
            </a:r>
          </a:p>
          <a:p>
            <a:pPr>
              <a:spcBef>
                <a:spcPts val="0"/>
              </a:spcBef>
              <a:buNone/>
            </a:pPr>
            <a:r>
              <a:rPr lang="en-US" sz="1600" dirty="0">
                <a:latin typeface="Courier New" pitchFamily="49" charset="0"/>
                <a:cs typeface="Courier New" pitchFamily="49" charset="0"/>
              </a:rPr>
              <a:t>  5        0.050    0.314     0.16    0.874  1.89</a:t>
            </a:r>
          </a:p>
          <a:p>
            <a:pPr>
              <a:spcBef>
                <a:spcPts val="0"/>
              </a:spcBef>
              <a:buNone/>
            </a:pPr>
            <a:r>
              <a:rPr lang="en-US" sz="1600" dirty="0">
                <a:latin typeface="Courier New" pitchFamily="49" charset="0"/>
                <a:cs typeface="Courier New" pitchFamily="49" charset="0"/>
              </a:rPr>
              <a:t>  6        0.450    0.314     1.43    0.157  1.89</a:t>
            </a:r>
          </a:p>
          <a:p>
            <a:pPr>
              <a:spcBef>
                <a:spcPts val="0"/>
              </a:spcBef>
              <a:buNone/>
            </a:pPr>
            <a:r>
              <a:rPr lang="en-US" sz="1600" dirty="0">
                <a:latin typeface="Courier New" pitchFamily="49" charset="0"/>
                <a:cs typeface="Courier New" pitchFamily="49" charset="0"/>
              </a:rPr>
              <a:t>  7       -2.075    0.314    -6.61    0.000  1.89</a:t>
            </a:r>
          </a:p>
          <a:p>
            <a:pPr>
              <a:spcBef>
                <a:spcPts val="0"/>
              </a:spcBef>
              <a:buNone/>
            </a:pPr>
            <a:r>
              <a:rPr lang="en-US" sz="1600" dirty="0">
                <a:latin typeface="Courier New" pitchFamily="49" charset="0"/>
                <a:cs typeface="Courier New" pitchFamily="49" charset="0"/>
              </a:rPr>
              <a:t>  8       -1.175    0.314    -3.74    0.000  1.89</a:t>
            </a:r>
          </a:p>
          <a:p>
            <a:pPr>
              <a:spcBef>
                <a:spcPts val="0"/>
              </a:spcBef>
              <a:buNone/>
            </a:pPr>
            <a:r>
              <a:rPr lang="en-US" sz="1600" dirty="0">
                <a:latin typeface="Courier New" pitchFamily="49" charset="0"/>
                <a:cs typeface="Courier New" pitchFamily="49" charset="0"/>
              </a:rPr>
              <a:t>  9       -1.125    0.314    -3.59    0.001  1.89</a:t>
            </a:r>
          </a:p>
          <a:p>
            <a:pPr>
              <a:spcBef>
                <a:spcPts val="0"/>
              </a:spcBef>
              <a:buNone/>
            </a:pPr>
            <a:r>
              <a:rPr lang="en-US" sz="1600" dirty="0">
                <a:latin typeface="Courier New" pitchFamily="49" charset="0"/>
                <a:cs typeface="Courier New" pitchFamily="49" charset="0"/>
              </a:rPr>
              <a:t>  10      -1.175    0.314    -3.74    0.000  1.89</a:t>
            </a:r>
          </a:p>
          <a:p>
            <a:pPr>
              <a:spcBef>
                <a:spcPts val="0"/>
              </a:spcBef>
              <a:buNone/>
            </a:pPr>
            <a:r>
              <a:rPr lang="en-US" sz="1600" dirty="0">
                <a:latin typeface="Courier New" pitchFamily="49" charset="0"/>
                <a:cs typeface="Courier New" pitchFamily="49" charset="0"/>
              </a:rPr>
              <a:t>  11      -1.750    0.314    -5.58    0.000  1.89</a:t>
            </a:r>
          </a:p>
          <a:p>
            <a:pPr>
              <a:spcBef>
                <a:spcPts val="0"/>
              </a:spcBef>
              <a:buNone/>
            </a:pPr>
            <a:r>
              <a:rPr lang="en-US" sz="1600" dirty="0">
                <a:latin typeface="Courier New" pitchFamily="49" charset="0"/>
                <a:cs typeface="Courier New" pitchFamily="49" charset="0"/>
              </a:rPr>
              <a:t>  12      -1.950    0.314    -6.21    0.000  1.89</a:t>
            </a:r>
          </a:p>
          <a:p>
            <a:pPr>
              <a:spcBef>
                <a:spcPts val="0"/>
              </a:spcBef>
              <a:buNone/>
            </a:pPr>
            <a:r>
              <a:rPr lang="en-US" sz="1600" dirty="0">
                <a:latin typeface="Courier New" pitchFamily="49" charset="0"/>
                <a:cs typeface="Courier New" pitchFamily="49" charset="0"/>
              </a:rPr>
              <a:t>  13       2.025    0.314     6.45    0.000  1.89</a:t>
            </a:r>
          </a:p>
          <a:p>
            <a:pPr>
              <a:spcBef>
                <a:spcPts val="0"/>
              </a:spcBef>
              <a:buNone/>
            </a:pPr>
            <a:r>
              <a:rPr lang="en-US" sz="1600" dirty="0">
                <a:latin typeface="Courier New" pitchFamily="49" charset="0"/>
                <a:cs typeface="Courier New" pitchFamily="49" charset="0"/>
              </a:rPr>
              <a:t>  14       3.200    0.314    10.20    0.000  1.89</a:t>
            </a:r>
          </a:p>
          <a:p>
            <a:pPr>
              <a:spcBef>
                <a:spcPts val="0"/>
              </a:spcBef>
              <a:buNone/>
            </a:pPr>
            <a:r>
              <a:rPr lang="en-US" sz="1600" dirty="0">
                <a:latin typeface="Courier New" pitchFamily="49" charset="0"/>
                <a:cs typeface="Courier New" pitchFamily="49" charset="0"/>
              </a:rPr>
              <a:t>  15       2.100    0.314     6.69    0.000  1.89</a:t>
            </a:r>
          </a:p>
          <a:p>
            <a:pPr>
              <a:spcBef>
                <a:spcPts val="0"/>
              </a:spcBef>
              <a:buNone/>
            </a:pPr>
            <a:r>
              <a:rPr lang="en-US" sz="1600" dirty="0">
                <a:latin typeface="Courier New" pitchFamily="49" charset="0"/>
                <a:cs typeface="Courier New" pitchFamily="49" charset="0"/>
              </a:rPr>
              <a:t>  16       2.350    0.314     7.49    0.000  1.89</a:t>
            </a:r>
          </a:p>
          <a:p>
            <a:pPr>
              <a:spcBef>
                <a:spcPts val="0"/>
              </a:spcBef>
              <a:buNone/>
            </a:pPr>
            <a:r>
              <a:rPr lang="en-US" sz="1600" dirty="0">
                <a:latin typeface="Courier New" pitchFamily="49" charset="0"/>
                <a:cs typeface="Courier New" pitchFamily="49" charset="0"/>
              </a:rPr>
              <a:t>  17       2.825    0.314     9.00    0.000  1.89</a:t>
            </a:r>
          </a:p>
          <a:p>
            <a:pPr>
              <a:spcBef>
                <a:spcPts val="0"/>
              </a:spcBef>
              <a:buNone/>
            </a:pPr>
            <a:r>
              <a:rPr lang="en-US" sz="1600" dirty="0">
                <a:latin typeface="Courier New" pitchFamily="49" charset="0"/>
                <a:cs typeface="Courier New" pitchFamily="49" charset="0"/>
              </a:rPr>
              <a:t>  18       2.425    0.314     7.73    0.000  1.89</a:t>
            </a:r>
          </a:p>
          <a:p>
            <a:pPr>
              <a:spcBef>
                <a:spcPts val="0"/>
              </a:spcBef>
              <a:buNone/>
            </a:pPr>
            <a:endParaRPr lang="en-US" sz="1600"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530</a:t>
            </a:fld>
            <a:endParaRPr lang="en-US"/>
          </a:p>
        </p:txBody>
      </p:sp>
    </p:spTree>
    <p:extLst>
      <p:ext uri="{BB962C8B-B14F-4D97-AF65-F5344CB8AC3E}">
        <p14:creationId xmlns:p14="http://schemas.microsoft.com/office/powerpoint/2010/main" val="4439416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10200" y="4377941"/>
            <a:ext cx="3632454" cy="2419713"/>
          </a:xfrm>
          <a:prstGeom prst="rect">
            <a:avLst/>
          </a:prstGeom>
        </p:spPr>
      </p:pic>
      <p:sp>
        <p:nvSpPr>
          <p:cNvPr id="2" name="Title 1"/>
          <p:cNvSpPr>
            <a:spLocks noGrp="1"/>
          </p:cNvSpPr>
          <p:nvPr>
            <p:ph type="title"/>
          </p:nvPr>
        </p:nvSpPr>
        <p:spPr>
          <a:xfrm>
            <a:off x="457200" y="-152400"/>
            <a:ext cx="8229600" cy="1143000"/>
          </a:xfrm>
        </p:spPr>
        <p:txBody>
          <a:bodyPr/>
          <a:lstStyle/>
          <a:p>
            <a:r>
              <a:rPr lang="en-US" sz="4000" dirty="0" smtClean="0"/>
              <a:t>3-Stage Nested Design Example</a:t>
            </a:r>
            <a:endParaRPr lang="en-US" sz="4000" dirty="0"/>
          </a:p>
        </p:txBody>
      </p:sp>
      <p:sp>
        <p:nvSpPr>
          <p:cNvPr id="3" name="Content Placeholder 2"/>
          <p:cNvSpPr>
            <a:spLocks noGrp="1"/>
          </p:cNvSpPr>
          <p:nvPr>
            <p:ph idx="1"/>
          </p:nvPr>
        </p:nvSpPr>
        <p:spPr>
          <a:xfrm>
            <a:off x="228600" y="1066800"/>
            <a:ext cx="8686800" cy="4525963"/>
          </a:xfrm>
        </p:spPr>
        <p:txBody>
          <a:bodyPr/>
          <a:lstStyle/>
          <a:p>
            <a:pPr>
              <a:spcBef>
                <a:spcPts val="0"/>
              </a:spcBef>
              <a:buNone/>
            </a:pPr>
            <a:r>
              <a:rPr lang="en-US" sz="1600" b="1" dirty="0" smtClean="0">
                <a:latin typeface="Courier New" pitchFamily="49" charset="0"/>
                <a:cs typeface="Courier New" pitchFamily="49" charset="0"/>
              </a:rPr>
              <a:t>General Regression Analysis: iron versus line2 </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Analysis of Variance</a:t>
            </a: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ts val="0"/>
              </a:spcBef>
              <a:buNone/>
            </a:pPr>
            <a:r>
              <a:rPr lang="en-US" sz="1600" dirty="0">
                <a:latin typeface="Courier New" pitchFamily="49" charset="0"/>
                <a:cs typeface="Courier New" pitchFamily="49" charset="0"/>
              </a:rPr>
              <a:t>Regression  17  204.90  12.0532    61.20    0.000</a:t>
            </a:r>
          </a:p>
          <a:p>
            <a:pPr>
              <a:spcBef>
                <a:spcPts val="0"/>
              </a:spcBef>
              <a:buNone/>
            </a:pPr>
            <a:r>
              <a:rPr lang="en-US" sz="1600" dirty="0">
                <a:latin typeface="Courier New" pitchFamily="49" charset="0"/>
                <a:cs typeface="Courier New" pitchFamily="49" charset="0"/>
              </a:rPr>
              <a:t>  line 2    17  204.90  12.0532    61.20    0.000</a:t>
            </a:r>
          </a:p>
          <a:p>
            <a:pPr>
              <a:spcBef>
                <a:spcPts val="0"/>
              </a:spcBef>
              <a:buNone/>
            </a:pPr>
            <a:r>
              <a:rPr lang="en-US" sz="1600" dirty="0">
                <a:latin typeface="Courier New" pitchFamily="49" charset="0"/>
                <a:cs typeface="Courier New" pitchFamily="49" charset="0"/>
              </a:rPr>
              <a:t>Error       54   10.63   0.1969</a:t>
            </a:r>
          </a:p>
          <a:p>
            <a:pPr>
              <a:spcBef>
                <a:spcPts val="0"/>
              </a:spcBef>
              <a:buNone/>
            </a:pPr>
            <a:r>
              <a:rPr lang="en-US" sz="1600" dirty="0">
                <a:latin typeface="Courier New" pitchFamily="49" charset="0"/>
                <a:cs typeface="Courier New" pitchFamily="49" charset="0"/>
              </a:rPr>
              <a:t>Total       71  </a:t>
            </a:r>
            <a:r>
              <a:rPr lang="en-US" sz="1600" dirty="0" smtClean="0">
                <a:latin typeface="Courier New" pitchFamily="49" charset="0"/>
                <a:cs typeface="Courier New" pitchFamily="49" charset="0"/>
              </a:rPr>
              <a:t>215.54</a:t>
            </a:r>
            <a:endParaRPr lang="en-US" sz="1600" dirty="0">
              <a:latin typeface="Courier New" pitchFamily="49" charset="0"/>
              <a:cs typeface="Courier New" pitchFamily="49" charset="0"/>
            </a:endParaRP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Model Summary</a:t>
            </a: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       S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a:t>
            </a:r>
          </a:p>
          <a:p>
            <a:pPr>
              <a:spcBef>
                <a:spcPts val="0"/>
              </a:spcBef>
              <a:buNone/>
            </a:pPr>
            <a:r>
              <a:rPr lang="en-US" sz="1600" dirty="0">
                <a:latin typeface="Courier New" pitchFamily="49" charset="0"/>
                <a:cs typeface="Courier New" pitchFamily="49" charset="0"/>
              </a:rPr>
              <a:t>0.443784  95.07%     93.51%      91.23%</a:t>
            </a:r>
            <a:endParaRPr lang="en-US" sz="1600" dirty="0" smtClean="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531</a:t>
            </a:fld>
            <a:endParaRPr lang="en-US"/>
          </a:p>
        </p:txBody>
      </p:sp>
    </p:spTree>
    <p:extLst>
      <p:ext uri="{BB962C8B-B14F-4D97-AF65-F5344CB8AC3E}">
        <p14:creationId xmlns:p14="http://schemas.microsoft.com/office/powerpoint/2010/main" val="21316228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4000" dirty="0" smtClean="0"/>
              <a:t>Designs with both Nested and Factorial Factors</a:t>
            </a:r>
            <a:endParaRPr lang="en-US" sz="4000" dirty="0"/>
          </a:p>
        </p:txBody>
      </p:sp>
      <p:sp>
        <p:nvSpPr>
          <p:cNvPr id="3" name="Content Placeholder 2"/>
          <p:cNvSpPr>
            <a:spLocks noGrp="1"/>
          </p:cNvSpPr>
          <p:nvPr>
            <p:ph idx="1"/>
          </p:nvPr>
        </p:nvSpPr>
        <p:spPr>
          <a:xfrm>
            <a:off x="457200" y="2103437"/>
            <a:ext cx="8229600" cy="4525963"/>
          </a:xfrm>
        </p:spPr>
        <p:txBody>
          <a:bodyPr/>
          <a:lstStyle/>
          <a:p>
            <a:r>
              <a:rPr lang="en-US" sz="2400" dirty="0" smtClean="0"/>
              <a:t>Nested Factors: the </a:t>
            </a:r>
            <a:r>
              <a:rPr lang="en-US" sz="2400" dirty="0"/>
              <a:t>levels of one factor are similar but not identical for different levels of another </a:t>
            </a:r>
            <a:r>
              <a:rPr lang="en-US" sz="2400" dirty="0" smtClean="0"/>
              <a:t>factor</a:t>
            </a:r>
          </a:p>
          <a:p>
            <a:endParaRPr lang="en-US" sz="2400" dirty="0" smtClean="0"/>
          </a:p>
          <a:p>
            <a:r>
              <a:rPr lang="en-US" sz="2400" dirty="0" smtClean="0"/>
              <a:t>Factorial Factors: all combinations of the factor levels are investigated.  Same factor levels for each level of another factor.</a:t>
            </a:r>
            <a:endParaRPr lang="en-US" sz="2400" dirty="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532</a:t>
            </a:fld>
            <a:endParaRPr lang="en-US"/>
          </a:p>
        </p:txBody>
      </p:sp>
    </p:spTree>
    <p:extLst>
      <p:ext uri="{BB962C8B-B14F-4D97-AF65-F5344CB8AC3E}">
        <p14:creationId xmlns:p14="http://schemas.microsoft.com/office/powerpoint/2010/main" val="324733555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Nested &amp; Factorial Design Example</a:t>
            </a:r>
            <a:endParaRPr lang="en-US" sz="4000" dirty="0"/>
          </a:p>
        </p:txBody>
      </p:sp>
      <p:sp>
        <p:nvSpPr>
          <p:cNvPr id="3" name="Content Placeholder 2"/>
          <p:cNvSpPr>
            <a:spLocks noGrp="1"/>
          </p:cNvSpPr>
          <p:nvPr>
            <p:ph idx="1"/>
          </p:nvPr>
        </p:nvSpPr>
        <p:spPr>
          <a:xfrm>
            <a:off x="76200" y="1066800"/>
            <a:ext cx="8839200" cy="5745163"/>
          </a:xfrm>
        </p:spPr>
        <p:txBody>
          <a:bodyPr/>
          <a:lstStyle/>
          <a:p>
            <a:r>
              <a:rPr lang="en-US" sz="2000" dirty="0" smtClean="0"/>
              <a:t>Investigate how the age of consumer affects their rating of soda taste</a:t>
            </a:r>
          </a:p>
          <a:p>
            <a:r>
              <a:rPr lang="en-US" sz="2000" dirty="0" smtClean="0"/>
              <a:t>Select 2 types of soda (Coke Zero &amp; Diet Coke)</a:t>
            </a:r>
          </a:p>
          <a:p>
            <a:r>
              <a:rPr lang="en-US" sz="2000" dirty="0" smtClean="0"/>
              <a:t>Select 2 age groups (young &amp; old)</a:t>
            </a:r>
          </a:p>
          <a:p>
            <a:r>
              <a:rPr lang="en-US" sz="2000" dirty="0" smtClean="0"/>
              <a:t>Randomly select 3 taste testers in each age group</a:t>
            </a:r>
          </a:p>
          <a:p>
            <a:r>
              <a:rPr lang="en-US" sz="2000" dirty="0" smtClean="0"/>
              <a:t>Each taste tester gets 2 samples of each soda type</a:t>
            </a:r>
          </a:p>
          <a:p>
            <a:r>
              <a:rPr lang="en-US" sz="2000" dirty="0" smtClean="0"/>
              <a:t>Interested in effect of soda type, age, and tester on rating (1-100)</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Factorial Factors: Soda Type and Age</a:t>
            </a:r>
          </a:p>
          <a:p>
            <a:r>
              <a:rPr lang="en-US" sz="2000" dirty="0" smtClean="0"/>
              <a:t>Nested Factor: Taste Tester</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533</a:t>
            </a:fld>
            <a:endParaRPr lang="en-US"/>
          </a:p>
        </p:txBody>
      </p:sp>
      <p:graphicFrame>
        <p:nvGraphicFramePr>
          <p:cNvPr id="6" name="Table 5"/>
          <p:cNvGraphicFramePr>
            <a:graphicFrameLocks noGrp="1"/>
          </p:cNvGraphicFramePr>
          <p:nvPr>
            <p:extLst/>
          </p:nvPr>
        </p:nvGraphicFramePr>
        <p:xfrm>
          <a:off x="243840" y="3505200"/>
          <a:ext cx="8595360" cy="1854200"/>
        </p:xfrm>
        <a:graphic>
          <a:graphicData uri="http://schemas.openxmlformats.org/drawingml/2006/table">
            <a:tbl>
              <a:tblPr firstRow="1" bandRow="1">
                <a:tableStyleId>{5C22544A-7EE6-4342-B048-85BDC9FD1C3A}</a:tableStyleId>
              </a:tblPr>
              <a:tblGrid>
                <a:gridCol w="914400"/>
                <a:gridCol w="640080"/>
                <a:gridCol w="640080"/>
                <a:gridCol w="640080"/>
                <a:gridCol w="640080"/>
                <a:gridCol w="640080"/>
                <a:gridCol w="640080"/>
                <a:gridCol w="640080"/>
                <a:gridCol w="640080"/>
                <a:gridCol w="640080"/>
                <a:gridCol w="640080"/>
                <a:gridCol w="640080"/>
                <a:gridCol w="640080"/>
              </a:tblGrid>
              <a:tr h="370840">
                <a:tc>
                  <a:txBody>
                    <a:bodyPr/>
                    <a:lstStyle/>
                    <a:p>
                      <a:pPr algn="ctr"/>
                      <a:endParaRPr 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algn="ctr"/>
                      <a:r>
                        <a:rPr lang="en-US" sz="1800" b="0" dirty="0" smtClean="0">
                          <a:solidFill>
                            <a:schemeClr val="tx1"/>
                          </a:solidFill>
                        </a:rPr>
                        <a:t>Coke</a:t>
                      </a:r>
                      <a:r>
                        <a:rPr lang="en-US" sz="1800" b="0" baseline="0" dirty="0" smtClean="0">
                          <a:solidFill>
                            <a:schemeClr val="tx1"/>
                          </a:solidFill>
                        </a:rPr>
                        <a:t> Zero</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6">
                  <a:txBody>
                    <a:bodyPr/>
                    <a:lstStyle/>
                    <a:p>
                      <a:pPr algn="ctr"/>
                      <a:r>
                        <a:rPr lang="en-US" sz="1800" b="0" dirty="0" smtClean="0">
                          <a:solidFill>
                            <a:schemeClr val="tx1"/>
                          </a:solidFill>
                        </a:rPr>
                        <a:t>Diet Coke</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800" dirty="0" smtClean="0">
                          <a:solidFill>
                            <a:schemeClr val="tx1"/>
                          </a:solidFill>
                        </a:rPr>
                        <a:t>Age</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young</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old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young</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old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a:txBody>
                    <a:bodyPr/>
                    <a:lstStyle/>
                    <a:p>
                      <a:pPr algn="ctr"/>
                      <a:r>
                        <a:rPr lang="en-US" sz="1800" dirty="0" smtClean="0">
                          <a:solidFill>
                            <a:schemeClr val="tx1"/>
                          </a:solidFill>
                        </a:rPr>
                        <a:t>Tester</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Kim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Bill</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Jim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Bev</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Ed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Tom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Kim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Bill</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Jim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Bev</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Ed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Tom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370840">
                <a:tc rowSpan="2">
                  <a:txBody>
                    <a:bodyPr/>
                    <a:lstStyle/>
                    <a:p>
                      <a:pPr algn="ctr"/>
                      <a:r>
                        <a:rPr lang="en-US" sz="1800" dirty="0" smtClean="0"/>
                        <a:t>Taste Rating</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rgbClr val="000000"/>
                          </a:solidFill>
                          <a:effectLst/>
                          <a:latin typeface="Calibri"/>
                        </a:rPr>
                        <a:t>75</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70</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58</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85</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77</a:t>
                      </a:r>
                      <a:endParaRPr lang="en-US" sz="1800" b="0" i="0" u="none" strike="noStrike" dirty="0">
                        <a:solidFill>
                          <a:srgbClr val="000000"/>
                        </a:solidFill>
                        <a:effectLst/>
                        <a:latin typeface="Calibri"/>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45</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68</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86</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77</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67</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60</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34</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rgbClr val="000000"/>
                          </a:solidFill>
                          <a:effectLst/>
                          <a:latin typeface="Calibri"/>
                        </a:rPr>
                        <a:t>67</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73</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62</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79</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82</a:t>
                      </a:r>
                      <a:endParaRPr lang="en-US" sz="1800" b="0" i="0" u="none" strike="noStrike" dirty="0">
                        <a:solidFill>
                          <a:srgbClr val="000000"/>
                        </a:solidFill>
                        <a:effectLst/>
                        <a:latin typeface="Calibri"/>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52</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72</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80</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86</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64</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55</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29</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4876800" y="5486400"/>
            <a:ext cx="4267200" cy="1323439"/>
          </a:xfrm>
          <a:prstGeom prst="rect">
            <a:avLst/>
          </a:prstGeom>
          <a:solidFill>
            <a:srgbClr val="FFCCFF"/>
          </a:solidFill>
        </p:spPr>
        <p:txBody>
          <a:bodyPr wrap="square" rtlCol="0">
            <a:spAutoFit/>
          </a:bodyPr>
          <a:lstStyle/>
          <a:p>
            <a:r>
              <a:rPr lang="en-US" sz="1600" dirty="0" smtClean="0"/>
              <a:t>What if we are not interested in differences between testers? </a:t>
            </a:r>
          </a:p>
          <a:p>
            <a:pPr marL="396875" indent="-168275">
              <a:buFont typeface="Arial" pitchFamily="34" charset="0"/>
              <a:buChar char="•"/>
            </a:pPr>
            <a:r>
              <a:rPr lang="en-US" sz="1600" dirty="0" smtClean="0"/>
              <a:t>2 factor factorial</a:t>
            </a:r>
          </a:p>
          <a:p>
            <a:pPr marL="396875" indent="-168275">
              <a:buFont typeface="Arial" pitchFamily="34" charset="0"/>
              <a:buChar char="•"/>
            </a:pPr>
            <a:r>
              <a:rPr lang="en-US" sz="1600" dirty="0" smtClean="0"/>
              <a:t>Block on tester?  Single replicate of complete factorial design in each block?</a:t>
            </a:r>
            <a:endParaRPr lang="en-US" sz="1600" dirty="0"/>
          </a:p>
        </p:txBody>
      </p:sp>
    </p:spTree>
    <p:extLst>
      <p:ext uri="{BB962C8B-B14F-4D97-AF65-F5344CB8AC3E}">
        <p14:creationId xmlns:p14="http://schemas.microsoft.com/office/powerpoint/2010/main" val="179937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Nested &amp; Factorial Design Example</a:t>
            </a:r>
            <a:endParaRPr lang="en-US" sz="4000" dirty="0"/>
          </a:p>
        </p:txBody>
      </p:sp>
      <p:sp>
        <p:nvSpPr>
          <p:cNvPr id="3" name="Content Placeholder 2"/>
          <p:cNvSpPr>
            <a:spLocks noGrp="1"/>
          </p:cNvSpPr>
          <p:nvPr>
            <p:ph idx="1"/>
          </p:nvPr>
        </p:nvSpPr>
        <p:spPr>
          <a:xfrm>
            <a:off x="228600" y="1112837"/>
            <a:ext cx="8839200" cy="5745163"/>
          </a:xfrm>
        </p:spPr>
        <p:txBody>
          <a:bodyPr/>
          <a:lstStyle/>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Factorial Factors: Soda Type and Age</a:t>
            </a:r>
          </a:p>
          <a:p>
            <a:r>
              <a:rPr lang="en-US" sz="2000" dirty="0" smtClean="0"/>
              <a:t>Nested Factor: Taste Tester</a:t>
            </a:r>
          </a:p>
          <a:p>
            <a:pPr>
              <a:spcBef>
                <a:spcPts val="2400"/>
              </a:spcBef>
            </a:pPr>
            <a:r>
              <a:rPr lang="en-US" sz="2400" dirty="0" smtClean="0"/>
              <a:t>Partitioning total variability into components:</a:t>
            </a:r>
          </a:p>
          <a:p>
            <a:pPr>
              <a:buNone/>
            </a:pPr>
            <a:r>
              <a:rPr lang="en-US" sz="2400" dirty="0" smtClean="0"/>
              <a:t>	SS</a:t>
            </a:r>
            <a:r>
              <a:rPr lang="en-US" sz="2400" baseline="-25000" dirty="0" smtClean="0"/>
              <a:t>T </a:t>
            </a:r>
            <a:r>
              <a:rPr lang="en-US" sz="2400" dirty="0" smtClean="0"/>
              <a:t>= </a:t>
            </a:r>
            <a:r>
              <a:rPr lang="en-US" sz="2400" dirty="0" err="1" smtClean="0"/>
              <a:t>SS</a:t>
            </a:r>
            <a:r>
              <a:rPr lang="en-US" sz="2400" baseline="-25000" dirty="0" err="1" smtClean="0"/>
              <a:t>Soda</a:t>
            </a:r>
            <a:r>
              <a:rPr lang="en-US" sz="2400" baseline="-25000" dirty="0" smtClean="0"/>
              <a:t> </a:t>
            </a:r>
            <a:r>
              <a:rPr lang="en-US" sz="2400" dirty="0" smtClean="0"/>
              <a:t>+ </a:t>
            </a:r>
            <a:r>
              <a:rPr lang="en-US" sz="2400" dirty="0" err="1" smtClean="0"/>
              <a:t>SS</a:t>
            </a:r>
            <a:r>
              <a:rPr lang="en-US" sz="2400" baseline="-25000" dirty="0" err="1" smtClean="0"/>
              <a:t>Age</a:t>
            </a:r>
            <a:r>
              <a:rPr lang="en-US" sz="2400" baseline="-25000" dirty="0" smtClean="0"/>
              <a:t> </a:t>
            </a:r>
            <a:r>
              <a:rPr lang="en-US" sz="2400" dirty="0" smtClean="0"/>
              <a:t>+ </a:t>
            </a:r>
            <a:r>
              <a:rPr lang="en-US" sz="2400" dirty="0" err="1" smtClean="0"/>
              <a:t>SS</a:t>
            </a:r>
            <a:r>
              <a:rPr lang="en-US" sz="2400" baseline="-25000" dirty="0" err="1" smtClean="0"/>
              <a:t>Tester</a:t>
            </a:r>
            <a:r>
              <a:rPr lang="en-US" sz="2400" baseline="-25000" dirty="0" smtClean="0"/>
              <a:t>(Age) </a:t>
            </a:r>
            <a:r>
              <a:rPr lang="en-US" sz="2400" dirty="0" smtClean="0"/>
              <a:t>+ </a:t>
            </a:r>
            <a:r>
              <a:rPr lang="en-US" sz="2400" dirty="0" err="1" smtClean="0"/>
              <a:t>SS</a:t>
            </a:r>
            <a:r>
              <a:rPr lang="en-US" sz="2400" baseline="-25000" dirty="0" err="1" smtClean="0"/>
              <a:t>Soda</a:t>
            </a:r>
            <a:r>
              <a:rPr lang="en-US" sz="2400" baseline="-25000" dirty="0" smtClean="0"/>
              <a:t>*Age </a:t>
            </a:r>
            <a:endParaRPr lang="en-US" sz="2400" dirty="0" smtClean="0"/>
          </a:p>
          <a:p>
            <a:pPr>
              <a:buNone/>
            </a:pPr>
            <a:r>
              <a:rPr lang="en-US" sz="2400" dirty="0" smtClean="0"/>
              <a:t>						+ </a:t>
            </a:r>
            <a:r>
              <a:rPr lang="en-US" sz="2400" dirty="0" err="1" smtClean="0"/>
              <a:t>SS</a:t>
            </a:r>
            <a:r>
              <a:rPr lang="en-US" sz="2400" baseline="-25000" dirty="0" err="1" smtClean="0"/>
              <a:t>Soda</a:t>
            </a:r>
            <a:r>
              <a:rPr lang="en-US" sz="2400" baseline="-25000" dirty="0" smtClean="0"/>
              <a:t>*Tester(Age) </a:t>
            </a:r>
            <a:r>
              <a:rPr lang="en-US" sz="2400" dirty="0" smtClean="0"/>
              <a:t>+ SS</a:t>
            </a:r>
            <a:r>
              <a:rPr lang="en-US" sz="2400" baseline="-25000" dirty="0" smtClean="0"/>
              <a:t>E</a:t>
            </a:r>
          </a:p>
          <a:p>
            <a:pPr marL="350838" indent="-350838">
              <a:spcBef>
                <a:spcPts val="2400"/>
              </a:spcBef>
              <a:buFont typeface="Arial" pitchFamily="34" charset="0"/>
              <a:buChar char="•"/>
            </a:pPr>
            <a:r>
              <a:rPr lang="en-US" sz="2400" dirty="0" smtClean="0"/>
              <a:t>Cannot include Age*Tester or Soda*Age*Tester interactions because all testers are not in all age groups (Testers are nested in Age)</a:t>
            </a:r>
          </a:p>
          <a:p>
            <a:pPr marL="457200" lvl="1" indent="0">
              <a:buNone/>
            </a:pPr>
            <a:endParaRPr lang="en-US" sz="2400" baseline="-25000" dirty="0" smtClean="0"/>
          </a:p>
          <a:p>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534</a:t>
            </a:fld>
            <a:endParaRPr lang="en-US"/>
          </a:p>
        </p:txBody>
      </p:sp>
      <p:graphicFrame>
        <p:nvGraphicFramePr>
          <p:cNvPr id="8" name="Table 7"/>
          <p:cNvGraphicFramePr>
            <a:graphicFrameLocks noGrp="1"/>
          </p:cNvGraphicFramePr>
          <p:nvPr>
            <p:extLst/>
          </p:nvPr>
        </p:nvGraphicFramePr>
        <p:xfrm>
          <a:off x="228600" y="914400"/>
          <a:ext cx="8595360" cy="1854200"/>
        </p:xfrm>
        <a:graphic>
          <a:graphicData uri="http://schemas.openxmlformats.org/drawingml/2006/table">
            <a:tbl>
              <a:tblPr firstRow="1" bandRow="1">
                <a:tableStyleId>{5C22544A-7EE6-4342-B048-85BDC9FD1C3A}</a:tableStyleId>
              </a:tblPr>
              <a:tblGrid>
                <a:gridCol w="914400"/>
                <a:gridCol w="640080"/>
                <a:gridCol w="640080"/>
                <a:gridCol w="640080"/>
                <a:gridCol w="640080"/>
                <a:gridCol w="640080"/>
                <a:gridCol w="640080"/>
                <a:gridCol w="640080"/>
                <a:gridCol w="640080"/>
                <a:gridCol w="640080"/>
                <a:gridCol w="640080"/>
                <a:gridCol w="640080"/>
                <a:gridCol w="640080"/>
              </a:tblGrid>
              <a:tr h="370840">
                <a:tc>
                  <a:txBody>
                    <a:bodyPr/>
                    <a:lstStyle/>
                    <a:p>
                      <a:pPr algn="ctr"/>
                      <a:endParaRPr 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algn="ctr"/>
                      <a:r>
                        <a:rPr lang="en-US" sz="1800" b="0" dirty="0" smtClean="0">
                          <a:solidFill>
                            <a:schemeClr val="tx1"/>
                          </a:solidFill>
                        </a:rPr>
                        <a:t>Coke</a:t>
                      </a:r>
                      <a:r>
                        <a:rPr lang="en-US" sz="1800" b="0" baseline="0" dirty="0" smtClean="0">
                          <a:solidFill>
                            <a:schemeClr val="tx1"/>
                          </a:solidFill>
                        </a:rPr>
                        <a:t> Zero</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algn="ctr"/>
                      <a:endParaRPr lang="en-US"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6">
                  <a:txBody>
                    <a:bodyPr/>
                    <a:lstStyle/>
                    <a:p>
                      <a:pPr algn="ctr"/>
                      <a:r>
                        <a:rPr lang="en-US" sz="1800" b="0" dirty="0" smtClean="0">
                          <a:solidFill>
                            <a:schemeClr val="tx1"/>
                          </a:solidFill>
                        </a:rPr>
                        <a:t>Diet Coke</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800" dirty="0" smtClean="0">
                          <a:solidFill>
                            <a:schemeClr val="tx1"/>
                          </a:solidFill>
                        </a:rPr>
                        <a:t>Age</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young</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old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young</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gridSpan="3">
                  <a:txBody>
                    <a:bodyPr/>
                    <a:lstStyle/>
                    <a:p>
                      <a:pPr algn="ctr"/>
                      <a:r>
                        <a:rPr lang="en-US" sz="1800" dirty="0" smtClean="0">
                          <a:solidFill>
                            <a:schemeClr val="tx1"/>
                          </a:solidFill>
                        </a:rPr>
                        <a:t>old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hMerge="1">
                  <a:txBody>
                    <a:bodyPr/>
                    <a:lstStyle/>
                    <a:p>
                      <a:pPr algn="ctr"/>
                      <a:endParaRPr lang="en-US"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a:txBody>
                    <a:bodyPr/>
                    <a:lstStyle/>
                    <a:p>
                      <a:pPr algn="ctr"/>
                      <a:r>
                        <a:rPr lang="en-US" sz="1800" dirty="0" smtClean="0">
                          <a:solidFill>
                            <a:schemeClr val="tx1"/>
                          </a:solidFill>
                        </a:rPr>
                        <a:t>Tester</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Kim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Bill</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Jim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Bev</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Ed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Tom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Kim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Bill</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Jim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Bev</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Ed</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dirty="0" smtClean="0">
                          <a:solidFill>
                            <a:schemeClr val="tx1"/>
                          </a:solidFill>
                        </a:rPr>
                        <a:t>Tom</a:t>
                      </a: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370840">
                <a:tc rowSpan="2">
                  <a:txBody>
                    <a:bodyPr/>
                    <a:lstStyle/>
                    <a:p>
                      <a:pPr algn="ctr"/>
                      <a:r>
                        <a:rPr lang="en-US" sz="1800" dirty="0" smtClean="0"/>
                        <a:t>Taste Rating</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rgbClr val="000000"/>
                          </a:solidFill>
                          <a:effectLst/>
                          <a:latin typeface="Calibri"/>
                        </a:rPr>
                        <a:t>75</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70</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58</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85</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77</a:t>
                      </a:r>
                      <a:endParaRPr lang="en-US" sz="1800" b="0" i="0" u="none" strike="noStrike" dirty="0">
                        <a:solidFill>
                          <a:srgbClr val="000000"/>
                        </a:solidFill>
                        <a:effectLst/>
                        <a:latin typeface="Calibri"/>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45</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68</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86</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77</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67</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60</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34</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rgbClr val="000000"/>
                          </a:solidFill>
                          <a:effectLst/>
                          <a:latin typeface="Calibri"/>
                        </a:rPr>
                        <a:t>67</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73</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62</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79</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82</a:t>
                      </a:r>
                      <a:endParaRPr lang="en-US" sz="1800" b="0" i="0" u="none" strike="noStrike" dirty="0">
                        <a:solidFill>
                          <a:srgbClr val="000000"/>
                        </a:solidFill>
                        <a:effectLst/>
                        <a:latin typeface="Calibri"/>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52</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72</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80</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86</a:t>
                      </a:r>
                      <a:endParaRPr lang="en-US" sz="1800" b="0" i="0" u="none" strike="noStrike" dirty="0">
                        <a:solidFill>
                          <a:srgbClr val="000000"/>
                        </a:solidFill>
                        <a:effectLst/>
                        <a:latin typeface="Calibri"/>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64</a:t>
                      </a:r>
                      <a:endParaRPr lang="en-US" sz="1800" b="0" i="0" u="none" strike="noStrike" dirty="0">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55</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smtClean="0">
                          <a:solidFill>
                            <a:srgbClr val="000000"/>
                          </a:solidFill>
                          <a:effectLst/>
                          <a:latin typeface="Calibri"/>
                        </a:rPr>
                        <a:t>29</a:t>
                      </a:r>
                      <a:endParaRPr lang="en-US" sz="1800" b="0" i="0" u="none" strike="noStrike" dirty="0">
                        <a:solidFill>
                          <a:srgbClr val="000000"/>
                        </a:solidFill>
                        <a:effectLst/>
                        <a:latin typeface="Calibri"/>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1765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1987" name="Slide Number Placeholder 5"/>
          <p:cNvSpPr>
            <a:spLocks noGrp="1"/>
          </p:cNvSpPr>
          <p:nvPr>
            <p:ph type="sldNum" sz="quarter" idx="12"/>
          </p:nvPr>
        </p:nvSpPr>
        <p:spPr>
          <a:noFill/>
        </p:spPr>
        <p:txBody>
          <a:bodyPr/>
          <a:lstStyle/>
          <a:p>
            <a:fld id="{5DC7A816-B618-4F0A-91F7-F842319D57D1}" type="slidenum">
              <a:rPr lang="en-US" smtClean="0">
                <a:latin typeface="Arial" charset="0"/>
              </a:rPr>
              <a:pPr/>
              <a:t>319</a:t>
            </a:fld>
            <a:endParaRPr lang="en-US" smtClean="0">
              <a:latin typeface="Arial" charset="0"/>
            </a:endParaRPr>
          </a:p>
        </p:txBody>
      </p:sp>
      <p:sp>
        <p:nvSpPr>
          <p:cNvPr id="41988" name="Rectangle 2"/>
          <p:cNvSpPr>
            <a:spLocks noGrp="1" noChangeArrowheads="1"/>
          </p:cNvSpPr>
          <p:nvPr>
            <p:ph type="title"/>
          </p:nvPr>
        </p:nvSpPr>
        <p:spPr/>
        <p:txBody>
          <a:bodyPr/>
          <a:lstStyle/>
          <a:p>
            <a:pPr eaLnBrk="1" hangingPunct="1"/>
            <a:r>
              <a:rPr lang="en-US" smtClean="0"/>
              <a:t>Heart Rate Reduction Example</a:t>
            </a:r>
          </a:p>
        </p:txBody>
      </p:sp>
      <p:pic>
        <p:nvPicPr>
          <p:cNvPr id="3" name="Picture 2"/>
          <p:cNvPicPr>
            <a:picLocks noChangeAspect="1"/>
          </p:cNvPicPr>
          <p:nvPr/>
        </p:nvPicPr>
        <p:blipFill>
          <a:blip r:embed="rId2"/>
          <a:stretch>
            <a:fillRect/>
          </a:stretch>
        </p:blipFill>
        <p:spPr>
          <a:xfrm>
            <a:off x="457200" y="1295400"/>
            <a:ext cx="7960091" cy="5296989"/>
          </a:xfrm>
          <a:prstGeom prst="rect">
            <a:avLst/>
          </a:prstGeom>
        </p:spPr>
      </p:pic>
      <p:sp>
        <p:nvSpPr>
          <p:cNvPr id="41991" name="Oval 5"/>
          <p:cNvSpPr>
            <a:spLocks noChangeArrowheads="1"/>
          </p:cNvSpPr>
          <p:nvPr/>
        </p:nvSpPr>
        <p:spPr bwMode="auto">
          <a:xfrm>
            <a:off x="4648200" y="4343400"/>
            <a:ext cx="3581400" cy="1981200"/>
          </a:xfrm>
          <a:prstGeom prst="ellipse">
            <a:avLst/>
          </a:prstGeom>
          <a:noFill/>
          <a:ln w="38100">
            <a:solidFill>
              <a:srgbClr val="00CCFF"/>
            </a:solidFill>
            <a:round/>
            <a:headEnd/>
            <a:tailEnd/>
          </a:ln>
        </p:spPr>
        <p:txBody>
          <a:bodyPr wrap="none" anchor="ctr"/>
          <a:lstStyle/>
          <a:p>
            <a:endParaRPr lang="en-US"/>
          </a:p>
        </p:txBody>
      </p:sp>
      <p:sp>
        <p:nvSpPr>
          <p:cNvPr id="41992" name="Line 6"/>
          <p:cNvSpPr>
            <a:spLocks noChangeShapeType="1"/>
          </p:cNvSpPr>
          <p:nvPr/>
        </p:nvSpPr>
        <p:spPr bwMode="auto">
          <a:xfrm>
            <a:off x="5486400" y="4495800"/>
            <a:ext cx="2209800" cy="16002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2680" t="31701" r="13178" b="30442"/>
          <a:stretch/>
        </p:blipFill>
        <p:spPr>
          <a:xfrm>
            <a:off x="3592065" y="882432"/>
            <a:ext cx="4027935" cy="2526482"/>
          </a:xfrm>
          <a:prstGeom prst="rect">
            <a:avLst/>
          </a:prstGeom>
        </p:spPr>
      </p:pic>
      <p:sp>
        <p:nvSpPr>
          <p:cNvPr id="2" name="Title 1"/>
          <p:cNvSpPr>
            <a:spLocks noGrp="1"/>
          </p:cNvSpPr>
          <p:nvPr>
            <p:ph type="title"/>
          </p:nvPr>
        </p:nvSpPr>
        <p:spPr>
          <a:xfrm>
            <a:off x="457200" y="-152400"/>
            <a:ext cx="8229600" cy="1143000"/>
          </a:xfrm>
        </p:spPr>
        <p:txBody>
          <a:bodyPr/>
          <a:lstStyle/>
          <a:p>
            <a:r>
              <a:rPr lang="en-US" sz="4000" dirty="0" smtClean="0"/>
              <a:t>Nested &amp; Factorial Design Example</a:t>
            </a:r>
            <a:endParaRPr lang="en-US" sz="4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535</a:t>
            </a:fld>
            <a:endParaRPr lang="en-US"/>
          </a:p>
        </p:txBody>
      </p:sp>
      <p:sp>
        <p:nvSpPr>
          <p:cNvPr id="10" name="Oval 9"/>
          <p:cNvSpPr/>
          <p:nvPr/>
        </p:nvSpPr>
        <p:spPr>
          <a:xfrm>
            <a:off x="5486400" y="1977881"/>
            <a:ext cx="629294" cy="75145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429000" y="5151328"/>
            <a:ext cx="5638800" cy="1554272"/>
          </a:xfrm>
          <a:prstGeom prst="rect">
            <a:avLst/>
          </a:prstGeom>
          <a:solidFill>
            <a:srgbClr val="FFCCFF"/>
          </a:solidFill>
        </p:spPr>
        <p:txBody>
          <a:bodyPr wrap="square" rtlCol="0">
            <a:spAutoFit/>
          </a:bodyPr>
          <a:lstStyle/>
          <a:p>
            <a:pPr marL="168275" indent="-168275">
              <a:spcBef>
                <a:spcPts val="1800"/>
              </a:spcBef>
              <a:buFont typeface="Arial" pitchFamily="34" charset="0"/>
              <a:buChar char="•"/>
            </a:pPr>
            <a:r>
              <a:rPr lang="en-US" sz="2000" dirty="0" smtClean="0"/>
              <a:t>Include soda*age and soda*tester interactions</a:t>
            </a:r>
          </a:p>
          <a:p>
            <a:pPr marL="168275" indent="-168275">
              <a:spcBef>
                <a:spcPts val="1800"/>
              </a:spcBef>
              <a:buFont typeface="Arial" pitchFamily="34" charset="0"/>
              <a:buChar char="•"/>
            </a:pPr>
            <a:r>
              <a:rPr lang="en-US" sz="2000" dirty="0" smtClean="0"/>
              <a:t>Cannot include age*tester or soda*age*tester interactions because all testers are not in all age groups (testers are nested in age)</a:t>
            </a:r>
            <a:endParaRPr lang="en-US" sz="2000" dirty="0"/>
          </a:p>
        </p:txBody>
      </p:sp>
      <p:pic>
        <p:nvPicPr>
          <p:cNvPr id="501761" name="Picture 1"/>
          <p:cNvPicPr>
            <a:picLocks noChangeAspect="1" noChangeArrowheads="1"/>
          </p:cNvPicPr>
          <p:nvPr/>
        </p:nvPicPr>
        <p:blipFill>
          <a:blip r:embed="rId3" cstate="print"/>
          <a:srcRect/>
          <a:stretch>
            <a:fillRect/>
          </a:stretch>
        </p:blipFill>
        <p:spPr bwMode="auto">
          <a:xfrm>
            <a:off x="120670" y="838200"/>
            <a:ext cx="3232130" cy="5924550"/>
          </a:xfrm>
          <a:prstGeom prst="rect">
            <a:avLst/>
          </a:prstGeom>
          <a:noFill/>
          <a:ln w="9525">
            <a:noFill/>
            <a:miter lim="800000"/>
            <a:headEnd/>
            <a:tailEnd/>
          </a:ln>
          <a:effectLst/>
        </p:spPr>
      </p:pic>
      <p:pic>
        <p:nvPicPr>
          <p:cNvPr id="7" name="Picture 6"/>
          <p:cNvPicPr>
            <a:picLocks noChangeAspect="1"/>
          </p:cNvPicPr>
          <p:nvPr/>
        </p:nvPicPr>
        <p:blipFill rotWithShape="1">
          <a:blip r:embed="rId4"/>
          <a:srcRect l="64718" t="24670" r="14964" b="23299"/>
          <a:stretch/>
        </p:blipFill>
        <p:spPr>
          <a:xfrm>
            <a:off x="6067747" y="2078373"/>
            <a:ext cx="3000053" cy="3072955"/>
          </a:xfrm>
          <a:prstGeom prst="rect">
            <a:avLst/>
          </a:prstGeom>
        </p:spPr>
      </p:pic>
      <p:sp>
        <p:nvSpPr>
          <p:cNvPr id="8" name="Oval 7"/>
          <p:cNvSpPr/>
          <p:nvPr/>
        </p:nvSpPr>
        <p:spPr>
          <a:xfrm>
            <a:off x="6067747" y="2078373"/>
            <a:ext cx="2667000" cy="6158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924765" y="3532153"/>
            <a:ext cx="3048000" cy="2817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5834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Nested &amp; Factorial Design Example</a:t>
            </a:r>
            <a:endParaRPr lang="en-US" sz="4000" dirty="0"/>
          </a:p>
        </p:txBody>
      </p:sp>
      <p:sp>
        <p:nvSpPr>
          <p:cNvPr id="3" name="Content Placeholder 2"/>
          <p:cNvSpPr>
            <a:spLocks noGrp="1"/>
          </p:cNvSpPr>
          <p:nvPr>
            <p:ph idx="1"/>
          </p:nvPr>
        </p:nvSpPr>
        <p:spPr>
          <a:xfrm>
            <a:off x="228600" y="1189037"/>
            <a:ext cx="8686800" cy="4525963"/>
          </a:xfrm>
        </p:spPr>
        <p:txBody>
          <a:bodyPr/>
          <a:lstStyle/>
          <a:p>
            <a:pPr>
              <a:spcBef>
                <a:spcPts val="0"/>
              </a:spcBef>
              <a:buNone/>
            </a:pPr>
            <a:r>
              <a:rPr lang="en-US" sz="1400" b="1" dirty="0">
                <a:latin typeface="Courier New" pitchFamily="49" charset="0"/>
                <a:cs typeface="Courier New" pitchFamily="49" charset="0"/>
              </a:rPr>
              <a:t>General Linear Model: rating versus soda, age, tester </a:t>
            </a:r>
          </a:p>
          <a:p>
            <a:pPr>
              <a:spcBef>
                <a:spcPts val="0"/>
              </a:spcBef>
              <a:buNone/>
            </a:pPr>
            <a:r>
              <a:rPr lang="en-US" sz="1400" dirty="0" smtClean="0">
                <a:latin typeface="Courier New" pitchFamily="49" charset="0"/>
                <a:cs typeface="Courier New" pitchFamily="49" charset="0"/>
              </a:rPr>
              <a:t>Method</a:t>
            </a: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coding  (-1, 0, +1)</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Information</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Type    Levels  Values</a:t>
            </a:r>
          </a:p>
          <a:p>
            <a:pPr>
              <a:spcBef>
                <a:spcPts val="0"/>
              </a:spcBef>
              <a:buNone/>
            </a:pPr>
            <a:r>
              <a:rPr lang="en-US" sz="1400" dirty="0">
                <a:latin typeface="Courier New" pitchFamily="49" charset="0"/>
                <a:cs typeface="Courier New" pitchFamily="49" charset="0"/>
              </a:rPr>
              <a:t>soda         Fixed        2  diet, zero</a:t>
            </a:r>
          </a:p>
          <a:p>
            <a:pPr>
              <a:spcBef>
                <a:spcPts val="0"/>
              </a:spcBef>
              <a:buNone/>
            </a:pPr>
            <a:r>
              <a:rPr lang="en-US" sz="1400" dirty="0">
                <a:latin typeface="Courier New" pitchFamily="49" charset="0"/>
                <a:cs typeface="Courier New" pitchFamily="49" charset="0"/>
              </a:rPr>
              <a:t>age          Fixed        2  old, young</a:t>
            </a:r>
          </a:p>
          <a:p>
            <a:pPr>
              <a:spcBef>
                <a:spcPts val="0"/>
              </a:spcBef>
              <a:buNone/>
            </a:pPr>
            <a:r>
              <a:rPr lang="en-US" sz="1400" dirty="0">
                <a:latin typeface="Courier New" pitchFamily="49" charset="0"/>
                <a:cs typeface="Courier New" pitchFamily="49" charset="0"/>
              </a:rPr>
              <a:t>tester(age)  Random       6  Bev(old), Ed(old), Tom(old), Bill(young), Jim(young), Kim(young)</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Analysis of Variance</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Source              DF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SS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MS  F-Value  P-Value</a:t>
            </a:r>
          </a:p>
          <a:p>
            <a:pPr>
              <a:spcBef>
                <a:spcPts val="0"/>
              </a:spcBef>
              <a:buNone/>
            </a:pPr>
            <a:r>
              <a:rPr lang="en-US" sz="1400" dirty="0">
                <a:latin typeface="Courier New" pitchFamily="49" charset="0"/>
                <a:cs typeface="Courier New" pitchFamily="49" charset="0"/>
              </a:rPr>
              <a:t>  soda               1    92.04    92.04     1.35    0.310</a:t>
            </a:r>
          </a:p>
          <a:p>
            <a:pPr>
              <a:spcBef>
                <a:spcPts val="0"/>
              </a:spcBef>
              <a:buNone/>
            </a:pPr>
            <a:r>
              <a:rPr lang="en-US" sz="1400" dirty="0">
                <a:latin typeface="Courier New" pitchFamily="49" charset="0"/>
                <a:cs typeface="Courier New" pitchFamily="49" charset="0"/>
              </a:rPr>
              <a:t>  age                1   876.04   876.04     1.27    0.323</a:t>
            </a:r>
          </a:p>
          <a:p>
            <a:pPr>
              <a:spcBef>
                <a:spcPts val="0"/>
              </a:spcBef>
              <a:buNone/>
            </a:pPr>
            <a:r>
              <a:rPr lang="en-US" sz="1400" dirty="0">
                <a:latin typeface="Courier New" pitchFamily="49" charset="0"/>
                <a:cs typeface="Courier New" pitchFamily="49" charset="0"/>
              </a:rPr>
              <a:t>  soda*age           1  1276.04  1276.04    18.72    0.012</a:t>
            </a:r>
          </a:p>
          <a:p>
            <a:pPr>
              <a:spcBef>
                <a:spcPts val="0"/>
              </a:spcBef>
              <a:buNone/>
            </a:pPr>
            <a:r>
              <a:rPr lang="en-US" sz="1400" dirty="0">
                <a:latin typeface="Courier New" pitchFamily="49" charset="0"/>
                <a:cs typeface="Courier New" pitchFamily="49" charset="0"/>
              </a:rPr>
              <a:t>  tester(age)        4  2755.67   688.92    10.11    0.023</a:t>
            </a:r>
          </a:p>
          <a:p>
            <a:pPr>
              <a:spcBef>
                <a:spcPts val="0"/>
              </a:spcBef>
              <a:buNone/>
            </a:pPr>
            <a:r>
              <a:rPr lang="en-US" sz="1400" dirty="0">
                <a:latin typeface="Courier New" pitchFamily="49" charset="0"/>
                <a:cs typeface="Courier New" pitchFamily="49" charset="0"/>
              </a:rPr>
              <a:t>  soda*tester(age)   4   272.67    68.17     4.18    0.024</a:t>
            </a:r>
          </a:p>
          <a:p>
            <a:pPr>
              <a:spcBef>
                <a:spcPts val="0"/>
              </a:spcBef>
              <a:buNone/>
            </a:pPr>
            <a:r>
              <a:rPr lang="en-US" sz="1400" dirty="0">
                <a:latin typeface="Courier New" pitchFamily="49" charset="0"/>
                <a:cs typeface="Courier New" pitchFamily="49" charset="0"/>
              </a:rPr>
              <a:t>Error               12   195.50    16.29</a:t>
            </a:r>
          </a:p>
          <a:p>
            <a:pPr>
              <a:spcBef>
                <a:spcPts val="0"/>
              </a:spcBef>
              <a:buNone/>
            </a:pPr>
            <a:r>
              <a:rPr lang="en-US" sz="1400" dirty="0">
                <a:latin typeface="Courier New" pitchFamily="49" charset="0"/>
                <a:cs typeface="Courier New" pitchFamily="49" charset="0"/>
              </a:rPr>
              <a:t>Total               23  </a:t>
            </a:r>
            <a:r>
              <a:rPr lang="en-US" sz="1400" dirty="0" smtClean="0">
                <a:latin typeface="Courier New" pitchFamily="49" charset="0"/>
                <a:cs typeface="Courier New" pitchFamily="49" charset="0"/>
              </a:rPr>
              <a:t>5467.96</a:t>
            </a:r>
            <a:endParaRPr lang="en-US" sz="1400" dirty="0">
              <a:latin typeface="Courier New" pitchFamily="49" charset="0"/>
              <a:cs typeface="Courier New" pitchFamily="49" charset="0"/>
            </a:endParaRP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Model </a:t>
            </a:r>
            <a:r>
              <a:rPr lang="en-US" sz="1400" dirty="0" smtClean="0">
                <a:latin typeface="Courier New" pitchFamily="49" charset="0"/>
                <a:cs typeface="Courier New" pitchFamily="49" charset="0"/>
              </a:rPr>
              <a:t>Summary</a:t>
            </a: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      S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R-</a:t>
            </a:r>
            <a:r>
              <a:rPr lang="en-US" sz="1400" dirty="0" err="1">
                <a:latin typeface="Courier New" pitchFamily="49" charset="0"/>
                <a:cs typeface="Courier New" pitchFamily="49" charset="0"/>
              </a:rPr>
              <a:t>sq</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pred</a:t>
            </a:r>
            <a:r>
              <a:rPr lang="en-US" sz="1400" dirty="0">
                <a:latin typeface="Courier New" pitchFamily="49" charset="0"/>
                <a:cs typeface="Courier New" pitchFamily="49" charset="0"/>
              </a:rPr>
              <a:t>)</a:t>
            </a:r>
          </a:p>
          <a:p>
            <a:pPr>
              <a:spcBef>
                <a:spcPts val="0"/>
              </a:spcBef>
              <a:buNone/>
            </a:pPr>
            <a:r>
              <a:rPr lang="en-US" sz="1400" dirty="0">
                <a:latin typeface="Courier New" pitchFamily="49" charset="0"/>
                <a:cs typeface="Courier New" pitchFamily="49" charset="0"/>
              </a:rPr>
              <a:t>4.03629  96.42%     93.15%      85.70%</a:t>
            </a:r>
            <a:endParaRPr lang="en-US" sz="1400" dirty="0" smtClean="0"/>
          </a:p>
          <a:p>
            <a:pPr>
              <a:spcBef>
                <a:spcPts val="0"/>
              </a:spcBef>
              <a:buNone/>
            </a:pPr>
            <a:endParaRPr lang="pt-BR" sz="1600" dirty="0" smtClean="0">
              <a:latin typeface="Courier New" pitchFamily="49" charset="0"/>
              <a:cs typeface="Courier New" pitchFamily="49" charset="0"/>
            </a:endParaRPr>
          </a:p>
          <a:p>
            <a:pPr>
              <a:spcBef>
                <a:spcPts val="0"/>
              </a:spcBef>
              <a:buNone/>
            </a:pPr>
            <a:endParaRPr lang="pt-BR" sz="1600" dirty="0" smtClean="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536</a:t>
            </a:fld>
            <a:endParaRPr lang="en-US"/>
          </a:p>
        </p:txBody>
      </p:sp>
    </p:spTree>
    <p:extLst>
      <p:ext uri="{BB962C8B-B14F-4D97-AF65-F5344CB8AC3E}">
        <p14:creationId xmlns:p14="http://schemas.microsoft.com/office/powerpoint/2010/main" val="90092321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9687" y="1223766"/>
            <a:ext cx="7335113" cy="4886192"/>
          </a:xfrm>
          <a:prstGeom prst="rect">
            <a:avLst/>
          </a:prstGeom>
        </p:spPr>
      </p:pic>
      <p:sp>
        <p:nvSpPr>
          <p:cNvPr id="2" name="Title 1"/>
          <p:cNvSpPr>
            <a:spLocks noGrp="1"/>
          </p:cNvSpPr>
          <p:nvPr>
            <p:ph type="title"/>
          </p:nvPr>
        </p:nvSpPr>
        <p:spPr/>
        <p:txBody>
          <a:bodyPr/>
          <a:lstStyle/>
          <a:p>
            <a:r>
              <a:rPr lang="en-US" sz="4000" dirty="0" smtClean="0"/>
              <a:t>Nested &amp; Factorial Design Example</a:t>
            </a:r>
            <a:endParaRPr lang="en-US" sz="4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537</a:t>
            </a:fld>
            <a:endParaRPr lang="en-US"/>
          </a:p>
        </p:txBody>
      </p:sp>
    </p:spTree>
    <p:extLst>
      <p:ext uri="{BB962C8B-B14F-4D97-AF65-F5344CB8AC3E}">
        <p14:creationId xmlns:p14="http://schemas.microsoft.com/office/powerpoint/2010/main" val="203935136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76800" y="3274129"/>
            <a:ext cx="3667557" cy="2443096"/>
          </a:xfrm>
          <a:prstGeom prst="rect">
            <a:avLst/>
          </a:prstGeom>
        </p:spPr>
      </p:pic>
      <p:sp>
        <p:nvSpPr>
          <p:cNvPr id="8" name="Rectangle 7"/>
          <p:cNvSpPr/>
          <p:nvPr/>
        </p:nvSpPr>
        <p:spPr>
          <a:xfrm>
            <a:off x="381000" y="5791200"/>
            <a:ext cx="8305800" cy="762000"/>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5250"/>
            <a:ext cx="9144000" cy="1143000"/>
          </a:xfrm>
        </p:spPr>
        <p:txBody>
          <a:bodyPr/>
          <a:lstStyle/>
          <a:p>
            <a:r>
              <a:rPr lang="en-US" sz="4000" dirty="0" smtClean="0"/>
              <a:t>Nested &amp; Factorial Design Example</a:t>
            </a:r>
            <a:endParaRPr lang="en-US" sz="4000" dirty="0"/>
          </a:p>
        </p:txBody>
      </p:sp>
      <p:sp>
        <p:nvSpPr>
          <p:cNvPr id="4" name="Content Placeholder 3"/>
          <p:cNvSpPr txBox="1">
            <a:spLocks noGrp="1"/>
          </p:cNvSpPr>
          <p:nvPr>
            <p:ph idx="1"/>
          </p:nvPr>
        </p:nvSpPr>
        <p:spPr>
          <a:xfrm>
            <a:off x="152400" y="838200"/>
            <a:ext cx="8686800" cy="5730800"/>
          </a:xfrm>
          <a:prstGeom prst="rect">
            <a:avLst/>
          </a:prstGeom>
          <a:noFill/>
        </p:spPr>
        <p:txBody>
          <a:bodyPr wrap="square" rtlCol="0">
            <a:spAutoFit/>
          </a:bodyPr>
          <a:lstStyle/>
          <a:p>
            <a:r>
              <a:rPr lang="en-US" sz="2400" dirty="0" smtClean="0"/>
              <a:t>Soda*Age interaction and Soda*Tester(Age) interaction are significant. Tester(Age) is significant too.</a:t>
            </a:r>
          </a:p>
          <a:p>
            <a:endParaRPr lang="en-US" sz="2400" dirty="0" smtClean="0"/>
          </a:p>
          <a:p>
            <a:r>
              <a:rPr lang="en-US" sz="2400" dirty="0" smtClean="0"/>
              <a:t>Cannot do </a:t>
            </a:r>
            <a:r>
              <a:rPr lang="en-US" sz="2400" dirty="0" err="1" smtClean="0"/>
              <a:t>Tukey’s</a:t>
            </a:r>
            <a:r>
              <a:rPr lang="en-US" sz="2400" dirty="0" smtClean="0"/>
              <a:t> test for Soda*Age, Soda*Tester(Age), or Tester(Age) since Tester is random factor and Age is nested with random factor, but can compare average taste ratings</a:t>
            </a:r>
          </a:p>
          <a:p>
            <a:pPr lvl="1"/>
            <a:endParaRPr lang="en-US" sz="2400" dirty="0"/>
          </a:p>
          <a:p>
            <a:pPr>
              <a:spcBef>
                <a:spcPts val="0"/>
              </a:spcBef>
            </a:pPr>
            <a:r>
              <a:rPr lang="en-US" sz="2400" dirty="0" smtClean="0">
                <a:cs typeface="Courier New" pitchFamily="49" charset="0"/>
              </a:rPr>
              <a:t>Soda * Age interaction</a:t>
            </a:r>
          </a:p>
          <a:p>
            <a:pPr lvl="2">
              <a:spcBef>
                <a:spcPts val="0"/>
              </a:spcBef>
              <a:buNone/>
            </a:pPr>
            <a:r>
              <a:rPr lang="en-US" sz="1400" dirty="0" smtClean="0">
                <a:latin typeface="Courier New" pitchFamily="49" charset="0"/>
                <a:cs typeface="Courier New" pitchFamily="49" charset="0"/>
              </a:rPr>
              <a:t>Means</a:t>
            </a:r>
          </a:p>
          <a:p>
            <a:pPr lvl="2">
              <a:spcBef>
                <a:spcPts val="0"/>
              </a:spcBef>
              <a:buNone/>
            </a:pPr>
            <a:endParaRPr lang="en-US" sz="1400" dirty="0">
              <a:latin typeface="Courier New" pitchFamily="49" charset="0"/>
              <a:cs typeface="Courier New" pitchFamily="49" charset="0"/>
            </a:endParaRPr>
          </a:p>
          <a:p>
            <a:pPr lvl="2">
              <a:spcBef>
                <a:spcPts val="0"/>
              </a:spcBef>
              <a:buNone/>
            </a:pPr>
            <a:r>
              <a:rPr lang="en-US" sz="1400" dirty="0">
                <a:latin typeface="Courier New" pitchFamily="49" charset="0"/>
                <a:cs typeface="Courier New" pitchFamily="49" charset="0"/>
              </a:rPr>
              <a:t>Term          Fitted Mean</a:t>
            </a:r>
          </a:p>
          <a:p>
            <a:pPr lvl="2">
              <a:spcBef>
                <a:spcPts val="0"/>
              </a:spcBef>
              <a:buNone/>
            </a:pPr>
            <a:r>
              <a:rPr lang="en-US" sz="1400" dirty="0">
                <a:latin typeface="Courier New" pitchFamily="49" charset="0"/>
                <a:cs typeface="Courier New" pitchFamily="49" charset="0"/>
              </a:rPr>
              <a:t>age*soda</a:t>
            </a:r>
          </a:p>
          <a:p>
            <a:pPr lvl="2">
              <a:spcBef>
                <a:spcPts val="0"/>
              </a:spcBef>
              <a:buNone/>
            </a:pPr>
            <a:r>
              <a:rPr lang="en-US" sz="1400" dirty="0">
                <a:latin typeface="Courier New" pitchFamily="49" charset="0"/>
                <a:cs typeface="Courier New" pitchFamily="49" charset="0"/>
              </a:rPr>
              <a:t>  old diet        51.5000</a:t>
            </a:r>
          </a:p>
          <a:p>
            <a:pPr lvl="2">
              <a:spcBef>
                <a:spcPts val="0"/>
              </a:spcBef>
              <a:buNone/>
            </a:pPr>
            <a:r>
              <a:rPr lang="en-US" sz="1400" dirty="0">
                <a:latin typeface="Courier New" pitchFamily="49" charset="0"/>
                <a:cs typeface="Courier New" pitchFamily="49" charset="0"/>
              </a:rPr>
              <a:t>  old zero        70.0000</a:t>
            </a:r>
          </a:p>
          <a:p>
            <a:pPr lvl="2">
              <a:spcBef>
                <a:spcPts val="0"/>
              </a:spcBef>
              <a:buNone/>
            </a:pPr>
            <a:r>
              <a:rPr lang="en-US" sz="1400" dirty="0">
                <a:latin typeface="Courier New" pitchFamily="49" charset="0"/>
                <a:cs typeface="Courier New" pitchFamily="49" charset="0"/>
              </a:rPr>
              <a:t>  young diet      78.1667</a:t>
            </a:r>
          </a:p>
          <a:p>
            <a:pPr lvl="2">
              <a:spcBef>
                <a:spcPts val="0"/>
              </a:spcBef>
              <a:buNone/>
            </a:pPr>
            <a:r>
              <a:rPr lang="en-US" sz="1400" dirty="0">
                <a:latin typeface="Courier New" pitchFamily="49" charset="0"/>
                <a:cs typeface="Courier New" pitchFamily="49" charset="0"/>
              </a:rPr>
              <a:t>  young zero      67.5000</a:t>
            </a:r>
            <a:endParaRPr lang="en-US" sz="1400" dirty="0" smtClean="0"/>
          </a:p>
          <a:p>
            <a:pPr lvl="1">
              <a:buFont typeface="Arial" pitchFamily="34" charset="0"/>
              <a:buChar char="•"/>
            </a:pPr>
            <a:r>
              <a:rPr lang="en-US" sz="2000" dirty="0" smtClean="0"/>
              <a:t>Different age groups prefer different sodas </a:t>
            </a:r>
          </a:p>
          <a:p>
            <a:pPr lvl="1">
              <a:buFont typeface="Arial" pitchFamily="34" charset="0"/>
              <a:buChar char="•"/>
            </a:pPr>
            <a:r>
              <a:rPr lang="en-US" sz="2000" dirty="0" smtClean="0"/>
              <a:t>Old people prefer Coke Zero, young people prefer Diet Coke</a:t>
            </a:r>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538</a:t>
            </a:fld>
            <a:endParaRPr lang="en-US"/>
          </a:p>
        </p:txBody>
      </p:sp>
    </p:spTree>
    <p:extLst>
      <p:ext uri="{BB962C8B-B14F-4D97-AF65-F5344CB8AC3E}">
        <p14:creationId xmlns:p14="http://schemas.microsoft.com/office/powerpoint/2010/main" val="6988234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 y="-17195"/>
            <a:ext cx="9144000" cy="1143000"/>
          </a:xfrm>
        </p:spPr>
        <p:txBody>
          <a:bodyPr/>
          <a:lstStyle/>
          <a:p>
            <a:r>
              <a:rPr lang="en-US" sz="4000" dirty="0" smtClean="0"/>
              <a:t>Nested &amp; Factorial Design Example</a:t>
            </a:r>
            <a:endParaRPr lang="en-US" sz="4000" dirty="0"/>
          </a:p>
        </p:txBody>
      </p:sp>
      <p:sp>
        <p:nvSpPr>
          <p:cNvPr id="4" name="Content Placeholder 3"/>
          <p:cNvSpPr txBox="1">
            <a:spLocks noGrp="1"/>
          </p:cNvSpPr>
          <p:nvPr>
            <p:ph idx="1"/>
          </p:nvPr>
        </p:nvSpPr>
        <p:spPr>
          <a:xfrm>
            <a:off x="152400" y="838200"/>
            <a:ext cx="8686800" cy="2536079"/>
          </a:xfrm>
          <a:prstGeom prst="rect">
            <a:avLst/>
          </a:prstGeom>
          <a:noFill/>
        </p:spPr>
        <p:txBody>
          <a:bodyPr wrap="square" rtlCol="0">
            <a:spAutoFit/>
          </a:bodyPr>
          <a:lstStyle/>
          <a:p>
            <a:r>
              <a:rPr lang="en-US" sz="2400" dirty="0" smtClean="0"/>
              <a:t>Cannot do </a:t>
            </a:r>
            <a:r>
              <a:rPr lang="en-US" sz="2400" dirty="0" err="1" smtClean="0"/>
              <a:t>Tukey’s</a:t>
            </a:r>
            <a:r>
              <a:rPr lang="en-US" sz="2400" dirty="0" smtClean="0"/>
              <a:t> test for Soda*Age, Soda*Tester(Age), or Tester(Age) since Tester is random factor and Age is nested with random factor, but can compare average taste ratings</a:t>
            </a:r>
          </a:p>
          <a:p>
            <a:pPr lvl="1"/>
            <a:endParaRPr lang="en-US" sz="2400" dirty="0"/>
          </a:p>
          <a:p>
            <a:pPr>
              <a:spcBef>
                <a:spcPts val="0"/>
              </a:spcBef>
            </a:pPr>
            <a:r>
              <a:rPr lang="en-US" sz="2400" dirty="0" smtClean="0"/>
              <a:t>Soda*Tester(Age) </a:t>
            </a:r>
            <a:r>
              <a:rPr lang="en-US" sz="2400" dirty="0" smtClean="0">
                <a:cs typeface="Courier New" pitchFamily="49" charset="0"/>
              </a:rPr>
              <a:t>interaction</a:t>
            </a:r>
          </a:p>
          <a:p>
            <a:pPr marL="0" indent="0">
              <a:spcBef>
                <a:spcPts val="0"/>
              </a:spcBef>
              <a:buNone/>
            </a:pPr>
            <a:r>
              <a:rPr lang="en-US" sz="2400" dirty="0">
                <a:latin typeface="Courier New" pitchFamily="49" charset="0"/>
                <a:cs typeface="Courier New" pitchFamily="49" charset="0"/>
              </a:rPr>
              <a:t>	</a:t>
            </a:r>
            <a:endParaRPr lang="en-US" sz="1800" dirty="0">
              <a:latin typeface="Courier New" pitchFamily="49" charset="0"/>
              <a:cs typeface="Courier New" pitchFamily="49" charset="0"/>
            </a:endParaRPr>
          </a:p>
          <a:p>
            <a:pPr lvl="2">
              <a:spcBef>
                <a:spcPts val="0"/>
              </a:spcBef>
              <a:buNone/>
            </a:pPr>
            <a:endParaRPr lang="en-US" sz="1000" dirty="0" smtClean="0">
              <a:latin typeface="Courier New" pitchFamily="49" charset="0"/>
              <a:cs typeface="Courier New" pitchFamily="49" charset="0"/>
            </a:endParaRPr>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539</a:t>
            </a:fld>
            <a:endParaRPr lang="en-US"/>
          </a:p>
        </p:txBody>
      </p:sp>
      <p:sp>
        <p:nvSpPr>
          <p:cNvPr id="8" name="TextBox 7"/>
          <p:cNvSpPr txBox="1"/>
          <p:nvPr/>
        </p:nvSpPr>
        <p:spPr>
          <a:xfrm>
            <a:off x="4953000" y="2304395"/>
            <a:ext cx="3962400" cy="4401205"/>
          </a:xfrm>
          <a:prstGeom prst="rect">
            <a:avLst/>
          </a:prstGeom>
          <a:solidFill>
            <a:srgbClr val="FFCCFF"/>
          </a:solidFill>
        </p:spPr>
        <p:txBody>
          <a:bodyPr wrap="square" rtlCol="0">
            <a:spAutoFit/>
          </a:bodyPr>
          <a:lstStyle/>
          <a:p>
            <a:pPr marL="168275" lvl="1" indent="-168275">
              <a:buFont typeface="Arial" pitchFamily="34" charset="0"/>
              <a:buChar char="•"/>
            </a:pPr>
            <a:r>
              <a:rPr lang="en-US" sz="2000" dirty="0" smtClean="0"/>
              <a:t>Different testers (within an age group) prefer different sodas</a:t>
            </a:r>
          </a:p>
          <a:p>
            <a:pPr marL="168275" lvl="1" indent="-168275">
              <a:buFont typeface="Arial" pitchFamily="34" charset="0"/>
              <a:buChar char="•"/>
            </a:pPr>
            <a:endParaRPr lang="en-US" sz="2000" dirty="0" smtClean="0"/>
          </a:p>
          <a:p>
            <a:pPr marL="168275" lvl="1" indent="-168275">
              <a:buFont typeface="Arial" pitchFamily="34" charset="0"/>
              <a:buChar char="•"/>
            </a:pPr>
            <a:r>
              <a:rPr lang="en-US" sz="2000" dirty="0" smtClean="0"/>
              <a:t>Tester Kim preferred Coke Zero while other young testers preferred Diet Coke</a:t>
            </a:r>
          </a:p>
          <a:p>
            <a:pPr marL="168275" lvl="1" indent="-168275">
              <a:buFont typeface="Arial" pitchFamily="34" charset="0"/>
              <a:buChar char="•"/>
            </a:pPr>
            <a:endParaRPr lang="en-US" sz="2000" dirty="0" smtClean="0"/>
          </a:p>
          <a:p>
            <a:pPr marL="168275" lvl="1" indent="-168275">
              <a:buFont typeface="Arial" pitchFamily="34" charset="0"/>
              <a:buChar char="•"/>
            </a:pPr>
            <a:r>
              <a:rPr lang="en-US" sz="2000" dirty="0" smtClean="0"/>
              <a:t>Significant Soda*Tester(Age) interaction could also indicate differences in strength of preference by tester</a:t>
            </a:r>
          </a:p>
          <a:p>
            <a:pPr marL="625475" lvl="2" indent="-168275">
              <a:buFont typeface="Arial" pitchFamily="34" charset="0"/>
              <a:buChar char="•"/>
            </a:pPr>
            <a:r>
              <a:rPr lang="en-US" dirty="0" smtClean="0"/>
              <a:t>Ed really prefers Coke Zero while Kim somewhat prefers Coke Zero</a:t>
            </a:r>
          </a:p>
        </p:txBody>
      </p:sp>
      <p:sp>
        <p:nvSpPr>
          <p:cNvPr id="6" name="TextBox 5"/>
          <p:cNvSpPr txBox="1"/>
          <p:nvPr/>
        </p:nvSpPr>
        <p:spPr>
          <a:xfrm>
            <a:off x="-342900" y="2918359"/>
            <a:ext cx="5791200" cy="3539430"/>
          </a:xfrm>
          <a:prstGeom prst="rect">
            <a:avLst/>
          </a:prstGeom>
          <a:noFill/>
        </p:spPr>
        <p:txBody>
          <a:bodyPr wrap="square" rtlCol="0">
            <a:spAutoFit/>
          </a:bodyPr>
          <a:lstStyle/>
          <a:p>
            <a:pPr marL="0" indent="0">
              <a:spcBef>
                <a:spcPts val="0"/>
              </a:spcBef>
              <a:buNone/>
            </a:pPr>
            <a:r>
              <a:rPr lang="en-US" sz="1600" dirty="0" smtClean="0">
                <a:latin typeface="Courier New" pitchFamily="49" charset="0"/>
                <a:cs typeface="Courier New" pitchFamily="49" charset="0"/>
              </a:rPr>
              <a:t>	soda*tester(age</a:t>
            </a:r>
            <a:r>
              <a:rPr lang="en-US" sz="1600" dirty="0">
                <a:latin typeface="Courier New" pitchFamily="49" charset="0"/>
                <a:cs typeface="Courier New" pitchFamily="49" charset="0"/>
              </a:rPr>
              <a:t>)</a:t>
            </a:r>
          </a:p>
          <a:p>
            <a:pPr lvl="2">
              <a:spcBef>
                <a:spcPts val="0"/>
              </a:spcBef>
            </a:pPr>
            <a:r>
              <a:rPr lang="en-US" sz="1600" dirty="0">
                <a:latin typeface="Courier New" pitchFamily="49" charset="0"/>
                <a:cs typeface="Courier New" pitchFamily="49" charset="0"/>
              </a:rPr>
              <a:t>  diet Bev(old)         65.5000</a:t>
            </a:r>
          </a:p>
          <a:p>
            <a:pPr lvl="2">
              <a:spcBef>
                <a:spcPts val="0"/>
              </a:spcBef>
            </a:pPr>
            <a:r>
              <a:rPr lang="en-US" sz="1600" dirty="0">
                <a:latin typeface="Courier New" pitchFamily="49" charset="0"/>
                <a:cs typeface="Courier New" pitchFamily="49" charset="0"/>
              </a:rPr>
              <a:t>  diet Ed(old)          57.5000</a:t>
            </a:r>
          </a:p>
          <a:p>
            <a:pPr lvl="2">
              <a:spcBef>
                <a:spcPts val="0"/>
              </a:spcBef>
            </a:pPr>
            <a:r>
              <a:rPr lang="en-US" sz="1600" dirty="0">
                <a:latin typeface="Courier New" pitchFamily="49" charset="0"/>
                <a:cs typeface="Courier New" pitchFamily="49" charset="0"/>
              </a:rPr>
              <a:t>  diet Tom(old)         31.5000</a:t>
            </a:r>
          </a:p>
          <a:p>
            <a:pPr lvl="2">
              <a:spcBef>
                <a:spcPts val="0"/>
              </a:spcBef>
            </a:pPr>
            <a:r>
              <a:rPr lang="en-US" sz="1600" dirty="0">
                <a:latin typeface="Courier New" pitchFamily="49" charset="0"/>
                <a:cs typeface="Courier New" pitchFamily="49" charset="0"/>
              </a:rPr>
              <a:t>  zero Bev(old)         82.0000</a:t>
            </a:r>
          </a:p>
          <a:p>
            <a:pPr lvl="2">
              <a:spcBef>
                <a:spcPts val="0"/>
              </a:spcBef>
            </a:pPr>
            <a:r>
              <a:rPr lang="en-US" sz="1600" dirty="0">
                <a:latin typeface="Courier New" pitchFamily="49" charset="0"/>
                <a:cs typeface="Courier New" pitchFamily="49" charset="0"/>
              </a:rPr>
              <a:t>  zero Ed(old)          79.5000</a:t>
            </a:r>
          </a:p>
          <a:p>
            <a:pPr lvl="2">
              <a:spcBef>
                <a:spcPts val="0"/>
              </a:spcBef>
            </a:pPr>
            <a:r>
              <a:rPr lang="en-US" sz="1600" dirty="0">
                <a:latin typeface="Courier New" pitchFamily="49" charset="0"/>
                <a:cs typeface="Courier New" pitchFamily="49" charset="0"/>
              </a:rPr>
              <a:t>  zero Tom(old)         48.5000</a:t>
            </a:r>
          </a:p>
          <a:p>
            <a:pPr lvl="2">
              <a:spcBef>
                <a:spcPts val="0"/>
              </a:spcBef>
            </a:pPr>
            <a:r>
              <a:rPr lang="en-US" sz="1600" dirty="0">
                <a:latin typeface="Courier New" pitchFamily="49" charset="0"/>
                <a:cs typeface="Courier New" pitchFamily="49" charset="0"/>
              </a:rPr>
              <a:t>  diet Bill(young)      83.0000</a:t>
            </a:r>
          </a:p>
          <a:p>
            <a:pPr lvl="2">
              <a:spcBef>
                <a:spcPts val="0"/>
              </a:spcBef>
            </a:pPr>
            <a:r>
              <a:rPr lang="en-US" sz="1600" dirty="0">
                <a:latin typeface="Courier New" pitchFamily="49" charset="0"/>
                <a:cs typeface="Courier New" pitchFamily="49" charset="0"/>
              </a:rPr>
              <a:t>  diet Jim(young)       81.5000</a:t>
            </a:r>
          </a:p>
          <a:p>
            <a:pPr lvl="2">
              <a:spcBef>
                <a:spcPts val="0"/>
              </a:spcBef>
            </a:pPr>
            <a:r>
              <a:rPr lang="en-US" sz="1600" dirty="0">
                <a:latin typeface="Courier New" pitchFamily="49" charset="0"/>
                <a:cs typeface="Courier New" pitchFamily="49" charset="0"/>
              </a:rPr>
              <a:t>  diet Kim(young)       70.0000</a:t>
            </a:r>
          </a:p>
          <a:p>
            <a:pPr lvl="2">
              <a:spcBef>
                <a:spcPts val="0"/>
              </a:spcBef>
            </a:pPr>
            <a:r>
              <a:rPr lang="en-US" sz="1600" dirty="0">
                <a:latin typeface="Courier New" pitchFamily="49" charset="0"/>
                <a:cs typeface="Courier New" pitchFamily="49" charset="0"/>
              </a:rPr>
              <a:t>  zero Bill(young)      71.5000</a:t>
            </a:r>
          </a:p>
          <a:p>
            <a:pPr lvl="2">
              <a:spcBef>
                <a:spcPts val="0"/>
              </a:spcBef>
            </a:pPr>
            <a:r>
              <a:rPr lang="en-US" sz="1600" dirty="0">
                <a:latin typeface="Courier New" pitchFamily="49" charset="0"/>
                <a:cs typeface="Courier New" pitchFamily="49" charset="0"/>
              </a:rPr>
              <a:t>  zero Jim(young)       60.0000</a:t>
            </a:r>
          </a:p>
          <a:p>
            <a:pPr lvl="2">
              <a:spcBef>
                <a:spcPts val="0"/>
              </a:spcBef>
            </a:pPr>
            <a:r>
              <a:rPr lang="en-US" sz="1600" dirty="0">
                <a:latin typeface="Courier New" pitchFamily="49" charset="0"/>
                <a:cs typeface="Courier New" pitchFamily="49" charset="0"/>
              </a:rPr>
              <a:t>  zero Kim(young)       71.0000</a:t>
            </a:r>
          </a:p>
          <a:p>
            <a:endParaRPr lang="en-US" sz="1600" dirty="0"/>
          </a:p>
        </p:txBody>
      </p:sp>
    </p:spTree>
    <p:extLst>
      <p:ext uri="{BB962C8B-B14F-4D97-AF65-F5344CB8AC3E}">
        <p14:creationId xmlns:p14="http://schemas.microsoft.com/office/powerpoint/2010/main" val="244044202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06"/>
            <a:ext cx="9144000" cy="1143000"/>
          </a:xfrm>
        </p:spPr>
        <p:txBody>
          <a:bodyPr/>
          <a:lstStyle/>
          <a:p>
            <a:r>
              <a:rPr lang="en-US" sz="4000" dirty="0" smtClean="0"/>
              <a:t>Nested &amp; Factorial Design Example</a:t>
            </a:r>
            <a:endParaRPr lang="en-US" sz="4000" dirty="0"/>
          </a:p>
        </p:txBody>
      </p:sp>
      <p:sp>
        <p:nvSpPr>
          <p:cNvPr id="4" name="Content Placeholder 3"/>
          <p:cNvSpPr txBox="1">
            <a:spLocks noGrp="1"/>
          </p:cNvSpPr>
          <p:nvPr>
            <p:ph idx="1"/>
          </p:nvPr>
        </p:nvSpPr>
        <p:spPr>
          <a:xfrm>
            <a:off x="152400" y="1166807"/>
            <a:ext cx="8686800" cy="2533001"/>
          </a:xfrm>
          <a:prstGeom prst="rect">
            <a:avLst/>
          </a:prstGeom>
          <a:noFill/>
        </p:spPr>
        <p:txBody>
          <a:bodyPr wrap="square" rtlCol="0">
            <a:spAutoFit/>
          </a:bodyPr>
          <a:lstStyle/>
          <a:p>
            <a:r>
              <a:rPr lang="en-US" sz="2400" dirty="0" smtClean="0"/>
              <a:t>Cannot do </a:t>
            </a:r>
            <a:r>
              <a:rPr lang="en-US" sz="2400" dirty="0" err="1" smtClean="0"/>
              <a:t>Tukey’s</a:t>
            </a:r>
            <a:r>
              <a:rPr lang="en-US" sz="2400" dirty="0" smtClean="0"/>
              <a:t> test for Soda*Age, Soda*Tester(Age), or Tester(Age) since Tester is random factor and Age is nested with random factor, but can compare average taste ratings</a:t>
            </a:r>
          </a:p>
          <a:p>
            <a:pPr lvl="1"/>
            <a:endParaRPr lang="en-US" sz="2400" dirty="0" smtClean="0"/>
          </a:p>
          <a:p>
            <a:pPr lvl="1"/>
            <a:endParaRPr lang="en-US" sz="2400" dirty="0"/>
          </a:p>
          <a:p>
            <a:pPr>
              <a:spcBef>
                <a:spcPts val="0"/>
              </a:spcBef>
            </a:pPr>
            <a:r>
              <a:rPr lang="en-US" sz="2400" dirty="0" smtClean="0"/>
              <a:t>Tester(Age) main effect</a:t>
            </a:r>
            <a:endParaRPr lang="en-US" sz="2400" dirty="0" smtClean="0">
              <a:cs typeface="Courier New" pitchFamily="49" charset="0"/>
            </a:endParaRPr>
          </a:p>
          <a:p>
            <a:pPr lvl="4">
              <a:spcBef>
                <a:spcPts val="0"/>
              </a:spcBef>
              <a:buNone/>
            </a:pPr>
            <a:endParaRPr lang="en-US" sz="500" dirty="0" smtClean="0">
              <a:latin typeface="Courier New" pitchFamily="49" charset="0"/>
              <a:cs typeface="Courier New" pitchFamily="49" charset="0"/>
            </a:endParaRPr>
          </a:p>
        </p:txBody>
      </p:sp>
      <p:sp>
        <p:nvSpPr>
          <p:cNvPr id="3" name="Footer Placeholder 2"/>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540</a:t>
            </a:fld>
            <a:endParaRPr lang="en-US"/>
          </a:p>
        </p:txBody>
      </p:sp>
      <p:sp>
        <p:nvSpPr>
          <p:cNvPr id="8" name="TextBox 7"/>
          <p:cNvSpPr txBox="1"/>
          <p:nvPr/>
        </p:nvSpPr>
        <p:spPr>
          <a:xfrm>
            <a:off x="4724400" y="3346609"/>
            <a:ext cx="3962400" cy="2215991"/>
          </a:xfrm>
          <a:prstGeom prst="rect">
            <a:avLst/>
          </a:prstGeom>
          <a:solidFill>
            <a:srgbClr val="FFCCFF"/>
          </a:solidFill>
        </p:spPr>
        <p:txBody>
          <a:bodyPr wrap="square" rtlCol="0">
            <a:spAutoFit/>
          </a:bodyPr>
          <a:lstStyle/>
          <a:p>
            <a:pPr marL="168275" lvl="1" indent="-168275">
              <a:buFont typeface="Arial" pitchFamily="34" charset="0"/>
              <a:buChar char="•"/>
            </a:pPr>
            <a:r>
              <a:rPr lang="en-US" sz="2000" dirty="0" smtClean="0"/>
              <a:t>Different testers give significantly different average ratings</a:t>
            </a:r>
          </a:p>
          <a:p>
            <a:pPr marL="168275" lvl="1" indent="-168275">
              <a:buFont typeface="Arial" pitchFamily="34" charset="0"/>
              <a:buChar char="•"/>
            </a:pPr>
            <a:endParaRPr lang="en-US" sz="2000" dirty="0" smtClean="0"/>
          </a:p>
          <a:p>
            <a:pPr marL="168275" lvl="1" indent="-168275">
              <a:buFont typeface="Arial" pitchFamily="34" charset="0"/>
              <a:buChar char="•"/>
            </a:pPr>
            <a:r>
              <a:rPr lang="en-US" sz="2000" dirty="0" smtClean="0"/>
              <a:t>Tom had lower average ratings than other testers</a:t>
            </a:r>
          </a:p>
          <a:p>
            <a:endParaRPr lang="en-US" dirty="0"/>
          </a:p>
        </p:txBody>
      </p:sp>
      <p:sp>
        <p:nvSpPr>
          <p:cNvPr id="6" name="TextBox 5"/>
          <p:cNvSpPr txBox="1"/>
          <p:nvPr/>
        </p:nvSpPr>
        <p:spPr>
          <a:xfrm>
            <a:off x="228600" y="3876015"/>
            <a:ext cx="4800600" cy="230832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tester(age)</a:t>
            </a:r>
          </a:p>
          <a:p>
            <a:r>
              <a:rPr lang="en-US" dirty="0">
                <a:latin typeface="Courier New" panose="02070309020205020404" pitchFamily="49" charset="0"/>
                <a:cs typeface="Courier New" panose="02070309020205020404" pitchFamily="49" charset="0"/>
              </a:rPr>
              <a:t>  Bev(old)              73.7500</a:t>
            </a:r>
          </a:p>
          <a:p>
            <a:r>
              <a:rPr lang="en-US" dirty="0">
                <a:latin typeface="Courier New" panose="02070309020205020404" pitchFamily="49" charset="0"/>
                <a:cs typeface="Courier New" panose="02070309020205020404" pitchFamily="49" charset="0"/>
              </a:rPr>
              <a:t>  Ed(old)               68.5000</a:t>
            </a:r>
          </a:p>
          <a:p>
            <a:r>
              <a:rPr lang="en-US" dirty="0">
                <a:latin typeface="Courier New" panose="02070309020205020404" pitchFamily="49" charset="0"/>
                <a:cs typeface="Courier New" panose="02070309020205020404" pitchFamily="49" charset="0"/>
              </a:rPr>
              <a:t>  Tom(old)              40.0000</a:t>
            </a:r>
          </a:p>
          <a:p>
            <a:r>
              <a:rPr lang="en-US" dirty="0">
                <a:latin typeface="Courier New" panose="02070309020205020404" pitchFamily="49" charset="0"/>
                <a:cs typeface="Courier New" panose="02070309020205020404" pitchFamily="49" charset="0"/>
              </a:rPr>
              <a:t>  Bill(young)           77.2500</a:t>
            </a:r>
          </a:p>
          <a:p>
            <a:r>
              <a:rPr lang="en-US" dirty="0">
                <a:latin typeface="Courier New" panose="02070309020205020404" pitchFamily="49" charset="0"/>
                <a:cs typeface="Courier New" panose="02070309020205020404" pitchFamily="49" charset="0"/>
              </a:rPr>
              <a:t>  Jim(young)            70.7500</a:t>
            </a:r>
          </a:p>
          <a:p>
            <a:r>
              <a:rPr lang="en-US" dirty="0">
                <a:latin typeface="Courier New" panose="02070309020205020404" pitchFamily="49" charset="0"/>
                <a:cs typeface="Courier New" panose="02070309020205020404" pitchFamily="49" charset="0"/>
              </a:rPr>
              <a:t>  Kim(young)            70.5000</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9400467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Split-Plot Designs</a:t>
            </a:r>
            <a:endParaRPr lang="en-US" dirty="0"/>
          </a:p>
        </p:txBody>
      </p:sp>
      <p:sp>
        <p:nvSpPr>
          <p:cNvPr id="3" name="Content Placeholder 2"/>
          <p:cNvSpPr>
            <a:spLocks noGrp="1"/>
          </p:cNvSpPr>
          <p:nvPr>
            <p:ph idx="1"/>
          </p:nvPr>
        </p:nvSpPr>
        <p:spPr>
          <a:xfrm>
            <a:off x="304800" y="1189037"/>
            <a:ext cx="8686800" cy="4525963"/>
          </a:xfrm>
        </p:spPr>
        <p:txBody>
          <a:bodyPr/>
          <a:lstStyle/>
          <a:p>
            <a:pPr>
              <a:spcBef>
                <a:spcPts val="1200"/>
              </a:spcBef>
            </a:pPr>
            <a:r>
              <a:rPr lang="en-US" sz="2400" dirty="0" smtClean="0"/>
              <a:t>Often not practical to conduct factorial design as CRD (completely randomized design)</a:t>
            </a:r>
          </a:p>
          <a:p>
            <a:pPr>
              <a:spcBef>
                <a:spcPts val="1200"/>
              </a:spcBef>
            </a:pPr>
            <a:r>
              <a:rPr lang="en-US" sz="2400" dirty="0" smtClean="0"/>
              <a:t>Limitations can make it inefficient or impossible to conduct CRD</a:t>
            </a:r>
          </a:p>
          <a:p>
            <a:pPr lvl="1">
              <a:spcBef>
                <a:spcPts val="1200"/>
              </a:spcBef>
              <a:buFont typeface="Arial" pitchFamily="34" charset="0"/>
              <a:buChar char="•"/>
            </a:pPr>
            <a:r>
              <a:rPr lang="en-US" sz="2400" dirty="0" smtClean="0"/>
              <a:t>Limitations of time, material, cost, equipment, etc.</a:t>
            </a:r>
          </a:p>
          <a:p>
            <a:pPr>
              <a:spcBef>
                <a:spcPts val="2400"/>
              </a:spcBef>
            </a:pPr>
            <a:r>
              <a:rPr lang="en-US" sz="2400" dirty="0" smtClean="0"/>
              <a:t>Fix level of </a:t>
            </a:r>
            <a:r>
              <a:rPr lang="en-US" sz="2400" u="sng" dirty="0" smtClean="0"/>
              <a:t>hard-to-change factor </a:t>
            </a:r>
            <a:r>
              <a:rPr lang="en-US" sz="2400" dirty="0" smtClean="0"/>
              <a:t>and run all combinations of </a:t>
            </a:r>
            <a:r>
              <a:rPr lang="en-US" sz="2400" u="sng" dirty="0" smtClean="0"/>
              <a:t>easy-to-change factor(s)</a:t>
            </a:r>
            <a:r>
              <a:rPr lang="en-US" sz="2400" dirty="0" smtClean="0"/>
              <a:t>.  This is a </a:t>
            </a:r>
            <a:r>
              <a:rPr lang="en-US" sz="2400" b="1" dirty="0" smtClean="0">
                <a:solidFill>
                  <a:schemeClr val="accent2"/>
                </a:solidFill>
              </a:rPr>
              <a:t>split-plot design</a:t>
            </a:r>
            <a:r>
              <a:rPr lang="en-US" sz="2400" dirty="0" smtClean="0"/>
              <a:t>.</a:t>
            </a:r>
          </a:p>
          <a:p>
            <a:pPr>
              <a:spcBef>
                <a:spcPts val="2400"/>
              </a:spcBef>
            </a:pPr>
            <a:r>
              <a:rPr lang="en-US" sz="2400" dirty="0" smtClean="0"/>
              <a:t>Cake baking example: </a:t>
            </a:r>
          </a:p>
          <a:p>
            <a:pPr lvl="1">
              <a:spcBef>
                <a:spcPts val="1200"/>
              </a:spcBef>
              <a:buFont typeface="Arial" pitchFamily="34" charset="0"/>
              <a:buChar char="•"/>
            </a:pPr>
            <a:r>
              <a:rPr lang="en-US" sz="2400" dirty="0" smtClean="0"/>
              <a:t>Hard-to-change factor: oven temperature</a:t>
            </a:r>
          </a:p>
          <a:p>
            <a:pPr lvl="1">
              <a:spcBef>
                <a:spcPts val="1200"/>
              </a:spcBef>
              <a:buFont typeface="Arial" pitchFamily="34" charset="0"/>
              <a:buChar char="•"/>
            </a:pPr>
            <a:r>
              <a:rPr lang="en-US" sz="2400" dirty="0" smtClean="0"/>
              <a:t>Easy-to-change factors: # eggs, oil</a:t>
            </a:r>
          </a:p>
          <a:p>
            <a:pPr>
              <a:spcBef>
                <a:spcPts val="12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541</a:t>
            </a:fld>
            <a:endParaRPr lang="en-US"/>
          </a:p>
        </p:txBody>
      </p:sp>
    </p:spTree>
    <p:extLst>
      <p:ext uri="{BB962C8B-B14F-4D97-AF65-F5344CB8AC3E}">
        <p14:creationId xmlns:p14="http://schemas.microsoft.com/office/powerpoint/2010/main" val="7265842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Split-Plot Designs</a:t>
            </a:r>
            <a:endParaRPr lang="en-US" dirty="0"/>
          </a:p>
        </p:txBody>
      </p:sp>
      <p:sp>
        <p:nvSpPr>
          <p:cNvPr id="3" name="Content Placeholder 2"/>
          <p:cNvSpPr>
            <a:spLocks noGrp="1"/>
          </p:cNvSpPr>
          <p:nvPr>
            <p:ph idx="1"/>
          </p:nvPr>
        </p:nvSpPr>
        <p:spPr>
          <a:xfrm>
            <a:off x="152400" y="990600"/>
            <a:ext cx="8915400" cy="5486400"/>
          </a:xfrm>
        </p:spPr>
        <p:txBody>
          <a:bodyPr/>
          <a:lstStyle/>
          <a:p>
            <a:pPr>
              <a:spcBef>
                <a:spcPts val="1200"/>
              </a:spcBef>
            </a:pPr>
            <a:r>
              <a:rPr lang="en-US" sz="2400" dirty="0" smtClean="0"/>
              <a:t>Cake baking example:</a:t>
            </a:r>
          </a:p>
          <a:p>
            <a:pPr lvl="1">
              <a:spcBef>
                <a:spcPts val="600"/>
              </a:spcBef>
              <a:buFont typeface="Arial" pitchFamily="34" charset="0"/>
              <a:buChar char="•"/>
            </a:pPr>
            <a:r>
              <a:rPr lang="en-US" sz="2000" dirty="0" smtClean="0"/>
              <a:t>Response: cake height (mm)</a:t>
            </a:r>
          </a:p>
          <a:p>
            <a:pPr lvl="1">
              <a:spcBef>
                <a:spcPts val="600"/>
              </a:spcBef>
              <a:buFont typeface="Arial" pitchFamily="34" charset="0"/>
              <a:buChar char="•"/>
            </a:pPr>
            <a:r>
              <a:rPr lang="en-US" sz="2000" dirty="0" smtClean="0"/>
              <a:t>Factors: </a:t>
            </a:r>
          </a:p>
          <a:p>
            <a:pPr lvl="2">
              <a:spcBef>
                <a:spcPts val="600"/>
              </a:spcBef>
              <a:buFont typeface="Arial" pitchFamily="34" charset="0"/>
              <a:buChar char="•"/>
            </a:pPr>
            <a:r>
              <a:rPr lang="en-US" sz="2000" dirty="0" smtClean="0"/>
              <a:t>oven temp (350</a:t>
            </a:r>
            <a:r>
              <a:rPr lang="en-US" sz="2000" baseline="30000" dirty="0" smtClean="0"/>
              <a:t>o</a:t>
            </a:r>
            <a:r>
              <a:rPr lang="en-US" sz="2000" dirty="0" smtClean="0"/>
              <a:t>F, 400</a:t>
            </a:r>
            <a:r>
              <a:rPr lang="en-US" sz="2000" baseline="30000" dirty="0" smtClean="0"/>
              <a:t>o</a:t>
            </a:r>
            <a:r>
              <a:rPr lang="en-US" sz="2000" dirty="0" smtClean="0"/>
              <a:t>F)</a:t>
            </a:r>
          </a:p>
          <a:p>
            <a:pPr lvl="2">
              <a:spcBef>
                <a:spcPts val="600"/>
              </a:spcBef>
              <a:buFont typeface="Arial" pitchFamily="34" charset="0"/>
              <a:buChar char="•"/>
            </a:pPr>
            <a:r>
              <a:rPr lang="en-US" sz="2000" dirty="0" smtClean="0"/>
              <a:t># eggs (1, 2, 3, 4)</a:t>
            </a:r>
          </a:p>
          <a:p>
            <a:pPr lvl="2">
              <a:spcBef>
                <a:spcPts val="600"/>
              </a:spcBef>
              <a:buFont typeface="Arial" pitchFamily="34" charset="0"/>
              <a:buChar char="•"/>
            </a:pPr>
            <a:r>
              <a:rPr lang="en-US" sz="2000" dirty="0" smtClean="0"/>
              <a:t>Type of oil (vegetable, canola)</a:t>
            </a:r>
          </a:p>
          <a:p>
            <a:pPr lvl="1">
              <a:spcBef>
                <a:spcPts val="600"/>
              </a:spcBef>
              <a:buFont typeface="Arial" pitchFamily="34" charset="0"/>
              <a:buChar char="•"/>
            </a:pPr>
            <a:r>
              <a:rPr lang="en-US" sz="2000" dirty="0" smtClean="0"/>
              <a:t># combinations of factor levels = (2)(4)(2) = 16 = # </a:t>
            </a:r>
            <a:r>
              <a:rPr lang="en-US" sz="2000" dirty="0" err="1" smtClean="0"/>
              <a:t>obs</a:t>
            </a:r>
            <a:r>
              <a:rPr lang="en-US" sz="2000" dirty="0" smtClean="0"/>
              <a:t> in 1 replicate</a:t>
            </a:r>
          </a:p>
          <a:p>
            <a:pPr lvl="1">
              <a:spcBef>
                <a:spcPts val="2400"/>
              </a:spcBef>
              <a:buFont typeface="Arial" pitchFamily="34" charset="0"/>
              <a:buChar char="•"/>
            </a:pPr>
            <a:r>
              <a:rPr lang="en-US" sz="2400" dirty="0" smtClean="0"/>
              <a:t>To conduct as CRD, would need to change oven temp for each cake</a:t>
            </a:r>
          </a:p>
          <a:p>
            <a:pPr lvl="1">
              <a:spcBef>
                <a:spcPts val="1200"/>
              </a:spcBef>
              <a:buFont typeface="Arial" pitchFamily="34" charset="0"/>
              <a:buChar char="•"/>
            </a:pPr>
            <a:r>
              <a:rPr lang="en-US" sz="2400" dirty="0" smtClean="0"/>
              <a:t>OR could choose an oven temp, then bake several cakes with different combinations of # eggs, oil at the same time.  </a:t>
            </a:r>
          </a:p>
          <a:p>
            <a:pPr lvl="2">
              <a:spcBef>
                <a:spcPts val="1200"/>
              </a:spcBef>
              <a:buFont typeface="Arial" pitchFamily="34" charset="0"/>
              <a:buChar char="•"/>
            </a:pPr>
            <a:r>
              <a:rPr lang="en-US" sz="2000" dirty="0" smtClean="0"/>
              <a:t>NOT CRD! This is a split-plot design.</a:t>
            </a:r>
          </a:p>
          <a:p>
            <a:pPr lvl="2">
              <a:spcBef>
                <a:spcPts val="1200"/>
              </a:spcBef>
              <a:buFont typeface="Arial" pitchFamily="34" charset="0"/>
              <a:buChar char="•"/>
            </a:pPr>
            <a:r>
              <a:rPr lang="en-US" sz="2000" dirty="0" smtClean="0"/>
              <a:t>Restriction on randomization</a:t>
            </a:r>
          </a:p>
          <a:p>
            <a:pPr>
              <a:spcBef>
                <a:spcPts val="12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542</a:t>
            </a:fld>
            <a:endParaRPr lang="en-US" dirty="0"/>
          </a:p>
        </p:txBody>
      </p:sp>
    </p:spTree>
    <p:extLst>
      <p:ext uri="{BB962C8B-B14F-4D97-AF65-F5344CB8AC3E}">
        <p14:creationId xmlns:p14="http://schemas.microsoft.com/office/powerpoint/2010/main" val="355268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CRD </a:t>
            </a:r>
            <a:r>
              <a:rPr lang="en-US" dirty="0" err="1" smtClean="0"/>
              <a:t>vs</a:t>
            </a:r>
            <a:r>
              <a:rPr lang="en-US" dirty="0" smtClean="0"/>
              <a:t> Split-Plot</a:t>
            </a:r>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543</a:t>
            </a:fld>
            <a:endParaRPr lang="en-US"/>
          </a:p>
        </p:txBody>
      </p:sp>
      <p:sp>
        <p:nvSpPr>
          <p:cNvPr id="65" name="TextBox 64"/>
          <p:cNvSpPr txBox="1"/>
          <p:nvPr/>
        </p:nvSpPr>
        <p:spPr>
          <a:xfrm>
            <a:off x="381000" y="5648980"/>
            <a:ext cx="8382000" cy="523220"/>
          </a:xfrm>
          <a:prstGeom prst="rect">
            <a:avLst/>
          </a:prstGeom>
          <a:noFill/>
        </p:spPr>
        <p:txBody>
          <a:bodyPr wrap="square" rtlCol="0">
            <a:spAutoFit/>
          </a:bodyPr>
          <a:lstStyle/>
          <a:p>
            <a:pPr algn="ctr"/>
            <a:r>
              <a:rPr lang="en-US" sz="2800" dirty="0" smtClean="0"/>
              <a:t>1 replicate of completely randomized design (CRD)</a:t>
            </a:r>
            <a:endParaRPr lang="en-US" sz="2800" dirty="0"/>
          </a:p>
        </p:txBody>
      </p:sp>
      <p:sp>
        <p:nvSpPr>
          <p:cNvPr id="111" name="Rectangle 110"/>
          <p:cNvSpPr/>
          <p:nvPr/>
        </p:nvSpPr>
        <p:spPr>
          <a:xfrm>
            <a:off x="381000" y="1749623"/>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33400" y="2054423"/>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000" y="2664023"/>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533400" y="1902023"/>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457200" y="1292423"/>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533400" y="1289446"/>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sp>
        <p:nvSpPr>
          <p:cNvPr id="120" name="Oval 119"/>
          <p:cNvSpPr/>
          <p:nvPr/>
        </p:nvSpPr>
        <p:spPr>
          <a:xfrm>
            <a:off x="685800" y="2130623"/>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p:cNvCxnSpPr/>
          <p:nvPr/>
        </p:nvCxnSpPr>
        <p:spPr>
          <a:xfrm>
            <a:off x="533400" y="2740223"/>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381000" y="1597223"/>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1143000" y="1597223"/>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14478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16002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14478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16002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15240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16002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166" name="Straight Connector 165"/>
          <p:cNvCxnSpPr/>
          <p:nvPr/>
        </p:nvCxnSpPr>
        <p:spPr>
          <a:xfrm>
            <a:off x="16002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14478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flipV="1">
            <a:off x="22098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25146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26670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25146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a:off x="26670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25908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p:cNvSpPr txBox="1"/>
          <p:nvPr/>
        </p:nvSpPr>
        <p:spPr>
          <a:xfrm>
            <a:off x="26670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176" name="Straight Connector 175"/>
          <p:cNvCxnSpPr/>
          <p:nvPr/>
        </p:nvCxnSpPr>
        <p:spPr>
          <a:xfrm>
            <a:off x="26670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5146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flipV="1">
            <a:off x="32766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Rectangle 178"/>
          <p:cNvSpPr/>
          <p:nvPr/>
        </p:nvSpPr>
        <p:spPr>
          <a:xfrm>
            <a:off x="35814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37338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35814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p:cNvCxnSpPr/>
          <p:nvPr/>
        </p:nvCxnSpPr>
        <p:spPr>
          <a:xfrm>
            <a:off x="37338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36576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37338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186" name="Straight Connector 185"/>
          <p:cNvCxnSpPr/>
          <p:nvPr/>
        </p:nvCxnSpPr>
        <p:spPr>
          <a:xfrm>
            <a:off x="37338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35814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flipV="1">
            <a:off x="43434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46482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48006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46482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p:cNvCxnSpPr/>
          <p:nvPr/>
        </p:nvCxnSpPr>
        <p:spPr>
          <a:xfrm>
            <a:off x="48006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47244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p:cNvSpPr txBox="1"/>
          <p:nvPr/>
        </p:nvSpPr>
        <p:spPr>
          <a:xfrm>
            <a:off x="48006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196" name="Straight Connector 195"/>
          <p:cNvCxnSpPr/>
          <p:nvPr/>
        </p:nvCxnSpPr>
        <p:spPr>
          <a:xfrm>
            <a:off x="48006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46482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54102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Rectangle 198"/>
          <p:cNvSpPr/>
          <p:nvPr/>
        </p:nvSpPr>
        <p:spPr>
          <a:xfrm>
            <a:off x="57150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8674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57150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p:cNvCxnSpPr/>
          <p:nvPr/>
        </p:nvCxnSpPr>
        <p:spPr>
          <a:xfrm>
            <a:off x="58674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57912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Box 203"/>
          <p:cNvSpPr txBox="1"/>
          <p:nvPr/>
        </p:nvSpPr>
        <p:spPr>
          <a:xfrm>
            <a:off x="58674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206" name="Straight Connector 205"/>
          <p:cNvCxnSpPr/>
          <p:nvPr/>
        </p:nvCxnSpPr>
        <p:spPr>
          <a:xfrm>
            <a:off x="58674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57150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64770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67818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9342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67818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69342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68580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p:cNvSpPr txBox="1"/>
          <p:nvPr/>
        </p:nvSpPr>
        <p:spPr>
          <a:xfrm>
            <a:off x="69342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216" name="Straight Connector 215"/>
          <p:cNvCxnSpPr/>
          <p:nvPr/>
        </p:nvCxnSpPr>
        <p:spPr>
          <a:xfrm>
            <a:off x="69342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67818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5438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7848600" y="17526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8001000" y="20574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7848600" y="26670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p:cNvCxnSpPr/>
          <p:nvPr/>
        </p:nvCxnSpPr>
        <p:spPr>
          <a:xfrm>
            <a:off x="8001000" y="1905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7924800" y="12954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8001000" y="12924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226" name="Straight Connector 225"/>
          <p:cNvCxnSpPr/>
          <p:nvPr/>
        </p:nvCxnSpPr>
        <p:spPr>
          <a:xfrm>
            <a:off x="8001000" y="2743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7848600" y="16002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flipV="1">
            <a:off x="8610600" y="16002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381000" y="3959423"/>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533400" y="4264223"/>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381000" y="4873823"/>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533400" y="4111823"/>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457200" y="3502223"/>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p:cNvSpPr txBox="1"/>
          <p:nvPr/>
        </p:nvSpPr>
        <p:spPr>
          <a:xfrm>
            <a:off x="533400" y="3499246"/>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236" name="Straight Connector 235"/>
          <p:cNvCxnSpPr/>
          <p:nvPr/>
        </p:nvCxnSpPr>
        <p:spPr>
          <a:xfrm>
            <a:off x="533400" y="4950023"/>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381000" y="3807023"/>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flipV="1">
            <a:off x="1143000" y="3807023"/>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14478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16002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4478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p:cNvCxnSpPr/>
          <p:nvPr/>
        </p:nvCxnSpPr>
        <p:spPr>
          <a:xfrm>
            <a:off x="16002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15240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6002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246" name="Straight Connector 245"/>
          <p:cNvCxnSpPr/>
          <p:nvPr/>
        </p:nvCxnSpPr>
        <p:spPr>
          <a:xfrm>
            <a:off x="16002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14478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H="1" flipV="1">
            <a:off x="22098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25146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26670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25146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Straight Connector 251"/>
          <p:cNvCxnSpPr/>
          <p:nvPr/>
        </p:nvCxnSpPr>
        <p:spPr>
          <a:xfrm>
            <a:off x="26670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a:xfrm>
            <a:off x="25908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p:cNvSpPr txBox="1"/>
          <p:nvPr/>
        </p:nvSpPr>
        <p:spPr>
          <a:xfrm>
            <a:off x="26670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256" name="Straight Connector 255"/>
          <p:cNvCxnSpPr/>
          <p:nvPr/>
        </p:nvCxnSpPr>
        <p:spPr>
          <a:xfrm>
            <a:off x="26670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25146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flipV="1">
            <a:off x="32766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35814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37338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35814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37338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Rectangle 262"/>
          <p:cNvSpPr/>
          <p:nvPr/>
        </p:nvSpPr>
        <p:spPr>
          <a:xfrm>
            <a:off x="36576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p:cNvSpPr txBox="1"/>
          <p:nvPr/>
        </p:nvSpPr>
        <p:spPr>
          <a:xfrm>
            <a:off x="37338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266" name="Straight Connector 265"/>
          <p:cNvCxnSpPr/>
          <p:nvPr/>
        </p:nvCxnSpPr>
        <p:spPr>
          <a:xfrm>
            <a:off x="37338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35814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flipV="1">
            <a:off x="43434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a:xfrm>
            <a:off x="46482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48006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46482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Connector 271"/>
          <p:cNvCxnSpPr/>
          <p:nvPr/>
        </p:nvCxnSpPr>
        <p:spPr>
          <a:xfrm>
            <a:off x="48006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Rectangle 272"/>
          <p:cNvSpPr/>
          <p:nvPr/>
        </p:nvSpPr>
        <p:spPr>
          <a:xfrm>
            <a:off x="47244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p:cNvSpPr txBox="1"/>
          <p:nvPr/>
        </p:nvSpPr>
        <p:spPr>
          <a:xfrm>
            <a:off x="48006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276" name="Straight Connector 275"/>
          <p:cNvCxnSpPr/>
          <p:nvPr/>
        </p:nvCxnSpPr>
        <p:spPr>
          <a:xfrm>
            <a:off x="48006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46482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flipV="1">
            <a:off x="54102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278"/>
          <p:cNvSpPr/>
          <p:nvPr/>
        </p:nvSpPr>
        <p:spPr>
          <a:xfrm>
            <a:off x="57150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58674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7150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Straight Connector 281"/>
          <p:cNvCxnSpPr/>
          <p:nvPr/>
        </p:nvCxnSpPr>
        <p:spPr>
          <a:xfrm>
            <a:off x="58674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3" name="Rectangle 282"/>
          <p:cNvSpPr/>
          <p:nvPr/>
        </p:nvSpPr>
        <p:spPr>
          <a:xfrm>
            <a:off x="57912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TextBox 283"/>
          <p:cNvSpPr txBox="1"/>
          <p:nvPr/>
        </p:nvSpPr>
        <p:spPr>
          <a:xfrm>
            <a:off x="58674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350</a:t>
            </a:r>
            <a:endParaRPr lang="en-US" sz="1400" dirty="0"/>
          </a:p>
        </p:txBody>
      </p:sp>
      <p:cxnSp>
        <p:nvCxnSpPr>
          <p:cNvPr id="286" name="Straight Connector 285"/>
          <p:cNvCxnSpPr/>
          <p:nvPr/>
        </p:nvCxnSpPr>
        <p:spPr>
          <a:xfrm>
            <a:off x="58674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57150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flipV="1">
            <a:off x="64770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67818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69342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67818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p:cNvCxnSpPr/>
          <p:nvPr/>
        </p:nvCxnSpPr>
        <p:spPr>
          <a:xfrm>
            <a:off x="69342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68580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p:cNvSpPr txBox="1"/>
          <p:nvPr/>
        </p:nvSpPr>
        <p:spPr>
          <a:xfrm>
            <a:off x="69342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cxnSp>
        <p:nvCxnSpPr>
          <p:cNvPr id="296" name="Straight Connector 295"/>
          <p:cNvCxnSpPr/>
          <p:nvPr/>
        </p:nvCxnSpPr>
        <p:spPr>
          <a:xfrm>
            <a:off x="69342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67818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flipV="1">
            <a:off x="75438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9" name="Rectangle 298"/>
          <p:cNvSpPr/>
          <p:nvPr/>
        </p:nvSpPr>
        <p:spPr>
          <a:xfrm>
            <a:off x="7848600" y="396240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8001000" y="4267200"/>
            <a:ext cx="6096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7848600" y="487680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p:cNvCxnSpPr/>
          <p:nvPr/>
        </p:nvCxnSpPr>
        <p:spPr>
          <a:xfrm>
            <a:off x="8001000" y="41148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3" name="Rectangle 302"/>
          <p:cNvSpPr/>
          <p:nvPr/>
        </p:nvSpPr>
        <p:spPr>
          <a:xfrm>
            <a:off x="7924800" y="3505200"/>
            <a:ext cx="6858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TextBox 303"/>
          <p:cNvSpPr txBox="1"/>
          <p:nvPr/>
        </p:nvSpPr>
        <p:spPr>
          <a:xfrm>
            <a:off x="8001000" y="3502223"/>
            <a:ext cx="533400" cy="307777"/>
          </a:xfrm>
          <a:prstGeom prst="rect">
            <a:avLst/>
          </a:prstGeom>
          <a:solidFill>
            <a:schemeClr val="bg2">
              <a:lumMod val="20000"/>
              <a:lumOff val="80000"/>
            </a:schemeClr>
          </a:solidFill>
          <a:ln>
            <a:solidFill>
              <a:schemeClr val="tx1"/>
            </a:solidFill>
          </a:ln>
        </p:spPr>
        <p:txBody>
          <a:bodyPr wrap="square" rtlCol="0">
            <a:spAutoFit/>
          </a:bodyPr>
          <a:lstStyle/>
          <a:p>
            <a:pPr algn="ctr"/>
            <a:r>
              <a:rPr lang="en-US" sz="1400" dirty="0" smtClean="0"/>
              <a:t>400</a:t>
            </a:r>
            <a:endParaRPr lang="en-US" sz="1400" dirty="0"/>
          </a:p>
        </p:txBody>
      </p:sp>
      <p:sp>
        <p:nvSpPr>
          <p:cNvPr id="305" name="Oval 304"/>
          <p:cNvSpPr/>
          <p:nvPr/>
        </p:nvSpPr>
        <p:spPr>
          <a:xfrm>
            <a:off x="8153400" y="43434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p:cNvCxnSpPr/>
          <p:nvPr/>
        </p:nvCxnSpPr>
        <p:spPr>
          <a:xfrm>
            <a:off x="8001000" y="49530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7848600" y="3810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flipV="1">
            <a:off x="8610600" y="38100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Oval 308"/>
          <p:cNvSpPr/>
          <p:nvPr/>
        </p:nvSpPr>
        <p:spPr>
          <a:xfrm>
            <a:off x="1752600" y="21336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6019800" y="21336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2819400" y="21336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1752600" y="43434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3886200" y="21336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7086600" y="43434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4953000" y="21336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2819400" y="43434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85800" y="43434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6019800" y="43434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4953000" y="4343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8153400" y="2133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886200" y="43434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7086600" y="21336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Connector 323"/>
          <p:cNvCxnSpPr/>
          <p:nvPr/>
        </p:nvCxnSpPr>
        <p:spPr>
          <a:xfrm>
            <a:off x="76200" y="3124200"/>
            <a:ext cx="89154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3716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24384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35052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5720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56388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67056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7772400" y="1066800"/>
            <a:ext cx="0" cy="4419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2096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192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CRD </a:t>
            </a:r>
            <a:r>
              <a:rPr lang="en-US" dirty="0" err="1" smtClean="0"/>
              <a:t>vs</a:t>
            </a:r>
            <a:r>
              <a:rPr lang="en-US" dirty="0" smtClean="0"/>
              <a:t> Split-Plot</a:t>
            </a:r>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544</a:t>
            </a:fld>
            <a:endParaRPr lang="en-US"/>
          </a:p>
        </p:txBody>
      </p:sp>
      <p:sp>
        <p:nvSpPr>
          <p:cNvPr id="6" name="Rectangle 5"/>
          <p:cNvSpPr/>
          <p:nvPr/>
        </p:nvSpPr>
        <p:spPr>
          <a:xfrm>
            <a:off x="15240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192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5240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478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5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124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52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5240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12192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528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764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002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81200" y="27432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62200" y="27432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7432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6764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6002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9812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362200" y="33528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43200" y="33528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9812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sp>
        <p:nvSpPr>
          <p:cNvPr id="42" name="Rectangle 41"/>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2484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629400" y="33528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867400" y="33528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674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2484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4864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486400" y="27432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629400" y="27432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674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sp>
        <p:nvSpPr>
          <p:cNvPr id="65" name="TextBox 64"/>
          <p:cNvSpPr txBox="1"/>
          <p:nvPr/>
        </p:nvSpPr>
        <p:spPr>
          <a:xfrm>
            <a:off x="1524000" y="5105400"/>
            <a:ext cx="5562600" cy="523220"/>
          </a:xfrm>
          <a:prstGeom prst="rect">
            <a:avLst/>
          </a:prstGeom>
          <a:noFill/>
        </p:spPr>
        <p:txBody>
          <a:bodyPr wrap="square" rtlCol="0">
            <a:spAutoFit/>
          </a:bodyPr>
          <a:lstStyle/>
          <a:p>
            <a:pPr algn="ctr"/>
            <a:r>
              <a:rPr lang="en-US" sz="2800" dirty="0" smtClean="0"/>
              <a:t>1 replicate of split-plot design</a:t>
            </a:r>
            <a:endParaRPr lang="en-US" sz="2800" dirty="0"/>
          </a:p>
        </p:txBody>
      </p:sp>
      <p:cxnSp>
        <p:nvCxnSpPr>
          <p:cNvPr id="67" name="Straight Connector 66"/>
          <p:cNvCxnSpPr/>
          <p:nvPr/>
        </p:nvCxnSpPr>
        <p:spPr>
          <a:xfrm>
            <a:off x="4343400" y="1295400"/>
            <a:ext cx="0" cy="35814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19200" y="5867401"/>
            <a:ext cx="6781800" cy="784830"/>
          </a:xfrm>
          <a:prstGeom prst="rect">
            <a:avLst/>
          </a:prstGeom>
          <a:solidFill>
            <a:srgbClr val="FFCCFF"/>
          </a:solidFill>
        </p:spPr>
        <p:txBody>
          <a:bodyPr wrap="square" rtlCol="0">
            <a:spAutoFit/>
          </a:bodyPr>
          <a:lstStyle/>
          <a:p>
            <a:pPr algn="ctr">
              <a:spcBef>
                <a:spcPts val="600"/>
              </a:spcBef>
            </a:pPr>
            <a:r>
              <a:rPr lang="en-US" sz="2000" dirty="0" smtClean="0"/>
              <a:t>Split-plot design is a restriction on randomization</a:t>
            </a:r>
          </a:p>
          <a:p>
            <a:pPr algn="ctr">
              <a:spcBef>
                <a:spcPts val="600"/>
              </a:spcBef>
            </a:pPr>
            <a:r>
              <a:rPr lang="en-US" sz="2000" dirty="0" smtClean="0"/>
              <a:t>Hard-to-change factor not completely randomized</a:t>
            </a:r>
          </a:p>
        </p:txBody>
      </p:sp>
    </p:spTree>
    <p:extLst>
      <p:ext uri="{BB962C8B-B14F-4D97-AF65-F5344CB8AC3E}">
        <p14:creationId xmlns:p14="http://schemas.microsoft.com/office/powerpoint/2010/main" val="4261962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3011" name="Slide Number Placeholder 5"/>
          <p:cNvSpPr>
            <a:spLocks noGrp="1"/>
          </p:cNvSpPr>
          <p:nvPr>
            <p:ph type="sldNum" sz="quarter" idx="12"/>
          </p:nvPr>
        </p:nvSpPr>
        <p:spPr>
          <a:noFill/>
        </p:spPr>
        <p:txBody>
          <a:bodyPr/>
          <a:lstStyle/>
          <a:p>
            <a:fld id="{7DE02D29-9C3B-4312-A398-583F75493CCA}" type="slidenum">
              <a:rPr lang="en-US" smtClean="0">
                <a:latin typeface="Arial" charset="0"/>
              </a:rPr>
              <a:pPr/>
              <a:t>320</a:t>
            </a:fld>
            <a:endParaRPr lang="en-US" smtClean="0">
              <a:latin typeface="Arial" charset="0"/>
            </a:endParaRPr>
          </a:p>
        </p:txBody>
      </p:sp>
      <p:sp>
        <p:nvSpPr>
          <p:cNvPr id="43012" name="Rectangle 2"/>
          <p:cNvSpPr>
            <a:spLocks noGrp="1" noChangeArrowheads="1"/>
          </p:cNvSpPr>
          <p:nvPr>
            <p:ph type="title"/>
          </p:nvPr>
        </p:nvSpPr>
        <p:spPr/>
        <p:txBody>
          <a:bodyPr/>
          <a:lstStyle/>
          <a:p>
            <a:pPr eaLnBrk="1" hangingPunct="1"/>
            <a:r>
              <a:rPr lang="en-US" smtClean="0"/>
              <a:t>Wheat Example</a:t>
            </a:r>
          </a:p>
        </p:txBody>
      </p:sp>
      <p:pic>
        <p:nvPicPr>
          <p:cNvPr id="2" name="Picture 1"/>
          <p:cNvPicPr>
            <a:picLocks noChangeAspect="1"/>
          </p:cNvPicPr>
          <p:nvPr/>
        </p:nvPicPr>
        <p:blipFill>
          <a:blip r:embed="rId2"/>
          <a:stretch>
            <a:fillRect/>
          </a:stretch>
        </p:blipFill>
        <p:spPr>
          <a:xfrm>
            <a:off x="476794" y="1219200"/>
            <a:ext cx="7923010" cy="5272314"/>
          </a:xfrm>
          <a:prstGeom prst="rect">
            <a:avLst/>
          </a:prstGeom>
        </p:spPr>
      </p:pic>
      <p:sp>
        <p:nvSpPr>
          <p:cNvPr id="43015" name="Oval 5"/>
          <p:cNvSpPr>
            <a:spLocks noChangeArrowheads="1"/>
          </p:cNvSpPr>
          <p:nvPr/>
        </p:nvSpPr>
        <p:spPr bwMode="auto">
          <a:xfrm>
            <a:off x="4648200" y="4343400"/>
            <a:ext cx="3581400" cy="1981200"/>
          </a:xfrm>
          <a:prstGeom prst="ellipse">
            <a:avLst/>
          </a:prstGeom>
          <a:noFill/>
          <a:ln w="38100">
            <a:solidFill>
              <a:srgbClr val="00CCFF"/>
            </a:solidFill>
            <a:round/>
            <a:headEnd/>
            <a:tailEnd/>
          </a:ln>
        </p:spPr>
        <p:txBody>
          <a:bodyPr wrap="none" anchor="ctr"/>
          <a:lstStyle/>
          <a:p>
            <a:endParaRPr lang="en-US"/>
          </a:p>
        </p:txBody>
      </p:sp>
      <p:sp>
        <p:nvSpPr>
          <p:cNvPr id="43016" name="Line 6"/>
          <p:cNvSpPr>
            <a:spLocks noChangeShapeType="1"/>
          </p:cNvSpPr>
          <p:nvPr/>
        </p:nvSpPr>
        <p:spPr bwMode="auto">
          <a:xfrm>
            <a:off x="5486400" y="4495800"/>
            <a:ext cx="2209800" cy="16002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Split-Plot Designs</a:t>
            </a:r>
            <a:endParaRPr lang="en-US" dirty="0"/>
          </a:p>
        </p:txBody>
      </p:sp>
      <p:sp>
        <p:nvSpPr>
          <p:cNvPr id="3" name="Content Placeholder 2"/>
          <p:cNvSpPr>
            <a:spLocks noGrp="1"/>
          </p:cNvSpPr>
          <p:nvPr>
            <p:ph idx="1"/>
          </p:nvPr>
        </p:nvSpPr>
        <p:spPr>
          <a:xfrm>
            <a:off x="228600" y="1295400"/>
            <a:ext cx="8686800" cy="5516563"/>
          </a:xfrm>
          <a:ln>
            <a:noFill/>
          </a:ln>
        </p:spPr>
        <p:txBody>
          <a:bodyPr/>
          <a:lstStyle/>
          <a:p>
            <a:pPr>
              <a:spcBef>
                <a:spcPts val="1200"/>
              </a:spcBef>
            </a:pPr>
            <a:r>
              <a:rPr lang="en-US" sz="2400" dirty="0" smtClean="0"/>
              <a:t>Split-Plot designs started in agricultural industry</a:t>
            </a:r>
          </a:p>
          <a:p>
            <a:pPr>
              <a:spcBef>
                <a:spcPts val="1200"/>
              </a:spcBef>
            </a:pPr>
            <a:r>
              <a:rPr lang="en-US" sz="2400" dirty="0" smtClean="0"/>
              <a:t>Hard-to-change factor: irrigation method or broadcast fertilizer</a:t>
            </a:r>
          </a:p>
          <a:p>
            <a:pPr lvl="1">
              <a:spcBef>
                <a:spcPts val="1200"/>
              </a:spcBef>
              <a:buFont typeface="Arial" pitchFamily="34" charset="0"/>
              <a:buChar char="•"/>
            </a:pPr>
            <a:r>
              <a:rPr lang="en-US" sz="2400" dirty="0" smtClean="0"/>
              <a:t>Applied to large section of land called </a:t>
            </a:r>
            <a:r>
              <a:rPr lang="en-US" sz="2400" b="1" dirty="0" smtClean="0">
                <a:solidFill>
                  <a:schemeClr val="accent2"/>
                </a:solidFill>
              </a:rPr>
              <a:t>whole plot</a:t>
            </a:r>
          </a:p>
          <a:p>
            <a:pPr>
              <a:spcBef>
                <a:spcPts val="1200"/>
              </a:spcBef>
            </a:pPr>
            <a:r>
              <a:rPr lang="en-US" sz="2400" dirty="0" smtClean="0"/>
              <a:t>Easy-to-change factor: seed variety</a:t>
            </a:r>
          </a:p>
          <a:p>
            <a:pPr lvl="1">
              <a:spcBef>
                <a:spcPts val="1200"/>
              </a:spcBef>
              <a:buFont typeface="Arial" pitchFamily="34" charset="0"/>
              <a:buChar char="•"/>
            </a:pPr>
            <a:r>
              <a:rPr lang="en-US" sz="2400" dirty="0" smtClean="0"/>
              <a:t>Applied to smaller sections of land obtained by splitting larger section (whole plot) into </a:t>
            </a:r>
            <a:r>
              <a:rPr lang="en-US" sz="2400" b="1" dirty="0" smtClean="0">
                <a:solidFill>
                  <a:schemeClr val="accent2"/>
                </a:solidFill>
              </a:rPr>
              <a:t>subplots </a:t>
            </a:r>
            <a:r>
              <a:rPr lang="en-US" sz="2400" dirty="0" smtClean="0"/>
              <a:t>or</a:t>
            </a:r>
            <a:r>
              <a:rPr lang="en-US" sz="2400" b="1" dirty="0" smtClean="0">
                <a:solidFill>
                  <a:schemeClr val="accent2"/>
                </a:solidFill>
              </a:rPr>
              <a:t> split plots</a:t>
            </a:r>
          </a:p>
          <a:p>
            <a:pPr>
              <a:spcBef>
                <a:spcPts val="1200"/>
              </a:spcBef>
            </a:pPr>
            <a:r>
              <a:rPr lang="en-US" sz="2400" dirty="0" smtClean="0"/>
              <a:t>For cake baking example:</a:t>
            </a:r>
          </a:p>
          <a:p>
            <a:pPr lvl="1">
              <a:spcBef>
                <a:spcPts val="1200"/>
              </a:spcBef>
              <a:buFont typeface="Arial" pitchFamily="34" charset="0"/>
              <a:buChar char="•"/>
            </a:pPr>
            <a:r>
              <a:rPr lang="en-US" sz="2400" dirty="0" smtClean="0"/>
              <a:t>Oven temperature is whole plot (hard-to-change factor)</a:t>
            </a:r>
          </a:p>
          <a:p>
            <a:pPr lvl="1">
              <a:spcBef>
                <a:spcPts val="1200"/>
              </a:spcBef>
              <a:buFont typeface="Arial" pitchFamily="34" charset="0"/>
              <a:buChar char="•"/>
            </a:pPr>
            <a:r>
              <a:rPr lang="en-US" sz="2400" dirty="0" smtClean="0"/>
              <a:t># eggs and oil type are subplots (easy-to-change factors)</a:t>
            </a:r>
          </a:p>
          <a:p>
            <a:pPr lvl="1">
              <a:spcBef>
                <a:spcPts val="1200"/>
              </a:spcBef>
              <a:buNone/>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545</a:t>
            </a:fld>
            <a:endParaRPr lang="en-US"/>
          </a:p>
        </p:txBody>
      </p:sp>
    </p:spTree>
    <p:extLst>
      <p:ext uri="{BB962C8B-B14F-4D97-AF65-F5344CB8AC3E}">
        <p14:creationId xmlns:p14="http://schemas.microsoft.com/office/powerpoint/2010/main" val="234684056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Split-Plot Designs</a:t>
            </a:r>
            <a:endParaRPr lang="en-US" dirty="0"/>
          </a:p>
        </p:txBody>
      </p:sp>
      <p:sp>
        <p:nvSpPr>
          <p:cNvPr id="3" name="Content Placeholder 2"/>
          <p:cNvSpPr>
            <a:spLocks noGrp="1"/>
          </p:cNvSpPr>
          <p:nvPr>
            <p:ph idx="1"/>
          </p:nvPr>
        </p:nvSpPr>
        <p:spPr>
          <a:xfrm>
            <a:off x="228600" y="1066800"/>
            <a:ext cx="8686800" cy="4525963"/>
          </a:xfrm>
        </p:spPr>
        <p:txBody>
          <a:bodyPr/>
          <a:lstStyle/>
          <a:p>
            <a:pPr>
              <a:spcBef>
                <a:spcPts val="1200"/>
              </a:spcBef>
            </a:pPr>
            <a:r>
              <a:rPr lang="en-US" sz="2400" dirty="0" smtClean="0"/>
              <a:t>Split-plot designs have one or more of the following characteristics:</a:t>
            </a:r>
          </a:p>
          <a:p>
            <a:pPr marL="914400" lvl="1" indent="-457200">
              <a:spcBef>
                <a:spcPts val="1200"/>
              </a:spcBef>
              <a:buFont typeface="+mj-lt"/>
              <a:buAutoNum type="arabicPeriod"/>
            </a:pPr>
            <a:r>
              <a:rPr lang="en-US" sz="2000" dirty="0" smtClean="0"/>
              <a:t>The levels of all the factors are not randomly determined and reset for each experimental run. A factor is held at a particular setting/level and then all the combinations of the other factors were run</a:t>
            </a:r>
          </a:p>
          <a:p>
            <a:pPr marL="914400" lvl="1" indent="-457200">
              <a:spcBef>
                <a:spcPts val="1200"/>
              </a:spcBef>
              <a:buFont typeface="+mj-lt"/>
              <a:buAutoNum type="arabicPeriod"/>
            </a:pPr>
            <a:r>
              <a:rPr lang="en-US" sz="2000" dirty="0" smtClean="0"/>
              <a:t>The size of the experimental unit is not the same for all experimental factors. One factor is applied to a larger unit or group of units made up of combinations of the other factors</a:t>
            </a:r>
          </a:p>
          <a:p>
            <a:pPr marL="1371600" lvl="2" indent="-457200">
              <a:spcBef>
                <a:spcPts val="1200"/>
              </a:spcBef>
            </a:pPr>
            <a:r>
              <a:rPr lang="en-US" sz="2000" dirty="0" smtClean="0"/>
              <a:t>Agriculture example: irrigation applied to large sections of land while different seed varieties planted on smaller sections of land</a:t>
            </a:r>
          </a:p>
          <a:p>
            <a:pPr marL="914400" lvl="1" indent="-457200">
              <a:spcBef>
                <a:spcPts val="1200"/>
              </a:spcBef>
              <a:buFont typeface="+mj-lt"/>
              <a:buAutoNum type="arabicPeriod"/>
            </a:pPr>
            <a:r>
              <a:rPr lang="en-US" sz="2000" dirty="0" smtClean="0"/>
              <a:t>Restriction on random assignment of factor level combinations (i.e. treatments) to the experimental units. Something prohibits assigning the treatments to the units completely randomly</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546</a:t>
            </a:fld>
            <a:endParaRPr lang="en-US"/>
          </a:p>
        </p:txBody>
      </p:sp>
    </p:spTree>
    <p:extLst>
      <p:ext uri="{BB962C8B-B14F-4D97-AF65-F5344CB8AC3E}">
        <p14:creationId xmlns:p14="http://schemas.microsoft.com/office/powerpoint/2010/main" val="276751462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Split-Plot Designs</a:t>
            </a:r>
            <a:endParaRPr lang="en-US" dirty="0"/>
          </a:p>
        </p:txBody>
      </p:sp>
      <p:sp>
        <p:nvSpPr>
          <p:cNvPr id="3" name="Content Placeholder 2"/>
          <p:cNvSpPr>
            <a:spLocks noGrp="1"/>
          </p:cNvSpPr>
          <p:nvPr>
            <p:ph idx="1"/>
          </p:nvPr>
        </p:nvSpPr>
        <p:spPr>
          <a:xfrm>
            <a:off x="152400" y="1112837"/>
            <a:ext cx="8915400" cy="4525963"/>
          </a:xfrm>
        </p:spPr>
        <p:txBody>
          <a:bodyPr/>
          <a:lstStyle/>
          <a:p>
            <a:pPr>
              <a:spcBef>
                <a:spcPts val="1200"/>
              </a:spcBef>
            </a:pPr>
            <a:r>
              <a:rPr lang="en-US" sz="2400" dirty="0" smtClean="0"/>
              <a:t>How the experiment is conducted will influence the statistical analysis </a:t>
            </a:r>
          </a:p>
          <a:p>
            <a:pPr>
              <a:spcBef>
                <a:spcPts val="1200"/>
              </a:spcBef>
            </a:pPr>
            <a:r>
              <a:rPr lang="en-US" sz="2400" dirty="0" smtClean="0"/>
              <a:t>The analysis of the designed experiment directly follows from the way the runs were carried out </a:t>
            </a:r>
          </a:p>
          <a:p>
            <a:pPr>
              <a:spcBef>
                <a:spcPts val="1200"/>
              </a:spcBef>
            </a:pPr>
            <a:r>
              <a:rPr lang="en-US" sz="2400" dirty="0" smtClean="0"/>
              <a:t>Split-plot design is a restriction on randomization</a:t>
            </a:r>
          </a:p>
          <a:p>
            <a:pPr lvl="1">
              <a:spcBef>
                <a:spcPts val="1200"/>
              </a:spcBef>
              <a:buFont typeface="Arial" pitchFamily="34" charset="0"/>
              <a:buChar char="•"/>
            </a:pPr>
            <a:r>
              <a:rPr lang="en-US" sz="2400" dirty="0" smtClean="0"/>
              <a:t>Hard-to-change factor (whole plots) not completely randomized</a:t>
            </a:r>
          </a:p>
          <a:p>
            <a:pPr>
              <a:spcBef>
                <a:spcPts val="1200"/>
              </a:spcBef>
            </a:pPr>
            <a:r>
              <a:rPr lang="en-US" sz="2400" dirty="0" smtClean="0"/>
              <a:t>The restriction on randomization of whole plots will change ANOVA from CRD; error term calculated differently</a:t>
            </a:r>
          </a:p>
          <a:p>
            <a:pPr>
              <a:spcBef>
                <a:spcPts val="1800"/>
              </a:spcBef>
            </a:pPr>
            <a:r>
              <a:rPr lang="en-US" sz="2400" dirty="0" smtClean="0"/>
              <a:t>For split-plot design there are </a:t>
            </a:r>
            <a:r>
              <a:rPr lang="en-US" sz="2400" b="1" dirty="0" smtClean="0">
                <a:solidFill>
                  <a:schemeClr val="accent2"/>
                </a:solidFill>
              </a:rPr>
              <a:t>two different error terms</a:t>
            </a:r>
            <a:r>
              <a:rPr lang="en-US" sz="2400" dirty="0" smtClean="0"/>
              <a:t>: one for the whole plot (hard-to-change) factor and another for the subplot (easy-to-change) factors</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547</a:t>
            </a:fld>
            <a:endParaRPr lang="en-US"/>
          </a:p>
        </p:txBody>
      </p:sp>
    </p:spTree>
    <p:extLst>
      <p:ext uri="{BB962C8B-B14F-4D97-AF65-F5344CB8AC3E}">
        <p14:creationId xmlns:p14="http://schemas.microsoft.com/office/powerpoint/2010/main" val="141796401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Split-Plot Designs</a:t>
            </a:r>
            <a:endParaRPr lang="en-US" dirty="0"/>
          </a:p>
        </p:txBody>
      </p:sp>
      <p:sp>
        <p:nvSpPr>
          <p:cNvPr id="3" name="Content Placeholder 2"/>
          <p:cNvSpPr>
            <a:spLocks noGrp="1"/>
          </p:cNvSpPr>
          <p:nvPr>
            <p:ph idx="1"/>
          </p:nvPr>
        </p:nvSpPr>
        <p:spPr>
          <a:xfrm>
            <a:off x="152400" y="1112837"/>
            <a:ext cx="8915400" cy="4525963"/>
          </a:xfrm>
        </p:spPr>
        <p:txBody>
          <a:bodyPr/>
          <a:lstStyle/>
          <a:p>
            <a:pPr>
              <a:spcBef>
                <a:spcPts val="600"/>
              </a:spcBef>
            </a:pPr>
            <a:r>
              <a:rPr lang="en-US" sz="2400" dirty="0" smtClean="0"/>
              <a:t>Split-plot design 2 different estimates of error</a:t>
            </a:r>
          </a:p>
          <a:p>
            <a:pPr lvl="1">
              <a:spcBef>
                <a:spcPts val="600"/>
              </a:spcBef>
              <a:buFont typeface="Arial" pitchFamily="34" charset="0"/>
              <a:buChar char="•"/>
            </a:pPr>
            <a:r>
              <a:rPr lang="en-US" sz="2000" dirty="0" smtClean="0"/>
              <a:t>Two error terms a result of two randomizations that occur when experiment is conducted; one randomization for whole plot factor and another for subplot factors</a:t>
            </a:r>
          </a:p>
          <a:p>
            <a:pPr lvl="1">
              <a:spcBef>
                <a:spcPts val="600"/>
              </a:spcBef>
              <a:buFont typeface="Arial" pitchFamily="34" charset="0"/>
              <a:buChar char="•"/>
            </a:pPr>
            <a:r>
              <a:rPr lang="en-US" sz="2000" dirty="0" smtClean="0"/>
              <a:t>Need multiple replicates of whole plot factor.  </a:t>
            </a:r>
            <a:endParaRPr lang="en-US" dirty="0" smtClean="0"/>
          </a:p>
          <a:p>
            <a:pPr lvl="2">
              <a:spcBef>
                <a:spcPts val="600"/>
              </a:spcBef>
              <a:buFont typeface="Arial" pitchFamily="34" charset="0"/>
              <a:buChar char="•"/>
            </a:pPr>
            <a:r>
              <a:rPr lang="en-US" sz="2000" dirty="0" smtClean="0"/>
              <a:t>e.g. Each oven temperature needs to be run more than once.</a:t>
            </a:r>
          </a:p>
          <a:p>
            <a:pPr lvl="2">
              <a:spcBef>
                <a:spcPts val="600"/>
              </a:spcBef>
              <a:buFont typeface="Arial" pitchFamily="34" charset="0"/>
              <a:buChar char="•"/>
            </a:pPr>
            <a:endParaRPr lang="en-US" sz="2000" dirty="0" smtClean="0"/>
          </a:p>
          <a:p>
            <a:r>
              <a:rPr lang="en-US" sz="2400" dirty="0" smtClean="0"/>
              <a:t>2 different error terms in Split-Plot design</a:t>
            </a:r>
          </a:p>
          <a:p>
            <a:pPr lvl="1">
              <a:buFont typeface="Arial" pitchFamily="34" charset="0"/>
              <a:buChar char="•"/>
            </a:pPr>
            <a:r>
              <a:rPr lang="en-US" sz="2400" dirty="0" smtClean="0"/>
              <a:t>Whole plot error is typically larger than subplot error</a:t>
            </a:r>
          </a:p>
          <a:p>
            <a:pPr lvl="1">
              <a:buFont typeface="Arial" pitchFamily="34" charset="0"/>
              <a:buChar char="•"/>
            </a:pPr>
            <a:r>
              <a:rPr lang="en-US" sz="2400" dirty="0" smtClean="0"/>
              <a:t>Whole plot factor will have fewer replicates and therefore estimated less precisely than subplot factors</a:t>
            </a:r>
          </a:p>
          <a:p>
            <a:pPr lvl="1">
              <a:buFont typeface="Arial" pitchFamily="34" charset="0"/>
              <a:buChar char="•"/>
            </a:pPr>
            <a:r>
              <a:rPr lang="en-US" sz="2400" dirty="0" smtClean="0"/>
              <a:t>If given a choice, experimenter should put the most important factors at the subplot level (not always possible)</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548</a:t>
            </a:fld>
            <a:endParaRPr lang="en-US"/>
          </a:p>
        </p:txBody>
      </p:sp>
    </p:spTree>
    <p:extLst>
      <p:ext uri="{BB962C8B-B14F-4D97-AF65-F5344CB8AC3E}">
        <p14:creationId xmlns:p14="http://schemas.microsoft.com/office/powerpoint/2010/main" val="8424492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763000" cy="4525963"/>
          </a:xfrm>
        </p:spPr>
        <p:txBody>
          <a:bodyPr/>
          <a:lstStyle/>
          <a:p>
            <a:pPr>
              <a:spcBef>
                <a:spcPts val="600"/>
              </a:spcBef>
              <a:spcAft>
                <a:spcPts val="600"/>
              </a:spcAft>
            </a:pPr>
            <a:r>
              <a:rPr lang="en-US" sz="2400" dirty="0" smtClean="0"/>
              <a:t>Many different variations of split-plot design</a:t>
            </a:r>
          </a:p>
          <a:p>
            <a:pPr lvl="1">
              <a:spcBef>
                <a:spcPts val="600"/>
              </a:spcBef>
              <a:spcAft>
                <a:spcPts val="600"/>
              </a:spcAft>
              <a:buFont typeface="Arial" pitchFamily="34" charset="0"/>
              <a:buChar char="•"/>
            </a:pPr>
            <a:r>
              <a:rPr lang="en-US" sz="2400" dirty="0" smtClean="0"/>
              <a:t>Number of hard-to-change (WP) factors: 1 or multiple</a:t>
            </a:r>
          </a:p>
          <a:p>
            <a:pPr lvl="1">
              <a:spcBef>
                <a:spcPts val="600"/>
              </a:spcBef>
              <a:spcAft>
                <a:spcPts val="600"/>
              </a:spcAft>
              <a:buFont typeface="Arial" pitchFamily="34" charset="0"/>
              <a:buChar char="•"/>
            </a:pPr>
            <a:r>
              <a:rPr lang="en-US" sz="2400" dirty="0" smtClean="0"/>
              <a:t>Number of easy-to-change (SP) factors: 1 or multiple</a:t>
            </a:r>
          </a:p>
          <a:p>
            <a:pPr lvl="1">
              <a:spcBef>
                <a:spcPts val="600"/>
              </a:spcBef>
              <a:spcAft>
                <a:spcPts val="600"/>
              </a:spcAft>
              <a:buFont typeface="Arial" pitchFamily="34" charset="0"/>
              <a:buChar char="•"/>
            </a:pPr>
            <a:r>
              <a:rPr lang="en-US" sz="2400" dirty="0" smtClean="0"/>
              <a:t>Randomization of hard-to-change (WP) factor levels: completely randomized or blocked</a:t>
            </a:r>
          </a:p>
          <a:p>
            <a:pPr>
              <a:spcBef>
                <a:spcPts val="600"/>
              </a:spcBef>
              <a:spcAft>
                <a:spcPts val="600"/>
              </a:spcAft>
            </a:pPr>
            <a:endParaRPr lang="en-US" sz="2400" dirty="0" smtClean="0"/>
          </a:p>
          <a:p>
            <a:pPr>
              <a:spcBef>
                <a:spcPts val="600"/>
              </a:spcBef>
              <a:spcAft>
                <a:spcPts val="600"/>
              </a:spcAft>
              <a:buFont typeface="Arial" pitchFamily="34" charset="0"/>
              <a:buChar char="•"/>
            </a:pPr>
            <a:r>
              <a:rPr lang="en-US" sz="2400" dirty="0" smtClean="0"/>
              <a:t>For split-plot designs Minitab cannot automatically calculate WP terms</a:t>
            </a:r>
          </a:p>
          <a:p>
            <a:pPr lvl="1">
              <a:spcBef>
                <a:spcPts val="600"/>
              </a:spcBef>
              <a:spcAft>
                <a:spcPts val="600"/>
              </a:spcAft>
              <a:buFont typeface="Arial" pitchFamily="34" charset="0"/>
              <a:buChar char="•"/>
            </a:pPr>
            <a:r>
              <a:rPr lang="en-US" sz="2400" dirty="0" smtClean="0"/>
              <a:t>We have to tell Minitab what to use for WP error </a:t>
            </a:r>
          </a:p>
          <a:p>
            <a:pPr lvl="2">
              <a:spcBef>
                <a:spcPts val="600"/>
              </a:spcBef>
              <a:spcAft>
                <a:spcPts val="600"/>
              </a:spcAft>
              <a:buFont typeface="Arial" pitchFamily="34" charset="0"/>
              <a:buChar char="•"/>
            </a:pPr>
            <a:r>
              <a:rPr lang="en-US" sz="2000" dirty="0" smtClean="0"/>
              <a:t>WP error term depends on design</a:t>
            </a:r>
          </a:p>
          <a:p>
            <a:pPr>
              <a:spcBef>
                <a:spcPts val="600"/>
              </a:spcBef>
              <a:spcAft>
                <a:spcPts val="600"/>
              </a:spcAft>
              <a:buFont typeface="Arial" pitchFamily="34" charset="0"/>
              <a:buChar char="•"/>
            </a:pPr>
            <a:endParaRPr lang="en-US" sz="2400" dirty="0" smtClean="0"/>
          </a:p>
        </p:txBody>
      </p:sp>
      <p:sp>
        <p:nvSpPr>
          <p:cNvPr id="2" name="Title 1"/>
          <p:cNvSpPr>
            <a:spLocks noGrp="1"/>
          </p:cNvSpPr>
          <p:nvPr>
            <p:ph type="title"/>
          </p:nvPr>
        </p:nvSpPr>
        <p:spPr/>
        <p:txBody>
          <a:bodyPr/>
          <a:lstStyle/>
          <a:p>
            <a:r>
              <a:rPr lang="en-US" dirty="0" smtClean="0"/>
              <a:t>Split-Plot Designs</a:t>
            </a:r>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549</a:t>
            </a:fld>
            <a:endParaRPr lang="en-US"/>
          </a:p>
        </p:txBody>
      </p:sp>
    </p:spTree>
    <p:extLst>
      <p:ext uri="{BB962C8B-B14F-4D97-AF65-F5344CB8AC3E}">
        <p14:creationId xmlns:p14="http://schemas.microsoft.com/office/powerpoint/2010/main" val="81348324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667000"/>
            <a:ext cx="84582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 y="1417637"/>
            <a:ext cx="8763000" cy="4525963"/>
          </a:xfrm>
        </p:spPr>
        <p:txBody>
          <a:bodyPr/>
          <a:lstStyle/>
          <a:p>
            <a:pPr>
              <a:spcBef>
                <a:spcPts val="600"/>
              </a:spcBef>
              <a:spcAft>
                <a:spcPts val="2400"/>
              </a:spcAft>
            </a:pPr>
            <a:r>
              <a:rPr lang="en-US" sz="2400" u="sng" dirty="0" smtClean="0"/>
              <a:t>General Split-Plot model for 1 WP factor, multiple SP factors, CRD at WP level</a:t>
            </a:r>
          </a:p>
          <a:p>
            <a:pPr lvl="1">
              <a:spcBef>
                <a:spcPts val="600"/>
              </a:spcBef>
              <a:buNone/>
            </a:pPr>
            <a:endParaRPr lang="en-US" sz="2000" dirty="0" smtClean="0"/>
          </a:p>
          <a:p>
            <a:pPr lvl="1">
              <a:spcBef>
                <a:spcPts val="600"/>
              </a:spcBef>
              <a:buNone/>
            </a:pPr>
            <a:r>
              <a:rPr lang="en-US" sz="2000" dirty="0" smtClean="0"/>
              <a:t>Y = WP factor + WP error + SP factors + WP*SP interactions </a:t>
            </a:r>
          </a:p>
          <a:p>
            <a:pPr lvl="1">
              <a:spcBef>
                <a:spcPts val="600"/>
              </a:spcBef>
              <a:buNone/>
            </a:pPr>
            <a:r>
              <a:rPr lang="en-US" sz="2000" dirty="0" smtClean="0"/>
              <a:t>						+ SP*SP interactions + SP error</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000" dirty="0" smtClean="0"/>
              <a:t>WP error used to evaluate significance of WP factor</a:t>
            </a:r>
          </a:p>
          <a:p>
            <a:pPr lvl="2">
              <a:spcBef>
                <a:spcPts val="600"/>
              </a:spcBef>
              <a:buFont typeface="Arial" pitchFamily="34" charset="0"/>
              <a:buChar char="•"/>
            </a:pPr>
            <a:r>
              <a:rPr lang="en-US" sz="2000" dirty="0" smtClean="0"/>
              <a:t>WP error term is WP(WP factor). i.e. WP nested in WP factor</a:t>
            </a:r>
          </a:p>
          <a:p>
            <a:pPr lvl="1">
              <a:spcBef>
                <a:spcPts val="600"/>
              </a:spcBef>
              <a:buFont typeface="Arial" pitchFamily="34" charset="0"/>
              <a:buChar char="•"/>
            </a:pPr>
            <a:r>
              <a:rPr lang="en-US" sz="2000" dirty="0" smtClean="0"/>
              <a:t>SP error used to evaluate significance of SP factors and WP*SP interactions and SP*SP interactions</a:t>
            </a:r>
          </a:p>
          <a:p>
            <a:pPr lvl="1">
              <a:spcBef>
                <a:spcPts val="600"/>
              </a:spcBef>
              <a:buFont typeface="Arial" pitchFamily="34" charset="0"/>
              <a:buChar char="•"/>
            </a:pPr>
            <a:endParaRPr lang="en-US" sz="2000" dirty="0" smtClean="0"/>
          </a:p>
          <a:p>
            <a:pPr>
              <a:spcBef>
                <a:spcPts val="600"/>
              </a:spcBef>
              <a:buFont typeface="Arial" pitchFamily="34" charset="0"/>
              <a:buChar char="•"/>
            </a:pPr>
            <a:r>
              <a:rPr lang="en-US" sz="2400" dirty="0" smtClean="0"/>
              <a:t>To estimate WP error need multiple replicates of whole plot factor</a:t>
            </a:r>
          </a:p>
          <a:p>
            <a:pPr lvl="1">
              <a:spcBef>
                <a:spcPts val="600"/>
              </a:spcBef>
              <a:buFont typeface="Arial" pitchFamily="34" charset="0"/>
              <a:buChar char="•"/>
            </a:pPr>
            <a:endParaRPr lang="en-US" dirty="0"/>
          </a:p>
        </p:txBody>
      </p:sp>
      <p:sp>
        <p:nvSpPr>
          <p:cNvPr id="2" name="Title 1"/>
          <p:cNvSpPr>
            <a:spLocks noGrp="1"/>
          </p:cNvSpPr>
          <p:nvPr>
            <p:ph type="title"/>
          </p:nvPr>
        </p:nvSpPr>
        <p:spPr/>
        <p:txBody>
          <a:bodyPr/>
          <a:lstStyle/>
          <a:p>
            <a:r>
              <a:rPr lang="en-US" sz="4000" dirty="0" smtClean="0"/>
              <a:t>Split-Plot Design</a:t>
            </a:r>
            <a:r>
              <a:rPr lang="en-US" dirty="0" smtClean="0"/>
              <a:t/>
            </a:r>
            <a:br>
              <a:rPr lang="en-US" dirty="0" smtClean="0"/>
            </a:br>
            <a:r>
              <a:rPr lang="en-US" sz="2400" dirty="0" smtClean="0"/>
              <a:t> </a:t>
            </a:r>
            <a:r>
              <a:rPr lang="en-US" sz="2400" u="sng" dirty="0" smtClean="0"/>
              <a:t>1 WP factor, multiple SP factors, CRD at WP level</a:t>
            </a:r>
            <a:endParaRPr lang="en-US" u="sng" dirty="0"/>
          </a:p>
        </p:txBody>
      </p:sp>
      <p:sp>
        <p:nvSpPr>
          <p:cNvPr id="4" name="Footer Placeholder 3"/>
          <p:cNvSpPr>
            <a:spLocks noGrp="1"/>
          </p:cNvSpPr>
          <p:nvPr>
            <p:ph type="ftr" sz="quarter" idx="11"/>
          </p:nvPr>
        </p:nvSpPr>
        <p:spPr>
          <a:xfrm>
            <a:off x="0" y="0"/>
            <a:ext cx="2743200" cy="476250"/>
          </a:xfrm>
        </p:spPr>
        <p:txBody>
          <a:bodyPr/>
          <a:lstStyle/>
          <a:p>
            <a:pPr>
              <a:defRPr/>
            </a:pPr>
            <a:r>
              <a:rPr lang="de-DE" smtClean="0"/>
              <a:t>IE 563 Dr. Erin Gerber, P.E., UofL</a:t>
            </a:r>
            <a:endParaRPr lang="en-US" dirty="0"/>
          </a:p>
        </p:txBody>
      </p:sp>
      <p:sp>
        <p:nvSpPr>
          <p:cNvPr id="6" name="Slide Number Placeholder 5"/>
          <p:cNvSpPr>
            <a:spLocks noGrp="1"/>
          </p:cNvSpPr>
          <p:nvPr>
            <p:ph type="sldNum" sz="quarter" idx="12"/>
          </p:nvPr>
        </p:nvSpPr>
        <p:spPr/>
        <p:txBody>
          <a:bodyPr/>
          <a:lstStyle/>
          <a:p>
            <a:pPr>
              <a:defRPr/>
            </a:pPr>
            <a:fld id="{559FCB29-F943-4EC1-A3DD-F6FE8F73ACEA}" type="slidenum">
              <a:rPr lang="en-US" smtClean="0"/>
              <a:pPr>
                <a:defRPr/>
              </a:pPr>
              <a:t>550</a:t>
            </a:fld>
            <a:endParaRPr lang="en-US"/>
          </a:p>
        </p:txBody>
      </p:sp>
    </p:spTree>
    <p:extLst>
      <p:ext uri="{BB962C8B-B14F-4D97-AF65-F5344CB8AC3E}">
        <p14:creationId xmlns:p14="http://schemas.microsoft.com/office/powerpoint/2010/main" val="327685698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763000" cy="4525963"/>
          </a:xfrm>
        </p:spPr>
        <p:txBody>
          <a:bodyPr/>
          <a:lstStyle/>
          <a:p>
            <a:pPr>
              <a:spcBef>
                <a:spcPts val="600"/>
              </a:spcBef>
              <a:spcAft>
                <a:spcPts val="2400"/>
              </a:spcAft>
            </a:pPr>
            <a:r>
              <a:rPr lang="en-US" sz="2400" u="sng" dirty="0" smtClean="0"/>
              <a:t>ANOVA table for Split-Plot model for 1 WP factor (A), 2 SP factors (B,C), CRD at WP level</a:t>
            </a:r>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1200"/>
              </a:spcBef>
              <a:spcAft>
                <a:spcPts val="0"/>
              </a:spcAft>
              <a:buFontTx/>
              <a:buChar char="•"/>
            </a:pPr>
            <a:r>
              <a:rPr lang="en-US" sz="2000" dirty="0" smtClean="0"/>
              <a:t>n is # replicates of WP</a:t>
            </a:r>
          </a:p>
          <a:p>
            <a:pPr marL="342900" lvl="1" indent="-342900">
              <a:spcBef>
                <a:spcPts val="600"/>
              </a:spcBef>
              <a:spcAft>
                <a:spcPts val="0"/>
              </a:spcAft>
              <a:buFontTx/>
              <a:buChar char="•"/>
            </a:pPr>
            <a:r>
              <a:rPr lang="en-US" sz="2000" dirty="0" smtClean="0"/>
              <a:t>WP(WP factor) is WP error term. WP nested in WP factor</a:t>
            </a:r>
          </a:p>
          <a:p>
            <a:pPr>
              <a:spcBef>
                <a:spcPts val="600"/>
              </a:spcBef>
              <a:spcAft>
                <a:spcPts val="2400"/>
              </a:spcAft>
              <a:buNone/>
            </a:pPr>
            <a:endParaRPr lang="en-US" sz="2400" u="sng" dirty="0" smtClean="0"/>
          </a:p>
        </p:txBody>
      </p:sp>
      <p:sp>
        <p:nvSpPr>
          <p:cNvPr id="2"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graphicFrame>
        <p:nvGraphicFramePr>
          <p:cNvPr id="6" name="Table 5"/>
          <p:cNvGraphicFramePr>
            <a:graphicFrameLocks noGrp="1"/>
          </p:cNvGraphicFramePr>
          <p:nvPr/>
        </p:nvGraphicFramePr>
        <p:xfrm>
          <a:off x="914400" y="1676400"/>
          <a:ext cx="7376160" cy="4348480"/>
        </p:xfrm>
        <a:graphic>
          <a:graphicData uri="http://schemas.openxmlformats.org/drawingml/2006/table">
            <a:tbl>
              <a:tblPr firstRow="1" bandRow="1">
                <a:tableStyleId>{5C22544A-7EE6-4342-B048-85BDC9FD1C3A}</a:tableStyleId>
              </a:tblPr>
              <a:tblGrid>
                <a:gridCol w="1645920"/>
                <a:gridCol w="1645920"/>
                <a:gridCol w="1219200"/>
                <a:gridCol w="1219200"/>
                <a:gridCol w="1645920"/>
              </a:tblGrid>
              <a:tr h="370840">
                <a:tc>
                  <a:txBody>
                    <a:bodyPr/>
                    <a:lstStyle/>
                    <a:p>
                      <a:r>
                        <a:rPr lang="en-US" dirty="0" smtClean="0">
                          <a:solidFill>
                            <a:schemeClr val="tx1"/>
                          </a:solidFill>
                        </a:rPr>
                        <a:t>Source of Variation</a:t>
                      </a:r>
                      <a:endParaRPr lang="en-US" dirty="0">
                        <a:solidFill>
                          <a:schemeClr val="tx1"/>
                        </a:solidFill>
                      </a:endParaRPr>
                    </a:p>
                  </a:txBody>
                  <a:tcPr/>
                </a:tc>
                <a:tc>
                  <a:txBody>
                    <a:bodyPr/>
                    <a:lstStyle/>
                    <a:p>
                      <a:pPr algn="ctr"/>
                      <a:r>
                        <a:rPr lang="en-US" dirty="0" err="1" smtClean="0">
                          <a:solidFill>
                            <a:schemeClr val="tx1"/>
                          </a:solidFill>
                        </a:rPr>
                        <a:t>df</a:t>
                      </a:r>
                      <a:endParaRPr lang="en-US" dirty="0">
                        <a:solidFill>
                          <a:schemeClr val="tx1"/>
                        </a:solidFill>
                      </a:endParaRPr>
                    </a:p>
                  </a:txBody>
                  <a:tcPr/>
                </a:tc>
                <a:tc>
                  <a:txBody>
                    <a:bodyPr/>
                    <a:lstStyle/>
                    <a:p>
                      <a:pPr algn="ctr"/>
                      <a:r>
                        <a:rPr lang="en-US" dirty="0" smtClean="0">
                          <a:solidFill>
                            <a:schemeClr val="tx1"/>
                          </a:solidFill>
                        </a:rPr>
                        <a:t>SS</a:t>
                      </a:r>
                      <a:endParaRPr lang="en-US" dirty="0">
                        <a:solidFill>
                          <a:schemeClr val="tx1"/>
                        </a:solidFill>
                      </a:endParaRPr>
                    </a:p>
                  </a:txBody>
                  <a:tcPr/>
                </a:tc>
                <a:tc>
                  <a:txBody>
                    <a:bodyPr/>
                    <a:lstStyle/>
                    <a:p>
                      <a:pPr algn="ctr"/>
                      <a:r>
                        <a:rPr lang="en-US" dirty="0" smtClean="0">
                          <a:solidFill>
                            <a:schemeClr val="tx1"/>
                          </a:solidFill>
                        </a:rPr>
                        <a:t>MS</a:t>
                      </a:r>
                      <a:endParaRPr lang="en-US" dirty="0">
                        <a:solidFill>
                          <a:schemeClr val="tx1"/>
                        </a:solidFill>
                      </a:endParaRPr>
                    </a:p>
                  </a:txBody>
                  <a:tcPr/>
                </a:tc>
                <a:tc>
                  <a:txBody>
                    <a:bodyPr/>
                    <a:lstStyle/>
                    <a:p>
                      <a:pPr algn="ctr"/>
                      <a:r>
                        <a:rPr lang="en-US" dirty="0" smtClean="0">
                          <a:solidFill>
                            <a:schemeClr val="tx1"/>
                          </a:solidFill>
                        </a:rPr>
                        <a:t>F</a:t>
                      </a:r>
                      <a:endParaRPr lang="en-US" dirty="0">
                        <a:solidFill>
                          <a:schemeClr val="tx1"/>
                        </a:solidFill>
                      </a:endParaRPr>
                    </a:p>
                  </a:txBody>
                  <a:tcPr/>
                </a:tc>
              </a:tr>
              <a:tr h="370840">
                <a:tc>
                  <a:txBody>
                    <a:bodyPr/>
                    <a:lstStyle/>
                    <a:p>
                      <a:r>
                        <a:rPr lang="en-US" dirty="0" smtClean="0"/>
                        <a:t>A</a:t>
                      </a:r>
                      <a:endParaRPr lang="en-US" dirty="0"/>
                    </a:p>
                  </a:txBody>
                  <a:tcPr/>
                </a:tc>
                <a:tc>
                  <a:txBody>
                    <a:bodyPr/>
                    <a:lstStyle/>
                    <a:p>
                      <a:pPr algn="ctr"/>
                      <a:r>
                        <a:rPr lang="en-US" smtClean="0"/>
                        <a:t>a-1</a:t>
                      </a:r>
                      <a:endParaRPr lang="en-US" dirty="0"/>
                    </a:p>
                  </a:txBody>
                  <a:tcPr/>
                </a:tc>
                <a:tc>
                  <a:txBody>
                    <a:bodyPr/>
                    <a:lstStyle/>
                    <a:p>
                      <a:pPr algn="ctr"/>
                      <a:r>
                        <a:rPr lang="en-US" dirty="0" smtClean="0"/>
                        <a:t>SS</a:t>
                      </a:r>
                      <a:r>
                        <a:rPr lang="en-US" baseline="-25000" dirty="0" smtClean="0"/>
                        <a:t>A</a:t>
                      </a:r>
                      <a:endParaRPr lang="en-US" baseline="-25000" dirty="0"/>
                    </a:p>
                  </a:txBody>
                  <a:tcPr/>
                </a:tc>
                <a:tc>
                  <a:txBody>
                    <a:bodyPr/>
                    <a:lstStyle/>
                    <a:p>
                      <a:pPr algn="ctr"/>
                      <a:r>
                        <a:rPr lang="en-US" dirty="0" smtClean="0"/>
                        <a:t>MS</a:t>
                      </a:r>
                      <a:r>
                        <a:rPr lang="en-US" baseline="-25000" dirty="0" smtClean="0"/>
                        <a:t>A</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a:t>
                      </a:r>
                      <a:r>
                        <a:rPr lang="en-US" baseline="0" dirty="0" smtClean="0"/>
                        <a:t> / </a:t>
                      </a:r>
                      <a:r>
                        <a:rPr lang="en-US" dirty="0" smtClean="0"/>
                        <a:t>MS</a:t>
                      </a:r>
                      <a:r>
                        <a:rPr lang="en-US" baseline="-25000" dirty="0" smtClean="0"/>
                        <a:t>WP(A)</a:t>
                      </a:r>
                    </a:p>
                  </a:txBody>
                  <a:tcPr/>
                </a:tc>
              </a:tr>
              <a:tr h="370840">
                <a:tc>
                  <a:txBody>
                    <a:bodyPr/>
                    <a:lstStyle/>
                    <a:p>
                      <a:r>
                        <a:rPr lang="en-US" dirty="0" smtClean="0"/>
                        <a:t>WP(A)</a:t>
                      </a:r>
                      <a:endParaRPr lang="en-US" dirty="0"/>
                    </a:p>
                  </a:txBody>
                  <a:tcPr/>
                </a:tc>
                <a:tc>
                  <a:txBody>
                    <a:bodyPr/>
                    <a:lstStyle/>
                    <a:p>
                      <a:pPr algn="ctr"/>
                      <a:r>
                        <a:rPr lang="en-US" dirty="0" smtClean="0"/>
                        <a:t>a(n-1)</a:t>
                      </a:r>
                      <a:endParaRPr lang="en-US" dirty="0"/>
                    </a:p>
                  </a:txBody>
                  <a:tcPr/>
                </a:tc>
                <a:tc>
                  <a:txBody>
                    <a:bodyPr/>
                    <a:lstStyle/>
                    <a:p>
                      <a:pPr algn="ctr"/>
                      <a:r>
                        <a:rPr lang="en-US" dirty="0" smtClean="0"/>
                        <a:t>SS</a:t>
                      </a:r>
                      <a:r>
                        <a:rPr lang="en-US" baseline="-25000" dirty="0" smtClean="0"/>
                        <a:t>WP(A)</a:t>
                      </a:r>
                      <a:endParaRPr lang="en-US" baseline="-25000" dirty="0"/>
                    </a:p>
                  </a:txBody>
                  <a:tcPr/>
                </a:tc>
                <a:tc>
                  <a:txBody>
                    <a:bodyPr/>
                    <a:lstStyle/>
                    <a:p>
                      <a:pPr algn="ctr"/>
                      <a:r>
                        <a:rPr lang="en-US" dirty="0" smtClean="0"/>
                        <a:t>MS</a:t>
                      </a:r>
                      <a:r>
                        <a:rPr lang="en-US" baseline="-25000" dirty="0" smtClean="0"/>
                        <a:t>WP(A)</a:t>
                      </a:r>
                      <a:endParaRPr lang="en-US" baseline="-25000" dirty="0"/>
                    </a:p>
                  </a:txBody>
                  <a:tcPr/>
                </a:tc>
                <a:tc>
                  <a:txBody>
                    <a:bodyPr/>
                    <a:lstStyle/>
                    <a:p>
                      <a:pPr algn="ctr"/>
                      <a:endParaRPr lang="en-US" baseline="-25000" dirty="0"/>
                    </a:p>
                  </a:txBody>
                  <a:tcPr/>
                </a:tc>
              </a:tr>
              <a:tr h="370840">
                <a:tc>
                  <a:txBody>
                    <a:bodyPr/>
                    <a:lstStyle/>
                    <a:p>
                      <a:r>
                        <a:rPr lang="en-US" dirty="0" smtClean="0"/>
                        <a:t>B</a:t>
                      </a:r>
                      <a:endParaRPr lang="en-US" dirty="0"/>
                    </a:p>
                  </a:txBody>
                  <a:tcPr/>
                </a:tc>
                <a:tc>
                  <a:txBody>
                    <a:bodyPr/>
                    <a:lstStyle/>
                    <a:p>
                      <a:pPr algn="ctr"/>
                      <a:r>
                        <a:rPr lang="en-US" smtClean="0"/>
                        <a:t>b-1</a:t>
                      </a:r>
                      <a:endParaRPr lang="en-US" dirty="0"/>
                    </a:p>
                  </a:txBody>
                  <a:tcPr/>
                </a:tc>
                <a:tc>
                  <a:txBody>
                    <a:bodyPr/>
                    <a:lstStyle/>
                    <a:p>
                      <a:pPr algn="ctr"/>
                      <a:r>
                        <a:rPr lang="en-US" dirty="0" smtClean="0"/>
                        <a:t>SS</a:t>
                      </a:r>
                      <a:r>
                        <a:rPr lang="en-US" baseline="-25000" dirty="0" smtClean="0"/>
                        <a:t>B</a:t>
                      </a:r>
                      <a:endParaRPr lang="en-US" baseline="-25000" dirty="0"/>
                    </a:p>
                  </a:txBody>
                  <a:tcPr/>
                </a:tc>
                <a:tc>
                  <a:txBody>
                    <a:bodyPr/>
                    <a:lstStyle/>
                    <a:p>
                      <a:pPr algn="ctr"/>
                      <a:r>
                        <a:rPr lang="en-US" dirty="0" smtClean="0"/>
                        <a:t>MS</a:t>
                      </a:r>
                      <a:r>
                        <a:rPr lang="en-US" baseline="-25000" dirty="0" smtClean="0"/>
                        <a:t>B</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B </a:t>
                      </a:r>
                      <a:r>
                        <a:rPr lang="en-US" baseline="0" dirty="0" smtClean="0"/>
                        <a:t> / </a:t>
                      </a:r>
                      <a:r>
                        <a:rPr lang="en-US" dirty="0" smtClean="0"/>
                        <a:t>MS</a:t>
                      </a:r>
                      <a:r>
                        <a:rPr lang="en-US" baseline="-25000" dirty="0" smtClean="0"/>
                        <a:t>E</a:t>
                      </a:r>
                    </a:p>
                  </a:txBody>
                  <a:tcPr/>
                </a:tc>
              </a:tr>
              <a:tr h="370840">
                <a:tc>
                  <a:txBody>
                    <a:bodyPr/>
                    <a:lstStyle/>
                    <a:p>
                      <a:r>
                        <a:rPr lang="en-US" dirty="0" smtClean="0"/>
                        <a:t>C</a:t>
                      </a:r>
                      <a:endParaRPr lang="en-US" dirty="0"/>
                    </a:p>
                  </a:txBody>
                  <a:tcPr/>
                </a:tc>
                <a:tc>
                  <a:txBody>
                    <a:bodyPr/>
                    <a:lstStyle/>
                    <a:p>
                      <a:pPr algn="ctr"/>
                      <a:r>
                        <a:rPr lang="en-US" dirty="0" smtClean="0"/>
                        <a:t>c-1</a:t>
                      </a:r>
                      <a:endParaRPr lang="en-US" dirty="0"/>
                    </a:p>
                  </a:txBody>
                  <a:tcPr/>
                </a:tc>
                <a:tc>
                  <a:txBody>
                    <a:bodyPr/>
                    <a:lstStyle/>
                    <a:p>
                      <a:pPr algn="ctr"/>
                      <a:r>
                        <a:rPr lang="en-US" dirty="0" smtClean="0"/>
                        <a:t>SS</a:t>
                      </a:r>
                      <a:r>
                        <a:rPr lang="en-US" baseline="-25000" dirty="0" smtClean="0"/>
                        <a:t>C</a:t>
                      </a:r>
                      <a:endParaRPr lang="en-US" baseline="-25000" dirty="0"/>
                    </a:p>
                  </a:txBody>
                  <a:tcPr/>
                </a:tc>
                <a:tc>
                  <a:txBody>
                    <a:bodyPr/>
                    <a:lstStyle/>
                    <a:p>
                      <a:pPr algn="ctr"/>
                      <a:r>
                        <a:rPr lang="en-US" dirty="0" smtClean="0"/>
                        <a:t>MS</a:t>
                      </a:r>
                      <a:r>
                        <a:rPr lang="en-US" baseline="-25000" dirty="0" smtClean="0"/>
                        <a:t>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C  </a:t>
                      </a:r>
                      <a:r>
                        <a:rPr lang="en-US" baseline="0" dirty="0" smtClean="0"/>
                        <a:t>/ </a:t>
                      </a:r>
                      <a:r>
                        <a:rPr lang="en-US" dirty="0" smtClean="0"/>
                        <a:t>MS</a:t>
                      </a:r>
                      <a:r>
                        <a:rPr lang="en-US" baseline="-25000" dirty="0" smtClean="0"/>
                        <a:t>E</a:t>
                      </a:r>
                    </a:p>
                  </a:txBody>
                  <a:tcPr/>
                </a:tc>
              </a:tr>
              <a:tr h="370840">
                <a:tc>
                  <a:txBody>
                    <a:bodyPr/>
                    <a:lstStyle/>
                    <a:p>
                      <a:r>
                        <a:rPr lang="en-US" dirty="0" smtClean="0"/>
                        <a:t>AB</a:t>
                      </a:r>
                      <a:endParaRPr lang="en-US" dirty="0"/>
                    </a:p>
                  </a:txBody>
                  <a:tcPr/>
                </a:tc>
                <a:tc>
                  <a:txBody>
                    <a:bodyPr/>
                    <a:lstStyle/>
                    <a:p>
                      <a:pPr algn="ctr"/>
                      <a:r>
                        <a:rPr lang="en-US" dirty="0" smtClean="0"/>
                        <a:t>(a-1)(b-1)</a:t>
                      </a:r>
                      <a:endParaRPr lang="en-US" dirty="0"/>
                    </a:p>
                  </a:txBody>
                  <a:tcPr/>
                </a:tc>
                <a:tc>
                  <a:txBody>
                    <a:bodyPr/>
                    <a:lstStyle/>
                    <a:p>
                      <a:pPr algn="ctr"/>
                      <a:r>
                        <a:rPr lang="en-US" dirty="0" smtClean="0"/>
                        <a:t>SS</a:t>
                      </a:r>
                      <a:r>
                        <a:rPr lang="en-US" baseline="-25000" dirty="0" smtClean="0"/>
                        <a:t>AB</a:t>
                      </a:r>
                      <a:endParaRPr lang="en-US" baseline="-25000" dirty="0"/>
                    </a:p>
                  </a:txBody>
                  <a:tcPr/>
                </a:tc>
                <a:tc>
                  <a:txBody>
                    <a:bodyPr/>
                    <a:lstStyle/>
                    <a:p>
                      <a:pPr algn="ctr"/>
                      <a:r>
                        <a:rPr lang="en-US" dirty="0" smtClean="0"/>
                        <a:t>MS</a:t>
                      </a:r>
                      <a:r>
                        <a:rPr lang="en-US" baseline="-25000" dirty="0" smtClean="0"/>
                        <a:t>AB</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AB</a:t>
                      </a:r>
                      <a:r>
                        <a:rPr lang="en-US" baseline="0" dirty="0" smtClean="0"/>
                        <a:t> / </a:t>
                      </a:r>
                      <a:r>
                        <a:rPr lang="en-US" dirty="0" smtClean="0"/>
                        <a:t>MS</a:t>
                      </a:r>
                      <a:r>
                        <a:rPr lang="en-US" baseline="-25000" dirty="0" smtClean="0"/>
                        <a:t>E</a:t>
                      </a:r>
                    </a:p>
                  </a:txBody>
                  <a:tcPr/>
                </a:tc>
              </a:tr>
              <a:tr h="370840">
                <a:tc>
                  <a:txBody>
                    <a:bodyPr/>
                    <a:lstStyle/>
                    <a:p>
                      <a:r>
                        <a:rPr lang="en-US" dirty="0" smtClean="0"/>
                        <a:t>AC</a:t>
                      </a:r>
                      <a:endParaRPr lang="en-US" dirty="0"/>
                    </a:p>
                  </a:txBody>
                  <a:tcPr/>
                </a:tc>
                <a:tc>
                  <a:txBody>
                    <a:bodyPr/>
                    <a:lstStyle/>
                    <a:p>
                      <a:pPr algn="ctr"/>
                      <a:r>
                        <a:rPr lang="en-US" dirty="0" smtClean="0"/>
                        <a:t>(a-1)(c-1)</a:t>
                      </a:r>
                      <a:endParaRPr lang="en-US" dirty="0"/>
                    </a:p>
                  </a:txBody>
                  <a:tcPr/>
                </a:tc>
                <a:tc>
                  <a:txBody>
                    <a:bodyPr/>
                    <a:lstStyle/>
                    <a:p>
                      <a:pPr algn="ctr"/>
                      <a:r>
                        <a:rPr lang="en-US" dirty="0" smtClean="0"/>
                        <a:t>SS</a:t>
                      </a:r>
                      <a:r>
                        <a:rPr lang="en-US" baseline="-25000" dirty="0" smtClean="0"/>
                        <a:t>AC</a:t>
                      </a:r>
                      <a:endParaRPr lang="en-US" baseline="-25000" dirty="0"/>
                    </a:p>
                  </a:txBody>
                  <a:tcPr/>
                </a:tc>
                <a:tc>
                  <a:txBody>
                    <a:bodyPr/>
                    <a:lstStyle/>
                    <a:p>
                      <a:pPr algn="ctr"/>
                      <a:r>
                        <a:rPr lang="en-US" dirty="0" smtClean="0"/>
                        <a:t>MS</a:t>
                      </a:r>
                      <a:r>
                        <a:rPr lang="en-US" baseline="-25000" dirty="0" smtClean="0"/>
                        <a:t>AC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AC </a:t>
                      </a:r>
                      <a:r>
                        <a:rPr lang="en-US" baseline="0" dirty="0" smtClean="0"/>
                        <a:t>/ </a:t>
                      </a:r>
                      <a:r>
                        <a:rPr lang="en-US" dirty="0" smtClean="0"/>
                        <a:t>MS</a:t>
                      </a:r>
                      <a:r>
                        <a:rPr lang="en-US" baseline="-25000" dirty="0" smtClean="0"/>
                        <a:t>E</a:t>
                      </a:r>
                    </a:p>
                  </a:txBody>
                  <a:tcPr/>
                </a:tc>
              </a:tr>
              <a:tr h="370840">
                <a:tc>
                  <a:txBody>
                    <a:bodyPr/>
                    <a:lstStyle/>
                    <a:p>
                      <a:r>
                        <a:rPr lang="en-US" dirty="0" smtClean="0"/>
                        <a:t>BC</a:t>
                      </a:r>
                      <a:endParaRPr lang="en-US" dirty="0"/>
                    </a:p>
                  </a:txBody>
                  <a:tcPr/>
                </a:tc>
                <a:tc>
                  <a:txBody>
                    <a:bodyPr/>
                    <a:lstStyle/>
                    <a:p>
                      <a:pPr algn="ctr"/>
                      <a:r>
                        <a:rPr lang="en-US" dirty="0" smtClean="0"/>
                        <a:t>(b-1)(c-1)</a:t>
                      </a:r>
                      <a:endParaRPr lang="en-US" dirty="0"/>
                    </a:p>
                  </a:txBody>
                  <a:tcPr/>
                </a:tc>
                <a:tc>
                  <a:txBody>
                    <a:bodyPr/>
                    <a:lstStyle/>
                    <a:p>
                      <a:pPr algn="ctr"/>
                      <a:r>
                        <a:rPr lang="en-US" dirty="0" smtClean="0"/>
                        <a:t>SS</a:t>
                      </a:r>
                      <a:r>
                        <a:rPr lang="en-US" baseline="-25000" dirty="0" smtClean="0"/>
                        <a:t>BC</a:t>
                      </a:r>
                      <a:endParaRPr lang="en-US" baseline="-25000" dirty="0"/>
                    </a:p>
                  </a:txBody>
                  <a:tcPr/>
                </a:tc>
                <a:tc>
                  <a:txBody>
                    <a:bodyPr/>
                    <a:lstStyle/>
                    <a:p>
                      <a:pPr algn="ctr"/>
                      <a:r>
                        <a:rPr lang="en-US" dirty="0" smtClean="0"/>
                        <a:t>MS</a:t>
                      </a:r>
                      <a:r>
                        <a:rPr lang="en-US" baseline="-25000" dirty="0" smtClean="0"/>
                        <a:t>BC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BC </a:t>
                      </a:r>
                      <a:r>
                        <a:rPr lang="en-US" baseline="0" dirty="0" smtClean="0"/>
                        <a:t>/ </a:t>
                      </a:r>
                      <a:r>
                        <a:rPr lang="en-US" dirty="0" smtClean="0"/>
                        <a:t>MS</a:t>
                      </a:r>
                      <a:r>
                        <a:rPr lang="en-US" baseline="-25000" dirty="0" smtClean="0"/>
                        <a:t>E</a:t>
                      </a:r>
                    </a:p>
                  </a:txBody>
                  <a:tcPr/>
                </a:tc>
              </a:tr>
              <a:tr h="370840">
                <a:tc>
                  <a:txBody>
                    <a:bodyPr/>
                    <a:lstStyle/>
                    <a:p>
                      <a:r>
                        <a:rPr lang="en-US" dirty="0" smtClean="0"/>
                        <a:t>ABC</a:t>
                      </a:r>
                      <a:endParaRPr lang="en-US" dirty="0"/>
                    </a:p>
                  </a:txBody>
                  <a:tcPr/>
                </a:tc>
                <a:tc>
                  <a:txBody>
                    <a:bodyPr/>
                    <a:lstStyle/>
                    <a:p>
                      <a:pPr algn="ctr"/>
                      <a:r>
                        <a:rPr lang="en-US" dirty="0" smtClean="0"/>
                        <a:t>(a-1)(b-1)(c-1)</a:t>
                      </a:r>
                      <a:endParaRPr lang="en-US" dirty="0"/>
                    </a:p>
                  </a:txBody>
                  <a:tcPr/>
                </a:tc>
                <a:tc>
                  <a:txBody>
                    <a:bodyPr/>
                    <a:lstStyle/>
                    <a:p>
                      <a:pPr algn="ctr"/>
                      <a:r>
                        <a:rPr lang="en-US" dirty="0" smtClean="0"/>
                        <a:t>SS</a:t>
                      </a:r>
                      <a:r>
                        <a:rPr lang="en-US" baseline="-25000" dirty="0" smtClean="0"/>
                        <a:t>ABC</a:t>
                      </a:r>
                      <a:endParaRPr lang="en-US" baseline="-25000" dirty="0"/>
                    </a:p>
                  </a:txBody>
                  <a:tcPr/>
                </a:tc>
                <a:tc>
                  <a:txBody>
                    <a:bodyPr/>
                    <a:lstStyle/>
                    <a:p>
                      <a:pPr algn="ctr"/>
                      <a:r>
                        <a:rPr lang="en-US" dirty="0" smtClean="0"/>
                        <a:t>MS</a:t>
                      </a:r>
                      <a:r>
                        <a:rPr lang="en-US" baseline="-25000" dirty="0" smtClean="0"/>
                        <a:t>ABC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ABC</a:t>
                      </a:r>
                      <a:r>
                        <a:rPr lang="en-US" baseline="0" dirty="0" smtClean="0"/>
                        <a:t> / </a:t>
                      </a:r>
                      <a:r>
                        <a:rPr lang="en-US" dirty="0" smtClean="0"/>
                        <a:t>MS</a:t>
                      </a:r>
                      <a:r>
                        <a:rPr lang="en-US" baseline="-25000" dirty="0" smtClean="0"/>
                        <a:t>E</a:t>
                      </a:r>
                    </a:p>
                  </a:txBody>
                  <a:tcPr/>
                </a:tc>
              </a:tr>
              <a:tr h="370840">
                <a:tc>
                  <a:txBody>
                    <a:bodyPr/>
                    <a:lstStyle/>
                    <a:p>
                      <a:r>
                        <a:rPr lang="en-US" baseline="0" dirty="0" smtClean="0"/>
                        <a:t>Error</a:t>
                      </a:r>
                      <a:endParaRPr lang="en-US" dirty="0"/>
                    </a:p>
                  </a:txBody>
                  <a:tcPr/>
                </a:tc>
                <a:tc>
                  <a:txBody>
                    <a:bodyPr/>
                    <a:lstStyle/>
                    <a:p>
                      <a:pPr algn="ctr"/>
                      <a:r>
                        <a:rPr lang="en-US" dirty="0" smtClean="0"/>
                        <a:t>a(n-1)(bc-1)</a:t>
                      </a:r>
                      <a:endParaRPr lang="en-US" dirty="0"/>
                    </a:p>
                  </a:txBody>
                  <a:tcPr/>
                </a:tc>
                <a:tc>
                  <a:txBody>
                    <a:bodyPr/>
                    <a:lstStyle/>
                    <a:p>
                      <a:pPr algn="ctr"/>
                      <a:r>
                        <a:rPr lang="en-US" dirty="0" smtClean="0"/>
                        <a:t>SS</a:t>
                      </a:r>
                      <a:r>
                        <a:rPr lang="en-US" baseline="-25000" dirty="0" smtClean="0"/>
                        <a:t>E</a:t>
                      </a:r>
                      <a:endParaRPr lang="en-US" baseline="-25000" dirty="0"/>
                    </a:p>
                  </a:txBody>
                  <a:tcPr/>
                </a:tc>
                <a:tc>
                  <a:txBody>
                    <a:bodyPr/>
                    <a:lstStyle/>
                    <a:p>
                      <a:pPr algn="ctr"/>
                      <a:r>
                        <a:rPr lang="en-US" dirty="0" smtClean="0"/>
                        <a:t>MS</a:t>
                      </a:r>
                      <a:r>
                        <a:rPr lang="en-US" baseline="-25000" dirty="0" smtClean="0"/>
                        <a:t>E</a:t>
                      </a:r>
                      <a:endParaRPr lang="en-US" baseline="-25000" dirty="0"/>
                    </a:p>
                  </a:txBody>
                  <a:tcPr/>
                </a:tc>
                <a:tc>
                  <a:txBody>
                    <a:bodyPr/>
                    <a:lstStyle/>
                    <a:p>
                      <a:pPr algn="ctr"/>
                      <a:endParaRPr lang="en-US" baseline="-25000" dirty="0"/>
                    </a:p>
                  </a:txBody>
                  <a:tcPr/>
                </a:tc>
              </a:tr>
              <a:tr h="370840">
                <a:tc>
                  <a:txBody>
                    <a:bodyPr/>
                    <a:lstStyle/>
                    <a:p>
                      <a:r>
                        <a:rPr lang="en-US" dirty="0" smtClean="0"/>
                        <a:t>Total</a:t>
                      </a:r>
                      <a:endParaRPr lang="en-US" dirty="0"/>
                    </a:p>
                  </a:txBody>
                  <a:tcPr/>
                </a:tc>
                <a:tc>
                  <a:txBody>
                    <a:bodyPr/>
                    <a:lstStyle/>
                    <a:p>
                      <a:pPr algn="ctr"/>
                      <a:r>
                        <a:rPr lang="en-US" dirty="0" smtClean="0"/>
                        <a:t>abcn-1</a:t>
                      </a:r>
                      <a:endParaRPr lang="en-US" dirty="0"/>
                    </a:p>
                  </a:txBody>
                  <a:tcPr/>
                </a:tc>
                <a:tc>
                  <a:txBody>
                    <a:bodyPr/>
                    <a:lstStyle/>
                    <a:p>
                      <a:pPr algn="ctr"/>
                      <a:r>
                        <a:rPr lang="en-US" baseline="0" dirty="0" smtClean="0"/>
                        <a:t>SS</a:t>
                      </a:r>
                      <a:r>
                        <a:rPr lang="en-US" baseline="-25000" dirty="0" smtClean="0"/>
                        <a:t>T</a:t>
                      </a:r>
                      <a:endParaRPr lang="en-US" baseline="-25000" dirty="0"/>
                    </a:p>
                  </a:txBody>
                  <a:tcPr/>
                </a:tc>
                <a:tc>
                  <a:txBody>
                    <a:bodyPr/>
                    <a:lstStyle/>
                    <a:p>
                      <a:pPr algn="ctr"/>
                      <a:endParaRPr lang="en-US" baseline="-25000" dirty="0"/>
                    </a:p>
                  </a:txBody>
                  <a:tcPr/>
                </a:tc>
                <a:tc>
                  <a:txBody>
                    <a:bodyPr/>
                    <a:lstStyle/>
                    <a:p>
                      <a:pPr algn="ctr"/>
                      <a:endParaRPr lang="en-US" baseline="-25000" dirty="0"/>
                    </a:p>
                  </a:txBody>
                  <a:tcPr/>
                </a:tc>
              </a:tr>
            </a:tbl>
          </a:graphicData>
        </a:graphic>
      </p:graphicFrame>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551</a:t>
            </a:fld>
            <a:endParaRPr lang="en-US"/>
          </a:p>
        </p:txBody>
      </p:sp>
    </p:spTree>
    <p:extLst>
      <p:ext uri="{BB962C8B-B14F-4D97-AF65-F5344CB8AC3E}">
        <p14:creationId xmlns:p14="http://schemas.microsoft.com/office/powerpoint/2010/main" val="289648878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dirty="0" smtClean="0"/>
              <a:t> </a:t>
            </a:r>
            <a:r>
              <a:rPr lang="en-US" sz="2400" u="sng" dirty="0" smtClean="0"/>
              <a:t>1 WP factor, multiple SP factors, CRD at WP level</a:t>
            </a:r>
            <a:endParaRPr lang="en-US" sz="2400" u="sng" dirty="0"/>
          </a:p>
        </p:txBody>
      </p:sp>
      <p:sp>
        <p:nvSpPr>
          <p:cNvPr id="3" name="Content Placeholder 2"/>
          <p:cNvSpPr>
            <a:spLocks noGrp="1"/>
          </p:cNvSpPr>
          <p:nvPr>
            <p:ph idx="1"/>
          </p:nvPr>
        </p:nvSpPr>
        <p:spPr>
          <a:xfrm>
            <a:off x="76200" y="990600"/>
            <a:ext cx="8915400" cy="5486400"/>
          </a:xfrm>
        </p:spPr>
        <p:txBody>
          <a:bodyPr/>
          <a:lstStyle/>
          <a:p>
            <a:pPr>
              <a:spcBef>
                <a:spcPts val="1200"/>
              </a:spcBef>
            </a:pPr>
            <a:r>
              <a:rPr lang="en-US" sz="2400" dirty="0" smtClean="0"/>
              <a:t>Cake baking example:</a:t>
            </a:r>
          </a:p>
          <a:p>
            <a:pPr lvl="1">
              <a:spcBef>
                <a:spcPts val="600"/>
              </a:spcBef>
              <a:buFont typeface="Arial" pitchFamily="34" charset="0"/>
              <a:buChar char="•"/>
            </a:pPr>
            <a:r>
              <a:rPr lang="en-US" sz="2400" dirty="0" smtClean="0"/>
              <a:t>Response: cake height (mm)</a:t>
            </a:r>
          </a:p>
          <a:p>
            <a:pPr lvl="1">
              <a:spcBef>
                <a:spcPts val="600"/>
              </a:spcBef>
              <a:buFont typeface="Arial" pitchFamily="34" charset="0"/>
              <a:buChar char="•"/>
            </a:pPr>
            <a:r>
              <a:rPr lang="en-US" sz="2400" dirty="0" smtClean="0"/>
              <a:t>3 Factors: </a:t>
            </a:r>
          </a:p>
          <a:p>
            <a:pPr lvl="2">
              <a:spcBef>
                <a:spcPts val="600"/>
              </a:spcBef>
              <a:buFont typeface="Arial" pitchFamily="34" charset="0"/>
              <a:buChar char="•"/>
            </a:pPr>
            <a:r>
              <a:rPr lang="en-US" sz="2000" dirty="0" smtClean="0"/>
              <a:t>oven temp (350</a:t>
            </a:r>
            <a:r>
              <a:rPr lang="en-US" sz="2000" baseline="30000" dirty="0" smtClean="0"/>
              <a:t>o</a:t>
            </a:r>
            <a:r>
              <a:rPr lang="en-US" sz="2000" dirty="0" smtClean="0"/>
              <a:t>F, 400</a:t>
            </a:r>
            <a:r>
              <a:rPr lang="en-US" sz="2000" baseline="30000" dirty="0" smtClean="0"/>
              <a:t>o</a:t>
            </a:r>
            <a:r>
              <a:rPr lang="en-US" sz="2000" dirty="0" smtClean="0"/>
              <a:t>F)</a:t>
            </a:r>
          </a:p>
          <a:p>
            <a:pPr lvl="2">
              <a:spcBef>
                <a:spcPts val="600"/>
              </a:spcBef>
              <a:buFont typeface="Arial" pitchFamily="34" charset="0"/>
              <a:buChar char="•"/>
            </a:pPr>
            <a:r>
              <a:rPr lang="en-US" sz="2000" dirty="0" smtClean="0"/>
              <a:t># eggs (1, 2, 3, 4)</a:t>
            </a:r>
          </a:p>
          <a:p>
            <a:pPr lvl="2">
              <a:spcBef>
                <a:spcPts val="600"/>
              </a:spcBef>
              <a:buFont typeface="Arial" pitchFamily="34" charset="0"/>
              <a:buChar char="•"/>
            </a:pPr>
            <a:r>
              <a:rPr lang="en-US" sz="2000" dirty="0" smtClean="0"/>
              <a:t>Type of oil (vegetable, canola)</a:t>
            </a:r>
          </a:p>
          <a:p>
            <a:pPr lvl="1">
              <a:spcBef>
                <a:spcPts val="1200"/>
              </a:spcBef>
              <a:buFont typeface="Arial" pitchFamily="34" charset="0"/>
              <a:buChar char="•"/>
            </a:pPr>
            <a:r>
              <a:rPr lang="en-US" sz="2400" dirty="0" smtClean="0"/>
              <a:t>Set oven to a temp and bake 8 cakes at a time – one cake at each combination of # eggs and oil type. </a:t>
            </a:r>
          </a:p>
          <a:p>
            <a:pPr lvl="2">
              <a:spcBef>
                <a:spcPts val="1200"/>
              </a:spcBef>
              <a:buFont typeface="Arial" pitchFamily="34" charset="0"/>
              <a:buChar char="•"/>
            </a:pPr>
            <a:r>
              <a:rPr lang="en-US" dirty="0" smtClean="0"/>
              <a:t>Repeat for other oven temperatures in random order</a:t>
            </a:r>
          </a:p>
          <a:p>
            <a:pPr lvl="2">
              <a:spcBef>
                <a:spcPts val="1200"/>
              </a:spcBef>
              <a:buFont typeface="Arial" pitchFamily="34" charset="0"/>
              <a:buChar char="•"/>
            </a:pPr>
            <a:r>
              <a:rPr lang="en-US" dirty="0" smtClean="0"/>
              <a:t>Cakes randomly positioned in oven </a:t>
            </a:r>
          </a:p>
          <a:p>
            <a:pPr lvl="1">
              <a:spcBef>
                <a:spcPts val="1200"/>
              </a:spcBef>
              <a:buFont typeface="Arial" pitchFamily="34" charset="0"/>
              <a:buChar char="•"/>
            </a:pPr>
            <a:r>
              <a:rPr lang="en-US" sz="2400" dirty="0" smtClean="0"/>
              <a:t>Use two replicates of the oven temperature factor</a:t>
            </a:r>
          </a:p>
          <a:p>
            <a:pPr lvl="1">
              <a:spcBef>
                <a:spcPts val="1200"/>
              </a:spcBef>
              <a:buFont typeface="Arial" pitchFamily="34" charset="0"/>
              <a:buChar char="•"/>
            </a:pPr>
            <a:r>
              <a:rPr lang="en-US" sz="2400" dirty="0" smtClean="0"/>
              <a:t>32 total cakes; 2 replicates of temp, 4 replicates of # eggs and oil type</a:t>
            </a:r>
          </a:p>
          <a:p>
            <a:pPr>
              <a:spcBef>
                <a:spcPts val="12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552</a:t>
            </a:fld>
            <a:endParaRPr lang="en-US"/>
          </a:p>
        </p:txBody>
      </p:sp>
    </p:spTree>
    <p:extLst>
      <p:ext uri="{BB962C8B-B14F-4D97-AF65-F5344CB8AC3E}">
        <p14:creationId xmlns:p14="http://schemas.microsoft.com/office/powerpoint/2010/main" val="28660740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553</a:t>
            </a:fld>
            <a:endParaRPr lang="en-US"/>
          </a:p>
        </p:txBody>
      </p:sp>
      <p:grpSp>
        <p:nvGrpSpPr>
          <p:cNvPr id="73" name="Group 72"/>
          <p:cNvGrpSpPr/>
          <p:nvPr/>
        </p:nvGrpSpPr>
        <p:grpSpPr>
          <a:xfrm>
            <a:off x="5410200" y="914400"/>
            <a:ext cx="2209800" cy="2514600"/>
            <a:chOff x="1219200" y="1600200"/>
            <a:chExt cx="2286000" cy="2819400"/>
          </a:xfrm>
        </p:grpSpPr>
        <p:sp>
          <p:nvSpPr>
            <p:cNvPr id="7" name="Rectangle 6"/>
            <p:cNvSpPr/>
            <p:nvPr/>
          </p:nvSpPr>
          <p:spPr>
            <a:xfrm>
              <a:off x="12192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192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5240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478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5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124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52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5240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12192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528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764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002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81200" y="27432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62200" y="27432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7432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6764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6002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9812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362200" y="33528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43200" y="33528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9812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74" name="Group 73"/>
          <p:cNvGrpSpPr/>
          <p:nvPr/>
        </p:nvGrpSpPr>
        <p:grpSpPr>
          <a:xfrm>
            <a:off x="1219200" y="914400"/>
            <a:ext cx="2209800" cy="2514600"/>
            <a:chOff x="5105400" y="1600200"/>
            <a:chExt cx="2286000" cy="2819400"/>
          </a:xfrm>
        </p:grpSpPr>
        <p:sp>
          <p:nvSpPr>
            <p:cNvPr id="42" name="Rectangle 41"/>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2484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629400" y="33528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867400" y="33528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674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2484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4864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486400" y="27432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629400" y="27432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674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sp>
        <p:nvSpPr>
          <p:cNvPr id="65" name="TextBox 64"/>
          <p:cNvSpPr txBox="1"/>
          <p:nvPr/>
        </p:nvSpPr>
        <p:spPr>
          <a:xfrm>
            <a:off x="304800" y="6334780"/>
            <a:ext cx="8382000" cy="523220"/>
          </a:xfrm>
          <a:prstGeom prst="rect">
            <a:avLst/>
          </a:prstGeom>
          <a:noFill/>
        </p:spPr>
        <p:txBody>
          <a:bodyPr wrap="square" rtlCol="0">
            <a:spAutoFit/>
          </a:bodyPr>
          <a:lstStyle/>
          <a:p>
            <a:pPr algn="ctr"/>
            <a:r>
              <a:rPr lang="en-US" sz="2800" dirty="0" smtClean="0"/>
              <a:t>2 replicates of split-plot design, CRD at WP level</a:t>
            </a:r>
            <a:endParaRPr lang="en-US" sz="2800" dirty="0"/>
          </a:p>
        </p:txBody>
      </p:sp>
      <p:cxnSp>
        <p:nvCxnSpPr>
          <p:cNvPr id="67" name="Straight Connector 66"/>
          <p:cNvCxnSpPr/>
          <p:nvPr/>
        </p:nvCxnSpPr>
        <p:spPr>
          <a:xfrm>
            <a:off x="4457700" y="838200"/>
            <a:ext cx="38100" cy="54203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81000" y="3581400"/>
            <a:ext cx="8458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9" name="Group 198"/>
          <p:cNvGrpSpPr/>
          <p:nvPr/>
        </p:nvGrpSpPr>
        <p:grpSpPr>
          <a:xfrm>
            <a:off x="1219200" y="3733800"/>
            <a:ext cx="2209800" cy="2514600"/>
            <a:chOff x="5410200" y="3733800"/>
            <a:chExt cx="2209800" cy="2514600"/>
          </a:xfrm>
        </p:grpSpPr>
        <p:sp>
          <p:nvSpPr>
            <p:cNvPr id="148" name="Rectangle 147"/>
            <p:cNvSpPr/>
            <p:nvPr/>
          </p:nvSpPr>
          <p:spPr>
            <a:xfrm>
              <a:off x="5410200" y="4345459"/>
              <a:ext cx="2209800" cy="1495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704840" y="4617308"/>
              <a:ext cx="1546860" cy="1087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5410200" y="5840627"/>
              <a:ext cx="2209800" cy="407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5704840" y="604451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704840" y="448138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5631180" y="3733800"/>
              <a:ext cx="1841500" cy="33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0307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25170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9258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570484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p:cNvCxnSpPr/>
            <p:nvPr/>
          </p:nvCxnSpPr>
          <p:spPr>
            <a:xfrm flipV="1">
              <a:off x="5410200" y="4073611"/>
              <a:ext cx="22098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flipV="1">
              <a:off x="7472680" y="4073611"/>
              <a:ext cx="14732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5852160" y="5161005"/>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6172200" y="5334000"/>
              <a:ext cx="294640" cy="271849"/>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944360" y="4724400"/>
              <a:ext cx="294640" cy="271849"/>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6934200" y="5334000"/>
              <a:ext cx="294640" cy="27184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6553200" y="5334000"/>
              <a:ext cx="294640" cy="271849"/>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5852160" y="5704703"/>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553200" y="4724400"/>
              <a:ext cx="294640" cy="271849"/>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5801360" y="4724400"/>
              <a:ext cx="294640" cy="27184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6182360" y="4724400"/>
              <a:ext cx="294640" cy="271849"/>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5801360" y="5334000"/>
              <a:ext cx="294640" cy="271849"/>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p:cNvSpPr txBox="1"/>
            <p:nvPr/>
          </p:nvSpPr>
          <p:spPr>
            <a:xfrm>
              <a:off x="6146800" y="3733800"/>
              <a:ext cx="810260" cy="329404"/>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200" name="Group 199"/>
          <p:cNvGrpSpPr/>
          <p:nvPr/>
        </p:nvGrpSpPr>
        <p:grpSpPr>
          <a:xfrm>
            <a:off x="5410200" y="3733800"/>
            <a:ext cx="2209800" cy="2514600"/>
            <a:chOff x="1219200" y="3733800"/>
            <a:chExt cx="2209800" cy="2514600"/>
          </a:xfrm>
        </p:grpSpPr>
        <p:sp>
          <p:nvSpPr>
            <p:cNvPr id="172" name="Rectangle 171"/>
            <p:cNvSpPr/>
            <p:nvPr/>
          </p:nvSpPr>
          <p:spPr>
            <a:xfrm>
              <a:off x="1219200" y="4345459"/>
              <a:ext cx="2209800" cy="1495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513840" y="4617308"/>
              <a:ext cx="1546860" cy="1087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219200" y="5840627"/>
              <a:ext cx="2209800" cy="407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p:cNvCxnSpPr/>
            <p:nvPr/>
          </p:nvCxnSpPr>
          <p:spPr>
            <a:xfrm>
              <a:off x="1513840" y="604451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513840" y="448138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1440180" y="3733800"/>
              <a:ext cx="1841500" cy="33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8397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06070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17348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151384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p:cNvCxnSpPr/>
            <p:nvPr/>
          </p:nvCxnSpPr>
          <p:spPr>
            <a:xfrm flipV="1">
              <a:off x="1219200" y="4073611"/>
              <a:ext cx="22098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3281680" y="4073611"/>
              <a:ext cx="14732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676400" y="5181600"/>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2753360" y="5290751"/>
              <a:ext cx="294640" cy="271849"/>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1991360" y="5290751"/>
              <a:ext cx="294640" cy="271849"/>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2372360" y="4724400"/>
              <a:ext cx="294640" cy="27184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1600200" y="5290751"/>
              <a:ext cx="294640" cy="271849"/>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p:cNvCxnSpPr/>
            <p:nvPr/>
          </p:nvCxnSpPr>
          <p:spPr>
            <a:xfrm>
              <a:off x="1661160" y="5704703"/>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610360" y="4724400"/>
              <a:ext cx="294640" cy="271849"/>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2372360" y="5290751"/>
              <a:ext cx="294640" cy="27184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2753360" y="4724400"/>
              <a:ext cx="294640" cy="271849"/>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1991360" y="4724400"/>
              <a:ext cx="294640" cy="271849"/>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p:cNvSpPr txBox="1"/>
            <p:nvPr/>
          </p:nvSpPr>
          <p:spPr>
            <a:xfrm>
              <a:off x="1955800" y="3733800"/>
              <a:ext cx="810260" cy="329404"/>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sp>
        <p:nvSpPr>
          <p:cNvPr id="105" name="Title 1"/>
          <p:cNvSpPr>
            <a:spLocks noGrp="1"/>
          </p:cNvSpPr>
          <p:nvPr>
            <p:ph type="title"/>
          </p:nvPr>
        </p:nvSpPr>
        <p:spPr>
          <a:xfrm>
            <a:off x="457200" y="-228600"/>
            <a:ext cx="8229600" cy="1143000"/>
          </a:xfrm>
        </p:spPr>
        <p:txBody>
          <a:bodyPr/>
          <a:lstStyle/>
          <a:p>
            <a:r>
              <a:rPr lang="en-US" sz="4000" dirty="0" smtClean="0"/>
              <a:t>Split-Plot Design</a:t>
            </a:r>
            <a:r>
              <a:rPr lang="en-US" sz="2400" dirty="0" smtClean="0"/>
              <a:t/>
            </a:r>
            <a:br>
              <a:rPr lang="en-US" sz="2400" dirty="0" smtClean="0"/>
            </a:br>
            <a:r>
              <a:rPr lang="en-US" sz="2400" dirty="0" smtClean="0"/>
              <a:t> </a:t>
            </a:r>
            <a:r>
              <a:rPr lang="en-US" sz="2400" u="sng" dirty="0" smtClean="0"/>
              <a:t>1 WP factor, multiple SP factors, CRD at WP level</a:t>
            </a:r>
            <a:endParaRPr lang="en-US" sz="2400" u="sng" dirty="0"/>
          </a:p>
        </p:txBody>
      </p:sp>
    </p:spTree>
    <p:extLst>
      <p:ext uri="{BB962C8B-B14F-4D97-AF65-F5344CB8AC3E}">
        <p14:creationId xmlns:p14="http://schemas.microsoft.com/office/powerpoint/2010/main" val="173441866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0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2344" y="1219200"/>
            <a:ext cx="5293306"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828800" y="5562600"/>
            <a:ext cx="5257800" cy="381000"/>
          </a:xfrm>
          <a:prstGeom prst="rect">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62000" y="5943600"/>
            <a:ext cx="8382000" cy="762000"/>
          </a:xfrm>
        </p:spPr>
        <p:txBody>
          <a:bodyPr/>
          <a:lstStyle/>
          <a:p>
            <a:r>
              <a:rPr lang="en-US" sz="2000" dirty="0" smtClean="0"/>
              <a:t>Temp (i.e. WP) levels randomized</a:t>
            </a:r>
          </a:p>
          <a:p>
            <a:r>
              <a:rPr lang="en-US" sz="2000" dirty="0" smtClean="0"/>
              <a:t>Eggs &amp; oil (i.e. SP) levels randomized within each temp (i.e. WP)</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7" name="Title 1"/>
          <p:cNvSpPr>
            <a:spLocks noGrp="1"/>
          </p:cNvSpPr>
          <p:nvPr>
            <p:ph type="title"/>
          </p:nvPr>
        </p:nvSpPr>
        <p:spPr>
          <a:xfrm>
            <a:off x="457200" y="-76200"/>
            <a:ext cx="8229600" cy="1143000"/>
          </a:xfrm>
        </p:spPr>
        <p:txBody>
          <a:bodyPr/>
          <a:lstStyle/>
          <a:p>
            <a:r>
              <a:rPr lang="en-US" sz="4000" dirty="0" smtClean="0"/>
              <a:t>Split-Plot Design</a:t>
            </a:r>
            <a:r>
              <a:rPr lang="en-US" sz="2400" dirty="0" smtClean="0"/>
              <a:t/>
            </a:r>
            <a:br>
              <a:rPr lang="en-US" sz="2400" dirty="0" smtClean="0"/>
            </a:br>
            <a:r>
              <a:rPr lang="en-US" sz="2400" dirty="0" smtClean="0"/>
              <a:t> </a:t>
            </a:r>
            <a:r>
              <a:rPr lang="en-US" sz="2400" u="sng" dirty="0" smtClean="0"/>
              <a:t>1 WP factor, multiple SP factors, CRD at WP level</a:t>
            </a:r>
            <a:endParaRPr lang="en-US" sz="2400" u="sng" dirty="0"/>
          </a:p>
        </p:txBody>
      </p:sp>
      <p:sp>
        <p:nvSpPr>
          <p:cNvPr id="6" name="Content Placeholder 2"/>
          <p:cNvSpPr txBox="1">
            <a:spLocks/>
          </p:cNvSpPr>
          <p:nvPr/>
        </p:nvSpPr>
        <p:spPr bwMode="auto">
          <a:xfrm>
            <a:off x="2514600" y="5562600"/>
            <a:ext cx="396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Above data in actual run order</a:t>
            </a:r>
          </a:p>
        </p:txBody>
      </p:sp>
      <p:sp>
        <p:nvSpPr>
          <p:cNvPr id="11" name="TextBox 10"/>
          <p:cNvSpPr txBox="1"/>
          <p:nvPr/>
        </p:nvSpPr>
        <p:spPr>
          <a:xfrm>
            <a:off x="0" y="1981200"/>
            <a:ext cx="1981200" cy="1785104"/>
          </a:xfrm>
          <a:prstGeom prst="rect">
            <a:avLst/>
          </a:prstGeom>
          <a:noFill/>
        </p:spPr>
        <p:txBody>
          <a:bodyPr wrap="square" rtlCol="0">
            <a:spAutoFit/>
          </a:bodyPr>
          <a:lstStyle/>
          <a:p>
            <a:r>
              <a:rPr lang="en-US" sz="2000" dirty="0" smtClean="0"/>
              <a:t>Characteristic of split-plot design:</a:t>
            </a:r>
          </a:p>
          <a:p>
            <a:pPr>
              <a:spcBef>
                <a:spcPts val="1200"/>
              </a:spcBef>
            </a:pPr>
            <a:r>
              <a:rPr lang="en-US" sz="2000" dirty="0" smtClean="0"/>
              <a:t>Limited randomization</a:t>
            </a:r>
            <a:endParaRPr lang="en-US" sz="2000" dirty="0"/>
          </a:p>
        </p:txBody>
      </p:sp>
      <p:sp>
        <p:nvSpPr>
          <p:cNvPr id="14" name="Rectangle 13"/>
          <p:cNvSpPr/>
          <p:nvPr/>
        </p:nvSpPr>
        <p:spPr>
          <a:xfrm>
            <a:off x="2514600" y="1447800"/>
            <a:ext cx="1143000" cy="1981200"/>
          </a:xfrm>
          <a:prstGeom prst="rect">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28800" y="3429000"/>
            <a:ext cx="609600" cy="1981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0" y="1447800"/>
            <a:ext cx="609600" cy="1981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72000" y="3429000"/>
            <a:ext cx="609600" cy="1981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828800" y="1447800"/>
            <a:ext cx="609600" cy="1981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14600" y="3429000"/>
            <a:ext cx="1143000" cy="1981200"/>
          </a:xfrm>
          <a:prstGeom prst="rect">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57800" y="3429000"/>
            <a:ext cx="1143000" cy="1981200"/>
          </a:xfrm>
          <a:prstGeom prst="rect">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57800" y="1447800"/>
            <a:ext cx="1143000" cy="1981200"/>
          </a:xfrm>
          <a:prstGeom prst="rect">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554</a:t>
            </a:fld>
            <a:endParaRPr lang="en-US"/>
          </a:p>
        </p:txBody>
      </p:sp>
    </p:spTree>
    <p:extLst>
      <p:ext uri="{BB962C8B-B14F-4D97-AF65-F5344CB8AC3E}">
        <p14:creationId xmlns:p14="http://schemas.microsoft.com/office/powerpoint/2010/main" val="16922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5" grpId="0" animBg="1"/>
      <p:bldP spid="16" grpId="0" animBg="1"/>
      <p:bldP spid="17" grpId="0" animBg="1"/>
      <p:bldP spid="18" grpId="0" animBg="1"/>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4035" name="Slide Number Placeholder 5"/>
          <p:cNvSpPr>
            <a:spLocks noGrp="1"/>
          </p:cNvSpPr>
          <p:nvPr>
            <p:ph type="sldNum" sz="quarter" idx="12"/>
          </p:nvPr>
        </p:nvSpPr>
        <p:spPr>
          <a:noFill/>
        </p:spPr>
        <p:txBody>
          <a:bodyPr/>
          <a:lstStyle/>
          <a:p>
            <a:fld id="{CE9B71EA-77FA-48C4-BBB0-86EAED6E25C4}" type="slidenum">
              <a:rPr lang="en-US" smtClean="0">
                <a:latin typeface="Arial" charset="0"/>
              </a:rPr>
              <a:pPr/>
              <a:t>321</a:t>
            </a:fld>
            <a:endParaRPr lang="en-US" smtClean="0">
              <a:latin typeface="Arial" charset="0"/>
            </a:endParaRPr>
          </a:p>
        </p:txBody>
      </p:sp>
      <p:sp>
        <p:nvSpPr>
          <p:cNvPr id="44036" name="Rectangle 2"/>
          <p:cNvSpPr>
            <a:spLocks noGrp="1" noChangeArrowheads="1"/>
          </p:cNvSpPr>
          <p:nvPr>
            <p:ph type="title"/>
          </p:nvPr>
        </p:nvSpPr>
        <p:spPr>
          <a:xfrm>
            <a:off x="457200" y="381000"/>
            <a:ext cx="8229600" cy="1143000"/>
          </a:xfrm>
        </p:spPr>
        <p:txBody>
          <a:bodyPr/>
          <a:lstStyle/>
          <a:p>
            <a:pPr eaLnBrk="1" hangingPunct="1"/>
            <a:r>
              <a:rPr lang="en-US" sz="4000" dirty="0" smtClean="0"/>
              <a:t>RCBD: Comparison Among Factor Level Means</a:t>
            </a:r>
          </a:p>
        </p:txBody>
      </p:sp>
      <p:sp>
        <p:nvSpPr>
          <p:cNvPr id="44037" name="Rectangle 3"/>
          <p:cNvSpPr>
            <a:spLocks noGrp="1" noChangeArrowheads="1"/>
          </p:cNvSpPr>
          <p:nvPr>
            <p:ph type="body" idx="1"/>
          </p:nvPr>
        </p:nvSpPr>
        <p:spPr>
          <a:xfrm>
            <a:off x="457200" y="1798638"/>
            <a:ext cx="8229600" cy="4525962"/>
          </a:xfrm>
        </p:spPr>
        <p:txBody>
          <a:bodyPr/>
          <a:lstStyle/>
          <a:p>
            <a:pPr eaLnBrk="1" hangingPunct="1"/>
            <a:r>
              <a:rPr lang="en-US" sz="2800" dirty="0" smtClean="0"/>
              <a:t>Do </a:t>
            </a:r>
            <a:r>
              <a:rPr lang="en-US" sz="2800" dirty="0" err="1" smtClean="0"/>
              <a:t>Tukey</a:t>
            </a:r>
            <a:r>
              <a:rPr lang="en-US" sz="2800" dirty="0" smtClean="0"/>
              <a:t> test in Minitab for comparison among factor levels (not blocks)</a:t>
            </a:r>
          </a:p>
          <a:p>
            <a:pPr eaLnBrk="1" hangingPunct="1"/>
            <a:endParaRPr lang="en-US" sz="2800" dirty="0" smtClean="0"/>
          </a:p>
          <a:p>
            <a:pPr eaLnBrk="1" hangingPunct="1"/>
            <a:r>
              <a:rPr lang="en-US" sz="2800" dirty="0" smtClean="0"/>
              <a:t>Do </a:t>
            </a:r>
            <a:r>
              <a:rPr lang="en-US" sz="2800" dirty="0" err="1" smtClean="0"/>
              <a:t>Tukey</a:t>
            </a:r>
            <a:r>
              <a:rPr lang="en-US" sz="2800" dirty="0" smtClean="0"/>
              <a:t> test (comparison among factor level means) for wheat example?</a:t>
            </a:r>
          </a:p>
          <a:p>
            <a:pPr eaLnBrk="1" hangingPunct="1"/>
            <a:endParaRPr lang="en-US" sz="2800" dirty="0" smtClean="0"/>
          </a:p>
          <a:p>
            <a:pPr eaLnBrk="1" hangingPunct="1"/>
            <a:r>
              <a:rPr lang="en-US" sz="2800" dirty="0" smtClean="0"/>
              <a:t>Do </a:t>
            </a:r>
            <a:r>
              <a:rPr lang="en-US" sz="2800" dirty="0" err="1" smtClean="0"/>
              <a:t>Tukey</a:t>
            </a:r>
            <a:r>
              <a:rPr lang="en-US" sz="2800" dirty="0" smtClean="0"/>
              <a:t> test (comparison among factor level means) for heart rate example?</a:t>
            </a:r>
          </a:p>
          <a:p>
            <a:pPr eaLnBrk="1" hangingPunct="1"/>
            <a:endParaRPr lang="en-US" sz="2800" dirty="0" smtClean="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41437"/>
            <a:ext cx="8839200" cy="4525963"/>
          </a:xfrm>
        </p:spPr>
        <p:txBody>
          <a:bodyPr/>
          <a:lstStyle/>
          <a:p>
            <a:pPr>
              <a:spcBef>
                <a:spcPts val="1200"/>
              </a:spcBef>
            </a:pPr>
            <a:r>
              <a:rPr lang="en-US" sz="2400" b="1" dirty="0" smtClean="0"/>
              <a:t>How to do ANOVA in Minitab </a:t>
            </a:r>
            <a:r>
              <a:rPr lang="en-US" sz="2000" dirty="0" smtClean="0"/>
              <a:t>for 1WP, CRD at WP level</a:t>
            </a:r>
            <a:endParaRPr lang="en-US" sz="2400" dirty="0" smtClean="0"/>
          </a:p>
          <a:p>
            <a:pPr>
              <a:spcBef>
                <a:spcPts val="1200"/>
              </a:spcBef>
            </a:pPr>
            <a:r>
              <a:rPr lang="en-US" sz="2000" dirty="0" smtClean="0"/>
              <a:t>Need to get Minitab to calculate WP error term</a:t>
            </a:r>
          </a:p>
          <a:p>
            <a:pPr>
              <a:spcBef>
                <a:spcPts val="1200"/>
              </a:spcBef>
            </a:pPr>
            <a:r>
              <a:rPr lang="en-US" sz="2000" dirty="0" smtClean="0"/>
              <a:t>Create new variable, WP, that indicates which whole plot each observation belongs to</a:t>
            </a:r>
          </a:p>
          <a:p>
            <a:pPr lvl="1">
              <a:spcBef>
                <a:spcPts val="1200"/>
              </a:spcBef>
              <a:buFont typeface="Arial" pitchFamily="34" charset="0"/>
              <a:buChar char="•"/>
            </a:pPr>
            <a:r>
              <a:rPr lang="en-US" sz="2000" dirty="0" smtClean="0"/>
              <a:t>Number whole plots sequentially (each WP level &amp; replicate)</a:t>
            </a:r>
          </a:p>
          <a:p>
            <a:pPr>
              <a:spcBef>
                <a:spcPts val="1200"/>
              </a:spcBef>
            </a:pPr>
            <a:r>
              <a:rPr lang="en-US" sz="2000" dirty="0" smtClean="0"/>
              <a:t>In Minitab:  &gt;Stat &gt;ANOVA &gt;General Linear Model</a:t>
            </a:r>
          </a:p>
          <a:p>
            <a:pPr>
              <a:spcBef>
                <a:spcPts val="1200"/>
              </a:spcBef>
            </a:pPr>
            <a:r>
              <a:rPr lang="en-US" sz="2000" dirty="0" smtClean="0"/>
              <a:t>Include nested term WP(whole plot factor) in model and designate WP as a Random Factor</a:t>
            </a:r>
          </a:p>
          <a:p>
            <a:pPr lvl="1">
              <a:spcBef>
                <a:spcPts val="1200"/>
              </a:spcBef>
              <a:buFont typeface="Arial" pitchFamily="34" charset="0"/>
              <a:buChar char="•"/>
            </a:pPr>
            <a:r>
              <a:rPr lang="en-US" sz="2000" dirty="0" smtClean="0"/>
              <a:t>WP(whole plot factor) is WP error term</a:t>
            </a:r>
          </a:p>
          <a:p>
            <a:pPr lvl="1">
              <a:spcBef>
                <a:spcPts val="1200"/>
              </a:spcBef>
              <a:buFont typeface="Arial" pitchFamily="34" charset="0"/>
              <a:buChar char="•"/>
            </a:pPr>
            <a:r>
              <a:rPr lang="en-US" sz="2000" dirty="0" smtClean="0"/>
              <a:t>For cake baking example: include WP(temp) in model and WP in GLM Random Factors window</a:t>
            </a:r>
          </a:p>
          <a:p>
            <a:pPr>
              <a:spcBef>
                <a:spcPts val="1200"/>
              </a:spcBef>
            </a:pPr>
            <a:r>
              <a:rPr lang="en-US" sz="2000" dirty="0" smtClean="0"/>
              <a:t>Minitab will recognize the appropriate error term, i.e. WP(whole plot factor), for the WP factor</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555</a:t>
            </a:fld>
            <a:endParaRPr lang="en-US"/>
          </a:p>
        </p:txBody>
      </p:sp>
      <p:sp>
        <p:nvSpPr>
          <p:cNvPr id="7"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Tree>
    <p:extLst>
      <p:ext uri="{BB962C8B-B14F-4D97-AF65-F5344CB8AC3E}">
        <p14:creationId xmlns:p14="http://schemas.microsoft.com/office/powerpoint/2010/main" val="112205669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556</a:t>
            </a:fld>
            <a:endParaRPr lang="en-US"/>
          </a:p>
        </p:txBody>
      </p:sp>
      <p:sp>
        <p:nvSpPr>
          <p:cNvPr id="8" name="Content Placeholder 7"/>
          <p:cNvSpPr>
            <a:spLocks noGrp="1"/>
          </p:cNvSpPr>
          <p:nvPr>
            <p:ph idx="1"/>
          </p:nvPr>
        </p:nvSpPr>
        <p:spPr>
          <a:xfrm>
            <a:off x="457200" y="1143000"/>
            <a:ext cx="8229600" cy="1676400"/>
          </a:xfrm>
        </p:spPr>
        <p:txBody>
          <a:bodyPr/>
          <a:lstStyle/>
          <a:p>
            <a:pPr>
              <a:spcBef>
                <a:spcPts val="600"/>
              </a:spcBef>
            </a:pPr>
            <a:r>
              <a:rPr lang="en-US" sz="2000" dirty="0" smtClean="0"/>
              <a:t>Create new variable, WP, that indicates which whole plot each observation belongs to</a:t>
            </a:r>
          </a:p>
          <a:p>
            <a:pPr lvl="1">
              <a:spcBef>
                <a:spcPts val="600"/>
              </a:spcBef>
              <a:buFont typeface="Arial" pitchFamily="34" charset="0"/>
              <a:buChar char="•"/>
            </a:pPr>
            <a:r>
              <a:rPr lang="en-US" sz="2000" dirty="0" smtClean="0"/>
              <a:t>Number whole plots sequentially (each WP level &amp; replicate)</a:t>
            </a:r>
          </a:p>
          <a:p>
            <a:pPr lvl="1">
              <a:spcBef>
                <a:spcPts val="600"/>
              </a:spcBef>
              <a:buFont typeface="Arial" pitchFamily="34" charset="0"/>
              <a:buChar char="•"/>
            </a:pPr>
            <a:r>
              <a:rPr lang="en-US" sz="2000" dirty="0" smtClean="0"/>
              <a:t>Number of WP = (# WP levels)*(# WP replicates)</a:t>
            </a:r>
            <a:endParaRPr lang="en-US" sz="2400" dirty="0"/>
          </a:p>
        </p:txBody>
      </p:sp>
      <p:pic>
        <p:nvPicPr>
          <p:cNvPr id="599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647950"/>
            <a:ext cx="62865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57200" y="-762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
        <p:nvSpPr>
          <p:cNvPr id="7" name="Rectangle 6"/>
          <p:cNvSpPr/>
          <p:nvPr/>
        </p:nvSpPr>
        <p:spPr>
          <a:xfrm>
            <a:off x="3810000" y="2590800"/>
            <a:ext cx="609600" cy="411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10400" y="2590800"/>
            <a:ext cx="609600" cy="411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09354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64053" t="28859" r="14264" b="28981"/>
          <a:stretch/>
        </p:blipFill>
        <p:spPr>
          <a:xfrm>
            <a:off x="384544" y="3722458"/>
            <a:ext cx="3656151" cy="2843673"/>
          </a:xfrm>
          <a:prstGeom prst="rect">
            <a:avLst/>
          </a:prstGeom>
        </p:spPr>
      </p:pic>
      <p:pic>
        <p:nvPicPr>
          <p:cNvPr id="6" name="Picture 5"/>
          <p:cNvPicPr>
            <a:picLocks noChangeAspect="1"/>
          </p:cNvPicPr>
          <p:nvPr/>
        </p:nvPicPr>
        <p:blipFill rotWithShape="1">
          <a:blip r:embed="rId3"/>
          <a:srcRect l="62996" t="31643" r="13110" b="30747"/>
          <a:stretch/>
        </p:blipFill>
        <p:spPr>
          <a:xfrm>
            <a:off x="3036610" y="2257425"/>
            <a:ext cx="3751731" cy="2362200"/>
          </a:xfrm>
          <a:prstGeom prst="rect">
            <a:avLst/>
          </a:prstGeom>
        </p:spPr>
      </p:pic>
      <p:sp>
        <p:nvSpPr>
          <p:cNvPr id="3" name="Content Placeholder 2"/>
          <p:cNvSpPr>
            <a:spLocks noGrp="1"/>
          </p:cNvSpPr>
          <p:nvPr>
            <p:ph idx="1"/>
          </p:nvPr>
        </p:nvSpPr>
        <p:spPr>
          <a:xfrm>
            <a:off x="457200" y="1143000"/>
            <a:ext cx="8229600" cy="4525963"/>
          </a:xfrm>
        </p:spPr>
        <p:txBody>
          <a:bodyPr/>
          <a:lstStyle/>
          <a:p>
            <a:pPr>
              <a:spcBef>
                <a:spcPts val="600"/>
              </a:spcBef>
            </a:pPr>
            <a:r>
              <a:rPr lang="en-US" sz="2000" dirty="0" smtClean="0"/>
              <a:t>Include nested term WP(whole plot factor) in model and WP in GLM Random Factors window</a:t>
            </a:r>
          </a:p>
          <a:p>
            <a:pPr lvl="1">
              <a:spcBef>
                <a:spcPts val="600"/>
              </a:spcBef>
              <a:buFont typeface="Arial" pitchFamily="34" charset="0"/>
              <a:buChar char="•"/>
            </a:pPr>
            <a:r>
              <a:rPr lang="en-US" sz="2000" dirty="0" smtClean="0"/>
              <a:t>WP(temp) is WP error term</a:t>
            </a:r>
          </a:p>
          <a:p>
            <a:pPr>
              <a:spcBef>
                <a:spcPts val="600"/>
              </a:spcBef>
            </a:pPr>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557</a:t>
            </a:fld>
            <a:endParaRPr lang="en-US"/>
          </a:p>
        </p:txBody>
      </p:sp>
      <p:sp>
        <p:nvSpPr>
          <p:cNvPr id="9" name="Oval 8"/>
          <p:cNvSpPr/>
          <p:nvPr/>
        </p:nvSpPr>
        <p:spPr>
          <a:xfrm>
            <a:off x="1310878" y="5672064"/>
            <a:ext cx="732235"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pic>
        <p:nvPicPr>
          <p:cNvPr id="2" name="Picture 1"/>
          <p:cNvPicPr>
            <a:picLocks noChangeAspect="1"/>
          </p:cNvPicPr>
          <p:nvPr/>
        </p:nvPicPr>
        <p:blipFill rotWithShape="1">
          <a:blip r:embed="rId4"/>
          <a:srcRect l="64935" t="24350" r="14935" b="23721"/>
          <a:stretch/>
        </p:blipFill>
        <p:spPr>
          <a:xfrm>
            <a:off x="5862551" y="3180170"/>
            <a:ext cx="3130994" cy="3230820"/>
          </a:xfrm>
          <a:prstGeom prst="rect">
            <a:avLst/>
          </a:prstGeom>
        </p:spPr>
      </p:pic>
      <p:sp>
        <p:nvSpPr>
          <p:cNvPr id="8" name="Oval 7"/>
          <p:cNvSpPr/>
          <p:nvPr/>
        </p:nvSpPr>
        <p:spPr>
          <a:xfrm>
            <a:off x="1112044" y="4362450"/>
            <a:ext cx="931069" cy="4381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43003" y="5668963"/>
            <a:ext cx="732235"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7"/>
          </p:cNvCxnSpPr>
          <p:nvPr/>
        </p:nvCxnSpPr>
        <p:spPr>
          <a:xfrm flipV="1">
            <a:off x="1935880" y="4362450"/>
            <a:ext cx="2026520" cy="13654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58379" y="5510927"/>
            <a:ext cx="3104172" cy="2625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272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542908" y="5016549"/>
            <a:ext cx="838200" cy="228600"/>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1076106"/>
            <a:ext cx="8686800" cy="4525963"/>
          </a:xfrm>
        </p:spPr>
        <p:txBody>
          <a:bodyPr/>
          <a:lstStyle/>
          <a:p>
            <a:pPr>
              <a:spcBef>
                <a:spcPts val="0"/>
              </a:spcBef>
              <a:buNone/>
            </a:pPr>
            <a:r>
              <a:rPr lang="en-US" sz="1400" b="1" dirty="0">
                <a:latin typeface="Courier New" pitchFamily="49" charset="0"/>
                <a:cs typeface="Courier New" pitchFamily="49" charset="0"/>
              </a:rPr>
              <a:t>General Linear Model: height versus temp, WP, eggs, oil </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Method</a:t>
            </a:r>
          </a:p>
          <a:p>
            <a:pPr>
              <a:spcBef>
                <a:spcPts val="0"/>
              </a:spcBef>
              <a:buNone/>
            </a:pPr>
            <a:endParaRPr lang="en-US" sz="7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coding  (-1, 0, +1)</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Information</a:t>
            </a:r>
          </a:p>
          <a:p>
            <a:pPr>
              <a:spcBef>
                <a:spcPts val="0"/>
              </a:spcBef>
              <a:buNone/>
            </a:pPr>
            <a:endParaRPr lang="en-US" sz="7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Type    Levels  Values</a:t>
            </a:r>
          </a:p>
          <a:p>
            <a:pPr>
              <a:spcBef>
                <a:spcPts val="0"/>
              </a:spcBef>
              <a:buNone/>
            </a:pPr>
            <a:r>
              <a:rPr lang="en-US" sz="1400" dirty="0">
                <a:latin typeface="Courier New" pitchFamily="49" charset="0"/>
                <a:cs typeface="Courier New" pitchFamily="49" charset="0"/>
              </a:rPr>
              <a:t>temp      Fixed        2  350, 400</a:t>
            </a:r>
          </a:p>
          <a:p>
            <a:pPr>
              <a:spcBef>
                <a:spcPts val="0"/>
              </a:spcBef>
              <a:buNone/>
            </a:pPr>
            <a:r>
              <a:rPr lang="en-US" sz="1400" dirty="0">
                <a:latin typeface="Courier New" pitchFamily="49" charset="0"/>
                <a:cs typeface="Courier New" pitchFamily="49" charset="0"/>
              </a:rPr>
              <a:t>WP(temp)  Random       4  2(350), 3(350), 1(400), 4(400)</a:t>
            </a:r>
          </a:p>
          <a:p>
            <a:pPr>
              <a:spcBef>
                <a:spcPts val="0"/>
              </a:spcBef>
              <a:buNone/>
            </a:pPr>
            <a:r>
              <a:rPr lang="en-US" sz="1400" dirty="0">
                <a:latin typeface="Courier New" pitchFamily="49" charset="0"/>
                <a:cs typeface="Courier New" pitchFamily="49" charset="0"/>
              </a:rPr>
              <a:t>eggs      Fixed        4  1, 2, 3, 4</a:t>
            </a:r>
          </a:p>
          <a:p>
            <a:pPr>
              <a:spcBef>
                <a:spcPts val="0"/>
              </a:spcBef>
              <a:buNone/>
            </a:pPr>
            <a:r>
              <a:rPr lang="en-US" sz="1400" dirty="0">
                <a:latin typeface="Courier New" pitchFamily="49" charset="0"/>
                <a:cs typeface="Courier New" pitchFamily="49" charset="0"/>
              </a:rPr>
              <a:t>oil       Fixed        2  can, </a:t>
            </a:r>
            <a:r>
              <a:rPr lang="en-US" sz="1400" dirty="0" smtClean="0">
                <a:latin typeface="Courier New" pitchFamily="49" charset="0"/>
                <a:cs typeface="Courier New" pitchFamily="49" charset="0"/>
              </a:rPr>
              <a:t>veg</a:t>
            </a:r>
            <a:endParaRPr lang="en-US" sz="1400" dirty="0">
              <a:latin typeface="Courier New" pitchFamily="49" charset="0"/>
              <a:cs typeface="Courier New" pitchFamily="49" charset="0"/>
            </a:endParaRP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Analysis of Variance</a:t>
            </a:r>
          </a:p>
          <a:p>
            <a:pPr>
              <a:spcBef>
                <a:spcPts val="0"/>
              </a:spcBef>
              <a:buNone/>
            </a:pPr>
            <a:endParaRPr lang="en-US" sz="7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Source           DF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SS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MS  F-Value  P-Value</a:t>
            </a:r>
          </a:p>
          <a:p>
            <a:pPr>
              <a:spcBef>
                <a:spcPts val="0"/>
              </a:spcBef>
              <a:buNone/>
            </a:pPr>
            <a:r>
              <a:rPr lang="en-US" sz="1400" dirty="0">
                <a:latin typeface="Courier New" pitchFamily="49" charset="0"/>
                <a:cs typeface="Courier New" pitchFamily="49" charset="0"/>
              </a:rPr>
              <a:t>  temp            1   51.511  51.5113    50.25    0.019</a:t>
            </a:r>
          </a:p>
          <a:p>
            <a:pPr>
              <a:spcBef>
                <a:spcPts val="0"/>
              </a:spcBef>
              <a:buNone/>
            </a:pPr>
            <a:r>
              <a:rPr lang="en-US" sz="1400" dirty="0">
                <a:latin typeface="Courier New" pitchFamily="49" charset="0"/>
                <a:cs typeface="Courier New" pitchFamily="49" charset="0"/>
              </a:rPr>
              <a:t>  eggs            3    9.001   3.0004     2.14    0.141</a:t>
            </a:r>
          </a:p>
          <a:p>
            <a:pPr>
              <a:spcBef>
                <a:spcPts val="0"/>
              </a:spcBef>
              <a:buNone/>
            </a:pPr>
            <a:r>
              <a:rPr lang="en-US" sz="1400" dirty="0">
                <a:latin typeface="Courier New" pitchFamily="49" charset="0"/>
                <a:cs typeface="Courier New" pitchFamily="49" charset="0"/>
              </a:rPr>
              <a:t>  oil             1    2.420   2.4200     1.73    0.210</a:t>
            </a:r>
          </a:p>
          <a:p>
            <a:pPr>
              <a:spcBef>
                <a:spcPts val="0"/>
              </a:spcBef>
              <a:buNone/>
            </a:pPr>
            <a:r>
              <a:rPr lang="en-US" sz="1400" dirty="0">
                <a:latin typeface="Courier New" pitchFamily="49" charset="0"/>
                <a:cs typeface="Courier New" pitchFamily="49" charset="0"/>
              </a:rPr>
              <a:t>  WP(temp)        2    2.050   1.0250     0.73    0.499</a:t>
            </a:r>
          </a:p>
          <a:p>
            <a:pPr>
              <a:spcBef>
                <a:spcPts val="0"/>
              </a:spcBef>
              <a:buNone/>
            </a:pPr>
            <a:r>
              <a:rPr lang="en-US" sz="1400" dirty="0">
                <a:latin typeface="Courier New" pitchFamily="49" charset="0"/>
                <a:cs typeface="Courier New" pitchFamily="49" charset="0"/>
              </a:rPr>
              <a:t>  temp*eggs       3   23.451   7.8171     5.58    0.010</a:t>
            </a:r>
          </a:p>
          <a:p>
            <a:pPr>
              <a:spcBef>
                <a:spcPts val="0"/>
              </a:spcBef>
              <a:buNone/>
            </a:pPr>
            <a:r>
              <a:rPr lang="en-US" sz="1400" dirty="0">
                <a:latin typeface="Courier New" pitchFamily="49" charset="0"/>
                <a:cs typeface="Courier New" pitchFamily="49" charset="0"/>
              </a:rPr>
              <a:t>  temp*oil        1    0.405   0.4050     0.29    0.599</a:t>
            </a:r>
          </a:p>
          <a:p>
            <a:pPr>
              <a:spcBef>
                <a:spcPts val="0"/>
              </a:spcBef>
              <a:buNone/>
            </a:pPr>
            <a:r>
              <a:rPr lang="en-US" sz="1400" dirty="0">
                <a:latin typeface="Courier New" pitchFamily="49" charset="0"/>
                <a:cs typeface="Courier New" pitchFamily="49" charset="0"/>
              </a:rPr>
              <a:t>  eggs*oil        3    1.247   0.4158     0.30    0.827</a:t>
            </a:r>
          </a:p>
          <a:p>
            <a:pPr>
              <a:spcBef>
                <a:spcPts val="0"/>
              </a:spcBef>
              <a:buNone/>
            </a:pPr>
            <a:r>
              <a:rPr lang="en-US" sz="1400" dirty="0">
                <a:latin typeface="Courier New" pitchFamily="49" charset="0"/>
                <a:cs typeface="Courier New" pitchFamily="49" charset="0"/>
              </a:rPr>
              <a:t>  temp*eggs*oil   3    5.553   1.8508     1.32    0.307</a:t>
            </a:r>
          </a:p>
          <a:p>
            <a:pPr>
              <a:spcBef>
                <a:spcPts val="0"/>
              </a:spcBef>
              <a:buNone/>
            </a:pPr>
            <a:r>
              <a:rPr lang="en-US" sz="1400" dirty="0">
                <a:latin typeface="Courier New" pitchFamily="49" charset="0"/>
                <a:cs typeface="Courier New" pitchFamily="49" charset="0"/>
              </a:rPr>
              <a:t>Error            14   19.620   1.4014</a:t>
            </a:r>
          </a:p>
          <a:p>
            <a:pPr>
              <a:spcBef>
                <a:spcPts val="0"/>
              </a:spcBef>
              <a:buNone/>
            </a:pPr>
            <a:r>
              <a:rPr lang="en-US" sz="1400" dirty="0">
                <a:latin typeface="Courier New" pitchFamily="49" charset="0"/>
                <a:cs typeface="Courier New" pitchFamily="49" charset="0"/>
              </a:rPr>
              <a:t>Total            31  115.259</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10" name="TextBox 9"/>
          <p:cNvSpPr txBox="1"/>
          <p:nvPr/>
        </p:nvSpPr>
        <p:spPr>
          <a:xfrm>
            <a:off x="5155915" y="1752600"/>
            <a:ext cx="3505200" cy="400110"/>
          </a:xfrm>
          <a:prstGeom prst="rect">
            <a:avLst/>
          </a:prstGeom>
          <a:solidFill>
            <a:srgbClr val="FFCCFF"/>
          </a:solidFill>
        </p:spPr>
        <p:txBody>
          <a:bodyPr wrap="square" rtlCol="0">
            <a:spAutoFit/>
          </a:bodyPr>
          <a:lstStyle/>
          <a:p>
            <a:pPr algn="ctr">
              <a:spcAft>
                <a:spcPts val="1200"/>
              </a:spcAft>
            </a:pPr>
            <a:r>
              <a:rPr lang="en-US" sz="2000" dirty="0" err="1" smtClean="0"/>
              <a:t>F</a:t>
            </a:r>
            <a:r>
              <a:rPr lang="en-US" sz="2000" baseline="-25000" dirty="0" err="1" smtClean="0"/>
              <a:t>temp</a:t>
            </a:r>
            <a:r>
              <a:rPr lang="en-US" sz="2000" dirty="0" smtClean="0"/>
              <a:t> = MS </a:t>
            </a:r>
            <a:r>
              <a:rPr lang="en-US" sz="2000" baseline="-25000" dirty="0" smtClean="0"/>
              <a:t>temp</a:t>
            </a:r>
            <a:r>
              <a:rPr lang="en-US" sz="2000" dirty="0" smtClean="0"/>
              <a:t> / MS </a:t>
            </a:r>
            <a:r>
              <a:rPr lang="en-US" sz="2000" baseline="-25000" dirty="0" smtClean="0"/>
              <a:t>WP(temp)</a:t>
            </a:r>
          </a:p>
        </p:txBody>
      </p:sp>
      <p:sp>
        <p:nvSpPr>
          <p:cNvPr id="12" name="TextBox 11"/>
          <p:cNvSpPr txBox="1"/>
          <p:nvPr/>
        </p:nvSpPr>
        <p:spPr>
          <a:xfrm>
            <a:off x="6381108" y="4940349"/>
            <a:ext cx="1447800" cy="923330"/>
          </a:xfrm>
          <a:prstGeom prst="rect">
            <a:avLst/>
          </a:prstGeom>
          <a:solidFill>
            <a:srgbClr val="FFFF99"/>
          </a:solidFill>
        </p:spPr>
        <p:txBody>
          <a:bodyPr wrap="square" rtlCol="0">
            <a:spAutoFit/>
          </a:bodyPr>
          <a:lstStyle/>
          <a:p>
            <a:r>
              <a:rPr lang="en-US" dirty="0" smtClean="0"/>
              <a:t>Only used to test sig. of WP factor</a:t>
            </a:r>
            <a:endParaRPr lang="en-US" dirty="0"/>
          </a:p>
        </p:txBody>
      </p:sp>
      <p:sp>
        <p:nvSpPr>
          <p:cNvPr id="9" name="TextBox 8"/>
          <p:cNvSpPr txBox="1"/>
          <p:nvPr/>
        </p:nvSpPr>
        <p:spPr>
          <a:xfrm>
            <a:off x="5536915" y="2362200"/>
            <a:ext cx="3124200" cy="400110"/>
          </a:xfrm>
          <a:prstGeom prst="rect">
            <a:avLst/>
          </a:prstGeom>
          <a:solidFill>
            <a:srgbClr val="FFCCFF"/>
          </a:solidFill>
        </p:spPr>
        <p:txBody>
          <a:bodyPr wrap="square" rtlCol="0">
            <a:spAutoFit/>
          </a:bodyPr>
          <a:lstStyle/>
          <a:p>
            <a:pPr algn="ctr">
              <a:spcAft>
                <a:spcPts val="1200"/>
              </a:spcAft>
            </a:pPr>
            <a:r>
              <a:rPr lang="en-US" sz="2000" dirty="0" err="1" smtClean="0"/>
              <a:t>F</a:t>
            </a:r>
            <a:r>
              <a:rPr lang="en-US" sz="2000" baseline="-25000" dirty="0" err="1" smtClean="0"/>
              <a:t>other</a:t>
            </a:r>
            <a:r>
              <a:rPr lang="en-US" sz="2000" dirty="0" smtClean="0"/>
              <a:t> = MS </a:t>
            </a:r>
            <a:r>
              <a:rPr lang="en-US" sz="2000" baseline="-25000" dirty="0" smtClean="0"/>
              <a:t>other</a:t>
            </a:r>
            <a:r>
              <a:rPr lang="en-US" sz="2000" dirty="0" smtClean="0"/>
              <a:t> / MS </a:t>
            </a:r>
            <a:r>
              <a:rPr lang="en-US" sz="2000" baseline="-25000" dirty="0" smtClean="0"/>
              <a:t>error</a:t>
            </a:r>
          </a:p>
        </p:txBody>
      </p:sp>
      <p:sp>
        <p:nvSpPr>
          <p:cNvPr id="11" name="TextBox 10"/>
          <p:cNvSpPr txBox="1"/>
          <p:nvPr/>
        </p:nvSpPr>
        <p:spPr>
          <a:xfrm>
            <a:off x="6477000" y="6135469"/>
            <a:ext cx="2438400" cy="646331"/>
          </a:xfrm>
          <a:prstGeom prst="rect">
            <a:avLst/>
          </a:prstGeom>
          <a:solidFill>
            <a:srgbClr val="FFFF99"/>
          </a:solidFill>
        </p:spPr>
        <p:txBody>
          <a:bodyPr wrap="square" rtlCol="0">
            <a:spAutoFit/>
          </a:bodyPr>
          <a:lstStyle/>
          <a:p>
            <a:r>
              <a:rPr lang="en-US" dirty="0" smtClean="0"/>
              <a:t>Note: all WP and SP factors in interactions</a:t>
            </a:r>
            <a:endParaRPr lang="en-US" dirty="0"/>
          </a:p>
        </p:txBody>
      </p:sp>
      <p:sp>
        <p:nvSpPr>
          <p:cNvPr id="15"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558</a:t>
            </a:fld>
            <a:endParaRPr lang="en-US"/>
          </a:p>
        </p:txBody>
      </p:sp>
    </p:spTree>
    <p:extLst>
      <p:ext uri="{BB962C8B-B14F-4D97-AF65-F5344CB8AC3E}">
        <p14:creationId xmlns:p14="http://schemas.microsoft.com/office/powerpoint/2010/main" val="378569885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0143" y="1420085"/>
            <a:ext cx="7335113" cy="4886192"/>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559</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Tree>
    <p:extLst>
      <p:ext uri="{BB962C8B-B14F-4D97-AF65-F5344CB8AC3E}">
        <p14:creationId xmlns:p14="http://schemas.microsoft.com/office/powerpoint/2010/main" val="14004249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0"/>
            <a:ext cx="8686800" cy="4525963"/>
          </a:xfrm>
        </p:spPr>
        <p:txBody>
          <a:bodyPr/>
          <a:lstStyle/>
          <a:p>
            <a:pPr>
              <a:buNone/>
            </a:pPr>
            <a:r>
              <a:rPr lang="en-US" sz="2400" dirty="0" smtClean="0"/>
              <a:t>Interpret results</a:t>
            </a:r>
          </a:p>
          <a:p>
            <a:r>
              <a:rPr lang="en-US" sz="2400" dirty="0" smtClean="0"/>
              <a:t>Temperature*eggs and temperature significant at </a:t>
            </a:r>
            <a:r>
              <a:rPr lang="el-GR" sz="2400" dirty="0" smtClean="0"/>
              <a:t>α</a:t>
            </a:r>
            <a:r>
              <a:rPr lang="en-US" sz="2400" dirty="0" smtClean="0"/>
              <a:t>=0.05</a:t>
            </a:r>
          </a:p>
          <a:p>
            <a:r>
              <a:rPr lang="en-US" sz="2400" dirty="0" smtClean="0"/>
              <a:t>Minitab cannot do </a:t>
            </a:r>
            <a:r>
              <a:rPr lang="en-US" sz="2400" dirty="0" err="1" smtClean="0"/>
              <a:t>Tukey</a:t>
            </a:r>
            <a:r>
              <a:rPr lang="en-US" sz="2400" dirty="0" smtClean="0"/>
              <a:t> test for split-plot design</a:t>
            </a:r>
          </a:p>
          <a:p>
            <a:pPr lvl="1">
              <a:buFont typeface="Arial" pitchFamily="34" charset="0"/>
              <a:buChar char="•"/>
            </a:pPr>
            <a:r>
              <a:rPr lang="en-US" sz="2000" dirty="0" smtClean="0"/>
              <a:t>Does not know which error term (WP error or SP error) to use</a:t>
            </a:r>
          </a:p>
          <a:p>
            <a:pPr lvl="1">
              <a:buFont typeface="Arial" pitchFamily="34" charset="0"/>
              <a:buChar char="•"/>
            </a:pPr>
            <a:r>
              <a:rPr lang="en-US" sz="2000" dirty="0" smtClean="0"/>
              <a:t>User cannot specify error term</a:t>
            </a:r>
          </a:p>
          <a:p>
            <a:r>
              <a:rPr lang="en-US" sz="2400" dirty="0" smtClean="0"/>
              <a:t>Can do </a:t>
            </a:r>
            <a:r>
              <a:rPr lang="en-US" sz="2400" dirty="0" err="1" smtClean="0"/>
              <a:t>Tukey</a:t>
            </a:r>
            <a:r>
              <a:rPr lang="en-US" sz="2400" dirty="0" smtClean="0"/>
              <a:t> test by hand</a:t>
            </a:r>
          </a:p>
          <a:p>
            <a:endParaRPr lang="en-US" sz="2400" dirty="0" smtClean="0"/>
          </a:p>
          <a:p>
            <a:r>
              <a:rPr lang="en-US" sz="2400" dirty="0" smtClean="0"/>
              <a:t>Can do general comparison of average responses at levels of significant interactions/factors</a:t>
            </a:r>
          </a:p>
          <a:p>
            <a:pPr>
              <a:buNone/>
            </a:pPr>
            <a:r>
              <a:rPr lang="en-US" sz="2000" dirty="0" smtClean="0"/>
              <a:t>		&gt;Stat &gt;ANOVA &gt;GLM </a:t>
            </a:r>
          </a:p>
          <a:p>
            <a:pPr>
              <a:buNone/>
            </a:pPr>
            <a:r>
              <a:rPr lang="en-US" sz="2000" dirty="0"/>
              <a:t>	</a:t>
            </a:r>
            <a:r>
              <a:rPr lang="en-US" sz="2000" dirty="0" smtClean="0"/>
              <a:t>		&gt; Options &gt; Means &gt; “selection”</a:t>
            </a:r>
          </a:p>
          <a:p>
            <a:pPr>
              <a:buNone/>
            </a:pPr>
            <a:r>
              <a:rPr lang="en-US" sz="2000" dirty="0"/>
              <a:t>	</a:t>
            </a:r>
            <a:r>
              <a:rPr lang="en-US" sz="2000" dirty="0" smtClean="0"/>
              <a:t>		&gt; Results &gt;Display least squares means …</a:t>
            </a:r>
            <a:endParaRPr lang="en-US" sz="2400" dirty="0" smtClean="0"/>
          </a:p>
          <a:p>
            <a:r>
              <a:rPr lang="en-US" sz="2400" dirty="0" smtClean="0"/>
              <a:t>Can do interaction/main effects plots for fixed factors</a:t>
            </a:r>
          </a:p>
          <a:p>
            <a:pPr>
              <a:buNone/>
            </a:pPr>
            <a:r>
              <a:rPr lang="en-US" sz="2000" dirty="0" smtClean="0"/>
              <a:t>		</a:t>
            </a:r>
          </a:p>
          <a:p>
            <a:pPr>
              <a:buNone/>
            </a:pPr>
            <a:endParaRPr lang="en-US" sz="20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560</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Tree>
    <p:extLst>
      <p:ext uri="{BB962C8B-B14F-4D97-AF65-F5344CB8AC3E}">
        <p14:creationId xmlns:p14="http://schemas.microsoft.com/office/powerpoint/2010/main" val="418500652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1"/>
            <a:ext cx="8686800" cy="1447800"/>
          </a:xfrm>
        </p:spPr>
        <p:txBody>
          <a:bodyPr/>
          <a:lstStyle/>
          <a:p>
            <a:pPr>
              <a:buNone/>
            </a:pPr>
            <a:r>
              <a:rPr lang="en-US" sz="2400" dirty="0" smtClean="0"/>
              <a:t>Interpret results</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561</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CRD at WP level</a:t>
            </a:r>
            <a:endParaRPr lang="en-US" sz="2400" u="sng" dirty="0"/>
          </a:p>
        </p:txBody>
      </p:sp>
      <p:sp>
        <p:nvSpPr>
          <p:cNvPr id="7" name="TextBox 6"/>
          <p:cNvSpPr txBox="1"/>
          <p:nvPr/>
        </p:nvSpPr>
        <p:spPr>
          <a:xfrm>
            <a:off x="5562600" y="1371600"/>
            <a:ext cx="3276600" cy="2585323"/>
          </a:xfrm>
          <a:prstGeom prst="rect">
            <a:avLst/>
          </a:prstGeom>
          <a:noFill/>
        </p:spPr>
        <p:txBody>
          <a:bodyPr wrap="square" rtlCol="0">
            <a:spAutoFit/>
          </a:bodyPr>
          <a:lstStyle/>
          <a:p>
            <a:r>
              <a:rPr lang="en-US" dirty="0" smtClean="0">
                <a:latin typeface="Courier New" pitchFamily="49" charset="0"/>
                <a:cs typeface="Courier New" pitchFamily="49" charset="0"/>
              </a:rPr>
              <a:t>temp*eggs   Mean</a:t>
            </a:r>
          </a:p>
          <a:p>
            <a:r>
              <a:rPr lang="en-US" dirty="0" smtClean="0">
                <a:latin typeface="Courier New" pitchFamily="49" charset="0"/>
                <a:cs typeface="Courier New" pitchFamily="49" charset="0"/>
              </a:rPr>
              <a:t>350  1     59.43</a:t>
            </a:r>
          </a:p>
          <a:p>
            <a:r>
              <a:rPr lang="en-US" dirty="0" smtClean="0">
                <a:latin typeface="Courier New" pitchFamily="49" charset="0"/>
                <a:cs typeface="Courier New" pitchFamily="49" charset="0"/>
              </a:rPr>
              <a:t>350  2     58.93</a:t>
            </a:r>
          </a:p>
          <a:p>
            <a:r>
              <a:rPr lang="en-US" dirty="0" smtClean="0">
                <a:latin typeface="Courier New" pitchFamily="49" charset="0"/>
                <a:cs typeface="Courier New" pitchFamily="49" charset="0"/>
              </a:rPr>
              <a:t>350  3     59.38</a:t>
            </a:r>
          </a:p>
          <a:p>
            <a:r>
              <a:rPr lang="en-US" dirty="0" smtClean="0">
                <a:latin typeface="Courier New" pitchFamily="49" charset="0"/>
                <a:cs typeface="Courier New" pitchFamily="49" charset="0"/>
              </a:rPr>
              <a:t>350  4     58.23</a:t>
            </a:r>
          </a:p>
          <a:p>
            <a:r>
              <a:rPr lang="en-US" dirty="0" smtClean="0">
                <a:latin typeface="Courier New" pitchFamily="49" charset="0"/>
                <a:cs typeface="Courier New" pitchFamily="49" charset="0"/>
              </a:rPr>
              <a:t>400  1     59.82</a:t>
            </a:r>
          </a:p>
          <a:p>
            <a:r>
              <a:rPr lang="en-US" dirty="0" smtClean="0">
                <a:latin typeface="Courier New" pitchFamily="49" charset="0"/>
                <a:cs typeface="Courier New" pitchFamily="49" charset="0"/>
              </a:rPr>
              <a:t>400  2     60.75</a:t>
            </a:r>
          </a:p>
          <a:p>
            <a:r>
              <a:rPr lang="en-US" dirty="0" smtClean="0">
                <a:latin typeface="Courier New" pitchFamily="49" charset="0"/>
                <a:cs typeface="Courier New" pitchFamily="49" charset="0"/>
              </a:rPr>
              <a:t>400  3     62.20</a:t>
            </a:r>
          </a:p>
          <a:p>
            <a:r>
              <a:rPr lang="en-US" dirty="0" smtClean="0">
                <a:latin typeface="Courier New" pitchFamily="49" charset="0"/>
                <a:cs typeface="Courier New" pitchFamily="49" charset="0"/>
              </a:rPr>
              <a:t>400  4     63.33</a:t>
            </a:r>
          </a:p>
        </p:txBody>
      </p:sp>
      <p:pic>
        <p:nvPicPr>
          <p:cNvPr id="6" name="Picture 5"/>
          <p:cNvPicPr>
            <a:picLocks noChangeAspect="1"/>
          </p:cNvPicPr>
          <p:nvPr/>
        </p:nvPicPr>
        <p:blipFill>
          <a:blip r:embed="rId2"/>
          <a:stretch>
            <a:fillRect/>
          </a:stretch>
        </p:blipFill>
        <p:spPr>
          <a:xfrm>
            <a:off x="184079" y="2514600"/>
            <a:ext cx="5105400" cy="3400897"/>
          </a:xfrm>
          <a:prstGeom prst="rect">
            <a:avLst/>
          </a:prstGeom>
        </p:spPr>
      </p:pic>
    </p:spTree>
    <p:extLst>
      <p:ext uri="{BB962C8B-B14F-4D97-AF65-F5344CB8AC3E}">
        <p14:creationId xmlns:p14="http://schemas.microsoft.com/office/powerpoint/2010/main" val="373053608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17637"/>
            <a:ext cx="8686800" cy="4525963"/>
          </a:xfrm>
        </p:spPr>
        <p:txBody>
          <a:bodyPr/>
          <a:lstStyle/>
          <a:p>
            <a:r>
              <a:rPr lang="en-US" sz="2800" u="sng" dirty="0" smtClean="0"/>
              <a:t>Split-Plot Designs with WP Blocks</a:t>
            </a:r>
          </a:p>
          <a:p>
            <a:pPr>
              <a:spcBef>
                <a:spcPts val="1800"/>
              </a:spcBef>
            </a:pPr>
            <a:r>
              <a:rPr lang="en-US" sz="2400" dirty="0" smtClean="0"/>
              <a:t>Often when conducting the experiment, the WP factor levels are not applied to homogeneous material</a:t>
            </a:r>
          </a:p>
          <a:p>
            <a:r>
              <a:rPr lang="en-US" sz="2400" dirty="0" smtClean="0"/>
              <a:t>Block on whole plot, WP, (hard-to-change) factor</a:t>
            </a:r>
          </a:p>
          <a:p>
            <a:endParaRPr lang="en-US" sz="2400" dirty="0" smtClean="0"/>
          </a:p>
          <a:p>
            <a:pPr>
              <a:buFont typeface="Arial" pitchFamily="34" charset="0"/>
              <a:buChar char="•"/>
            </a:pPr>
            <a:r>
              <a:rPr lang="en-US" sz="2400" dirty="0" smtClean="0"/>
              <a:t>Cake baking example:</a:t>
            </a:r>
          </a:p>
          <a:p>
            <a:pPr lvl="1">
              <a:buFont typeface="Arial" pitchFamily="34" charset="0"/>
              <a:buChar char="•"/>
            </a:pPr>
            <a:r>
              <a:rPr lang="en-US" sz="2000" dirty="0" smtClean="0"/>
              <a:t>Use more than 1 oven to bake cakes</a:t>
            </a:r>
          </a:p>
          <a:p>
            <a:pPr lvl="1">
              <a:buFont typeface="Arial" pitchFamily="34" charset="0"/>
              <a:buChar char="•"/>
            </a:pPr>
            <a:r>
              <a:rPr lang="en-US" sz="2000" dirty="0" smtClean="0"/>
              <a:t>Not interested in differences between ovens</a:t>
            </a:r>
          </a:p>
          <a:p>
            <a:pPr lvl="1">
              <a:buFont typeface="Arial" pitchFamily="34" charset="0"/>
              <a:buChar char="•"/>
            </a:pPr>
            <a:r>
              <a:rPr lang="en-US" sz="2000" dirty="0" smtClean="0"/>
              <a:t>Block on oven</a:t>
            </a:r>
          </a:p>
          <a:p>
            <a:pPr>
              <a:buFont typeface="Arial" pitchFamily="34" charset="0"/>
              <a:buChar char="•"/>
            </a:pPr>
            <a:r>
              <a:rPr lang="en-US" sz="2400" dirty="0" smtClean="0"/>
              <a:t>Agriculture example</a:t>
            </a:r>
          </a:p>
          <a:p>
            <a:pPr lvl="1">
              <a:buFont typeface="Arial" pitchFamily="34" charset="0"/>
              <a:buChar char="•"/>
            </a:pPr>
            <a:r>
              <a:rPr lang="en-US" sz="2000" dirty="0" smtClean="0"/>
              <a:t>Not interested in differences between fields</a:t>
            </a:r>
          </a:p>
          <a:p>
            <a:pPr lvl="1">
              <a:buFont typeface="Arial" pitchFamily="34" charset="0"/>
              <a:buChar char="•"/>
            </a:pPr>
            <a:r>
              <a:rPr lang="en-US" sz="2000" dirty="0" smtClean="0"/>
              <a:t>Block on fields</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562</a:t>
            </a:fld>
            <a:endParaRPr lang="en-US"/>
          </a:p>
        </p:txBody>
      </p:sp>
      <p:sp>
        <p:nvSpPr>
          <p:cNvPr id="7"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141276732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951037"/>
            <a:ext cx="8534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 y="1036637"/>
            <a:ext cx="8763000" cy="4525963"/>
          </a:xfrm>
        </p:spPr>
        <p:txBody>
          <a:bodyPr/>
          <a:lstStyle/>
          <a:p>
            <a:pPr>
              <a:spcBef>
                <a:spcPts val="600"/>
              </a:spcBef>
              <a:spcAft>
                <a:spcPts val="2400"/>
              </a:spcAft>
            </a:pPr>
            <a:r>
              <a:rPr lang="en-US" sz="2400" u="sng" dirty="0" smtClean="0"/>
              <a:t>General Split-Plot model for 1 WP factor, multiple SP factors, WP blocks</a:t>
            </a:r>
          </a:p>
          <a:p>
            <a:pPr lvl="1">
              <a:spcBef>
                <a:spcPts val="600"/>
              </a:spcBef>
              <a:buNone/>
            </a:pPr>
            <a:r>
              <a:rPr lang="en-US" sz="2000" dirty="0" smtClean="0"/>
              <a:t>Y = WP factor + WP block + WP error + SP factors </a:t>
            </a:r>
          </a:p>
          <a:p>
            <a:pPr lvl="1">
              <a:spcBef>
                <a:spcPts val="600"/>
              </a:spcBef>
              <a:buNone/>
            </a:pPr>
            <a:r>
              <a:rPr lang="en-US" sz="2000" dirty="0" smtClean="0"/>
              <a:t>			       + WP*SP interactions + SP*SP interactions + SP error</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000" dirty="0" smtClean="0"/>
              <a:t>WP error used to evaluate significance of WP factor and WP block</a:t>
            </a:r>
          </a:p>
          <a:p>
            <a:pPr lvl="2">
              <a:spcBef>
                <a:spcPts val="600"/>
              </a:spcBef>
              <a:buFont typeface="Arial" pitchFamily="34" charset="0"/>
              <a:buChar char="•"/>
            </a:pPr>
            <a:r>
              <a:rPr lang="en-US" sz="2000" dirty="0" smtClean="0"/>
              <a:t>WP error term is WP block*WP factor </a:t>
            </a:r>
          </a:p>
          <a:p>
            <a:pPr lvl="1">
              <a:spcBef>
                <a:spcPts val="600"/>
              </a:spcBef>
              <a:buFont typeface="Arial" pitchFamily="34" charset="0"/>
              <a:buChar char="•"/>
            </a:pPr>
            <a:r>
              <a:rPr lang="en-US" sz="2000" dirty="0" smtClean="0"/>
              <a:t>SP error used to evaluate significance of SP factors and WP*SP interactions and SP*SP interactions</a:t>
            </a:r>
          </a:p>
          <a:p>
            <a:pPr lvl="1">
              <a:spcBef>
                <a:spcPts val="600"/>
              </a:spcBef>
              <a:buFont typeface="Arial" pitchFamily="34" charset="0"/>
              <a:buChar char="•"/>
            </a:pPr>
            <a:endParaRPr lang="en-US" sz="2000" dirty="0" smtClean="0"/>
          </a:p>
          <a:p>
            <a:pPr>
              <a:spcBef>
                <a:spcPts val="600"/>
              </a:spcBef>
              <a:buFont typeface="Arial" pitchFamily="34" charset="0"/>
              <a:buChar char="•"/>
            </a:pPr>
            <a:r>
              <a:rPr lang="en-US" sz="2000" dirty="0" smtClean="0"/>
              <a:t>All levels of WP factor appears once per block</a:t>
            </a:r>
          </a:p>
          <a:p>
            <a:pPr>
              <a:spcBef>
                <a:spcPts val="600"/>
              </a:spcBef>
              <a:buFont typeface="Arial" pitchFamily="34" charset="0"/>
              <a:buChar char="•"/>
            </a:pPr>
            <a:r>
              <a:rPr lang="en-US" sz="2000" dirty="0" smtClean="0"/>
              <a:t>Each block has 1 complete replicate (i.e. all combinations) of SP factors at each level of WP factor</a:t>
            </a:r>
          </a:p>
          <a:p>
            <a:pPr>
              <a:spcBef>
                <a:spcPts val="600"/>
              </a:spcBef>
              <a:buFont typeface="Arial" pitchFamily="34" charset="0"/>
              <a:buChar char="•"/>
            </a:pPr>
            <a:r>
              <a:rPr lang="en-US" sz="2000" dirty="0" smtClean="0"/>
              <a:t>Each block has 1 replicate of WP factor, multiple (# WP factor levels) replicates of SP factors</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7"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563</a:t>
            </a:fld>
            <a:endParaRPr lang="en-US"/>
          </a:p>
        </p:txBody>
      </p:sp>
    </p:spTree>
    <p:extLst>
      <p:ext uri="{BB962C8B-B14F-4D97-AF65-F5344CB8AC3E}">
        <p14:creationId xmlns:p14="http://schemas.microsoft.com/office/powerpoint/2010/main" val="233267470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991600" cy="4525963"/>
          </a:xfrm>
        </p:spPr>
        <p:txBody>
          <a:bodyPr/>
          <a:lstStyle/>
          <a:p>
            <a:pPr>
              <a:spcBef>
                <a:spcPts val="600"/>
              </a:spcBef>
              <a:spcAft>
                <a:spcPts val="2400"/>
              </a:spcAft>
            </a:pPr>
            <a:r>
              <a:rPr lang="en-US" sz="2400" u="sng" dirty="0" smtClean="0"/>
              <a:t>ANOVA table for Split-Plot model for 1 WP factor (A), 2 SP factors (B,C), WP blocks</a:t>
            </a:r>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600"/>
              </a:spcBef>
              <a:spcAft>
                <a:spcPts val="0"/>
              </a:spcAft>
              <a:buFontTx/>
              <a:buChar char="•"/>
            </a:pPr>
            <a:endParaRPr lang="en-US" sz="2400" dirty="0" smtClean="0"/>
          </a:p>
          <a:p>
            <a:pPr marL="342900" lvl="1" indent="-342900">
              <a:spcBef>
                <a:spcPts val="1800"/>
              </a:spcBef>
              <a:spcAft>
                <a:spcPts val="0"/>
              </a:spcAft>
              <a:buFontTx/>
              <a:buChar char="•"/>
            </a:pPr>
            <a:r>
              <a:rPr lang="en-US" sz="2000" dirty="0" smtClean="0"/>
              <a:t>n blocks. Each block has 1 replicate of WP factor, </a:t>
            </a:r>
            <a:r>
              <a:rPr lang="en-US" sz="2000" i="1" dirty="0" smtClean="0"/>
              <a:t>a</a:t>
            </a:r>
            <a:r>
              <a:rPr lang="en-US" sz="2000" dirty="0" smtClean="0"/>
              <a:t> replicates of SP factors</a:t>
            </a:r>
          </a:p>
          <a:p>
            <a:pPr marL="342900" lvl="1" indent="-342900">
              <a:spcBef>
                <a:spcPts val="600"/>
              </a:spcBef>
              <a:spcAft>
                <a:spcPts val="0"/>
              </a:spcAft>
              <a:buFontTx/>
              <a:buChar char="•"/>
            </a:pPr>
            <a:r>
              <a:rPr lang="en-US" sz="2000" dirty="0" smtClean="0"/>
              <a:t>WP block*WP factor is WP error term</a:t>
            </a:r>
          </a:p>
          <a:p>
            <a:pPr>
              <a:spcBef>
                <a:spcPts val="600"/>
              </a:spcBef>
              <a:spcAft>
                <a:spcPts val="2400"/>
              </a:spcAft>
              <a:buNone/>
            </a:pPr>
            <a:endParaRPr lang="en-US" sz="2400" u="sng" dirty="0" smtClean="0"/>
          </a:p>
        </p:txBody>
      </p:sp>
      <p:sp>
        <p:nvSpPr>
          <p:cNvPr id="2" name="Title 1"/>
          <p:cNvSpPr>
            <a:spLocks noGrp="1"/>
          </p:cNvSpPr>
          <p:nvPr>
            <p:ph type="title"/>
          </p:nvPr>
        </p:nvSpPr>
        <p:spPr>
          <a:xfrm>
            <a:off x="457200" y="-152400"/>
            <a:ext cx="8229600" cy="1143000"/>
          </a:xfrm>
        </p:spPr>
        <p:txBody>
          <a:bodyPr/>
          <a:lstStyle/>
          <a:p>
            <a:r>
              <a:rPr lang="en-US" dirty="0" smtClean="0"/>
              <a:t>Split-Plot Design</a:t>
            </a:r>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graphicFrame>
        <p:nvGraphicFramePr>
          <p:cNvPr id="6" name="Table 5"/>
          <p:cNvGraphicFramePr>
            <a:graphicFrameLocks noGrp="1"/>
          </p:cNvGraphicFramePr>
          <p:nvPr/>
        </p:nvGraphicFramePr>
        <p:xfrm>
          <a:off x="685800" y="1493520"/>
          <a:ext cx="7863840" cy="4450080"/>
        </p:xfrm>
        <a:graphic>
          <a:graphicData uri="http://schemas.openxmlformats.org/drawingml/2006/table">
            <a:tbl>
              <a:tblPr firstRow="1" bandRow="1">
                <a:tableStyleId>{5C22544A-7EE6-4342-B048-85BDC9FD1C3A}</a:tableStyleId>
              </a:tblPr>
              <a:tblGrid>
                <a:gridCol w="1645920"/>
                <a:gridCol w="1645920"/>
                <a:gridCol w="1280160"/>
                <a:gridCol w="1280160"/>
                <a:gridCol w="2011680"/>
              </a:tblGrid>
              <a:tr h="370840">
                <a:tc>
                  <a:txBody>
                    <a:bodyPr/>
                    <a:lstStyle/>
                    <a:p>
                      <a:r>
                        <a:rPr lang="en-US" dirty="0" smtClean="0">
                          <a:solidFill>
                            <a:schemeClr val="tx1"/>
                          </a:solidFill>
                        </a:rPr>
                        <a:t>Variation</a:t>
                      </a:r>
                      <a:endParaRPr lang="en-US" dirty="0">
                        <a:solidFill>
                          <a:schemeClr val="tx1"/>
                        </a:solidFill>
                      </a:endParaRPr>
                    </a:p>
                  </a:txBody>
                  <a:tcPr/>
                </a:tc>
                <a:tc>
                  <a:txBody>
                    <a:bodyPr/>
                    <a:lstStyle/>
                    <a:p>
                      <a:pPr algn="ctr"/>
                      <a:r>
                        <a:rPr lang="en-US" dirty="0" err="1" smtClean="0">
                          <a:solidFill>
                            <a:schemeClr val="tx1"/>
                          </a:solidFill>
                        </a:rPr>
                        <a:t>df</a:t>
                      </a:r>
                      <a:endParaRPr lang="en-US" dirty="0">
                        <a:solidFill>
                          <a:schemeClr val="tx1"/>
                        </a:solidFill>
                      </a:endParaRPr>
                    </a:p>
                  </a:txBody>
                  <a:tcPr/>
                </a:tc>
                <a:tc>
                  <a:txBody>
                    <a:bodyPr/>
                    <a:lstStyle/>
                    <a:p>
                      <a:pPr algn="ctr"/>
                      <a:r>
                        <a:rPr lang="en-US" dirty="0" smtClean="0">
                          <a:solidFill>
                            <a:schemeClr val="tx1"/>
                          </a:solidFill>
                        </a:rPr>
                        <a:t>SS</a:t>
                      </a:r>
                      <a:endParaRPr lang="en-US" dirty="0">
                        <a:solidFill>
                          <a:schemeClr val="tx1"/>
                        </a:solidFill>
                      </a:endParaRPr>
                    </a:p>
                  </a:txBody>
                  <a:tcPr/>
                </a:tc>
                <a:tc>
                  <a:txBody>
                    <a:bodyPr/>
                    <a:lstStyle/>
                    <a:p>
                      <a:pPr algn="ctr"/>
                      <a:r>
                        <a:rPr lang="en-US" dirty="0" smtClean="0">
                          <a:solidFill>
                            <a:schemeClr val="tx1"/>
                          </a:solidFill>
                        </a:rPr>
                        <a:t>MS</a:t>
                      </a:r>
                      <a:endParaRPr lang="en-US" dirty="0">
                        <a:solidFill>
                          <a:schemeClr val="tx1"/>
                        </a:solidFill>
                      </a:endParaRPr>
                    </a:p>
                  </a:txBody>
                  <a:tcPr/>
                </a:tc>
                <a:tc>
                  <a:txBody>
                    <a:bodyPr/>
                    <a:lstStyle/>
                    <a:p>
                      <a:pPr algn="ctr"/>
                      <a:r>
                        <a:rPr lang="en-US" dirty="0" smtClean="0">
                          <a:solidFill>
                            <a:schemeClr val="tx1"/>
                          </a:solidFill>
                        </a:rPr>
                        <a:t>F</a:t>
                      </a:r>
                      <a:endParaRPr lang="en-US" dirty="0">
                        <a:solidFill>
                          <a:schemeClr val="tx1"/>
                        </a:solidFill>
                      </a:endParaRPr>
                    </a:p>
                  </a:txBody>
                  <a:tcPr/>
                </a:tc>
              </a:tr>
              <a:tr h="370840">
                <a:tc>
                  <a:txBody>
                    <a:bodyPr/>
                    <a:lstStyle/>
                    <a:p>
                      <a:r>
                        <a:rPr lang="en-US" dirty="0" smtClean="0"/>
                        <a:t>A</a:t>
                      </a:r>
                      <a:endParaRPr lang="en-US" dirty="0"/>
                    </a:p>
                  </a:txBody>
                  <a:tcPr/>
                </a:tc>
                <a:tc>
                  <a:txBody>
                    <a:bodyPr/>
                    <a:lstStyle/>
                    <a:p>
                      <a:pPr algn="ctr"/>
                      <a:r>
                        <a:rPr lang="en-US" smtClean="0"/>
                        <a:t>a-1</a:t>
                      </a:r>
                      <a:endParaRPr lang="en-US" dirty="0"/>
                    </a:p>
                  </a:txBody>
                  <a:tcPr/>
                </a:tc>
                <a:tc>
                  <a:txBody>
                    <a:bodyPr/>
                    <a:lstStyle/>
                    <a:p>
                      <a:pPr algn="ctr"/>
                      <a:r>
                        <a:rPr lang="en-US" dirty="0" smtClean="0"/>
                        <a:t>SS</a:t>
                      </a:r>
                      <a:r>
                        <a:rPr lang="en-US" baseline="-25000" dirty="0" smtClean="0"/>
                        <a:t>A</a:t>
                      </a:r>
                      <a:endParaRPr lang="en-US" baseline="-25000" dirty="0"/>
                    </a:p>
                  </a:txBody>
                  <a:tcPr/>
                </a:tc>
                <a:tc>
                  <a:txBody>
                    <a:bodyPr/>
                    <a:lstStyle/>
                    <a:p>
                      <a:pPr algn="ctr"/>
                      <a:r>
                        <a:rPr lang="en-US" dirty="0" smtClean="0"/>
                        <a:t>MS</a:t>
                      </a:r>
                      <a:r>
                        <a:rPr lang="en-US" baseline="-25000" dirty="0" smtClean="0"/>
                        <a:t>A</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a:t>
                      </a:r>
                      <a:r>
                        <a:rPr lang="en-US" baseline="0" dirty="0" smtClean="0"/>
                        <a:t> / </a:t>
                      </a:r>
                      <a:r>
                        <a:rPr lang="en-US" dirty="0" err="1" smtClean="0"/>
                        <a:t>MS</a:t>
                      </a:r>
                      <a:r>
                        <a:rPr lang="en-US" baseline="-25000" dirty="0" err="1" smtClean="0"/>
                        <a:t>block</a:t>
                      </a:r>
                      <a:r>
                        <a:rPr lang="en-US" baseline="-25000" dirty="0" smtClean="0"/>
                        <a:t>*A</a:t>
                      </a:r>
                    </a:p>
                  </a:txBody>
                  <a:tcPr/>
                </a:tc>
              </a:tr>
              <a:tr h="370840">
                <a:tc>
                  <a:txBody>
                    <a:bodyPr/>
                    <a:lstStyle/>
                    <a:p>
                      <a:r>
                        <a:rPr lang="en-US" dirty="0" smtClean="0"/>
                        <a:t>WP block</a:t>
                      </a:r>
                      <a:endParaRPr lang="en-US" dirty="0"/>
                    </a:p>
                  </a:txBody>
                  <a:tcPr/>
                </a:tc>
                <a:tc>
                  <a:txBody>
                    <a:bodyPr/>
                    <a:lstStyle/>
                    <a:p>
                      <a:pPr algn="ctr"/>
                      <a:r>
                        <a:rPr lang="en-US" dirty="0" smtClean="0"/>
                        <a:t>n-1</a:t>
                      </a:r>
                      <a:endParaRPr lang="en-US" dirty="0"/>
                    </a:p>
                  </a:txBody>
                  <a:tcPr/>
                </a:tc>
                <a:tc>
                  <a:txBody>
                    <a:bodyPr/>
                    <a:lstStyle/>
                    <a:p>
                      <a:pPr algn="ctr"/>
                      <a:r>
                        <a:rPr lang="en-US" baseline="0" dirty="0" err="1" smtClean="0"/>
                        <a:t>SS</a:t>
                      </a:r>
                      <a:r>
                        <a:rPr lang="en-US" baseline="-25000" dirty="0" err="1" smtClean="0"/>
                        <a:t>block</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err="1" smtClean="0"/>
                        <a:t>MS</a:t>
                      </a:r>
                      <a:r>
                        <a:rPr lang="en-US" baseline="-25000" dirty="0" err="1" smtClean="0"/>
                        <a:t>block</a:t>
                      </a:r>
                      <a:endParaRPr lang="en-US" baseline="-25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MS</a:t>
                      </a:r>
                      <a:r>
                        <a:rPr lang="en-US" baseline="-25000" dirty="0" err="1" smtClean="0"/>
                        <a:t>block</a:t>
                      </a:r>
                      <a:r>
                        <a:rPr lang="en-US" baseline="0" dirty="0" smtClean="0"/>
                        <a:t> / </a:t>
                      </a:r>
                      <a:r>
                        <a:rPr lang="en-US" dirty="0" err="1" smtClean="0"/>
                        <a:t>MS</a:t>
                      </a:r>
                      <a:r>
                        <a:rPr lang="en-US" baseline="-25000" dirty="0" err="1" smtClean="0"/>
                        <a:t>block</a:t>
                      </a:r>
                      <a:r>
                        <a:rPr lang="en-US" baseline="-25000" dirty="0" smtClean="0"/>
                        <a:t>*A</a:t>
                      </a:r>
                    </a:p>
                  </a:txBody>
                  <a:tcPr/>
                </a:tc>
              </a:tr>
              <a:tr h="370840">
                <a:tc>
                  <a:txBody>
                    <a:bodyPr/>
                    <a:lstStyle/>
                    <a:p>
                      <a:r>
                        <a:rPr lang="en-US" dirty="0" smtClean="0"/>
                        <a:t>WP block*A</a:t>
                      </a:r>
                      <a:endParaRPr lang="en-US" dirty="0"/>
                    </a:p>
                  </a:txBody>
                  <a:tcPr/>
                </a:tc>
                <a:tc>
                  <a:txBody>
                    <a:bodyPr/>
                    <a:lstStyle/>
                    <a:p>
                      <a:pPr algn="ctr"/>
                      <a:r>
                        <a:rPr lang="en-US" dirty="0" smtClean="0"/>
                        <a:t>(a-1)(n-1)</a:t>
                      </a:r>
                      <a:endParaRPr lang="en-US" dirty="0"/>
                    </a:p>
                  </a:txBody>
                  <a:tcPr/>
                </a:tc>
                <a:tc>
                  <a:txBody>
                    <a:bodyPr/>
                    <a:lstStyle/>
                    <a:p>
                      <a:pPr algn="ctr"/>
                      <a:r>
                        <a:rPr lang="en-US" dirty="0" err="1" smtClean="0"/>
                        <a:t>SS</a:t>
                      </a:r>
                      <a:r>
                        <a:rPr lang="en-US" baseline="-25000" dirty="0" err="1" smtClean="0"/>
                        <a:t>block</a:t>
                      </a:r>
                      <a:r>
                        <a:rPr lang="en-US" baseline="-25000" dirty="0" smtClean="0"/>
                        <a:t>*A</a:t>
                      </a:r>
                      <a:endParaRPr lang="en-US" baseline="-25000" dirty="0"/>
                    </a:p>
                  </a:txBody>
                  <a:tcPr/>
                </a:tc>
                <a:tc>
                  <a:txBody>
                    <a:bodyPr/>
                    <a:lstStyle/>
                    <a:p>
                      <a:pPr algn="ctr"/>
                      <a:r>
                        <a:rPr lang="en-US" dirty="0" err="1" smtClean="0"/>
                        <a:t>MS</a:t>
                      </a:r>
                      <a:r>
                        <a:rPr lang="en-US" baseline="-25000" dirty="0" err="1" smtClean="0"/>
                        <a:t>block</a:t>
                      </a:r>
                      <a:r>
                        <a:rPr lang="en-US" baseline="-25000" dirty="0" smtClean="0"/>
                        <a:t>*A</a:t>
                      </a:r>
                      <a:endParaRPr lang="en-US" baseline="-25000" dirty="0"/>
                    </a:p>
                  </a:txBody>
                  <a:tcPr/>
                </a:tc>
                <a:tc>
                  <a:txBody>
                    <a:bodyPr/>
                    <a:lstStyle/>
                    <a:p>
                      <a:pPr algn="ctr"/>
                      <a:endParaRPr lang="en-US" baseline="-25000" dirty="0"/>
                    </a:p>
                  </a:txBody>
                  <a:tcPr/>
                </a:tc>
              </a:tr>
              <a:tr h="370840">
                <a:tc>
                  <a:txBody>
                    <a:bodyPr/>
                    <a:lstStyle/>
                    <a:p>
                      <a:r>
                        <a:rPr lang="en-US" dirty="0" smtClean="0"/>
                        <a:t>B</a:t>
                      </a:r>
                      <a:endParaRPr lang="en-US" dirty="0"/>
                    </a:p>
                  </a:txBody>
                  <a:tcPr/>
                </a:tc>
                <a:tc>
                  <a:txBody>
                    <a:bodyPr/>
                    <a:lstStyle/>
                    <a:p>
                      <a:pPr algn="ctr"/>
                      <a:r>
                        <a:rPr lang="en-US" smtClean="0"/>
                        <a:t>b-1</a:t>
                      </a:r>
                      <a:endParaRPr lang="en-US" dirty="0"/>
                    </a:p>
                  </a:txBody>
                  <a:tcPr/>
                </a:tc>
                <a:tc>
                  <a:txBody>
                    <a:bodyPr/>
                    <a:lstStyle/>
                    <a:p>
                      <a:pPr algn="ctr"/>
                      <a:r>
                        <a:rPr lang="en-US" dirty="0" smtClean="0"/>
                        <a:t>SS</a:t>
                      </a:r>
                      <a:r>
                        <a:rPr lang="en-US" baseline="-25000" dirty="0" smtClean="0"/>
                        <a:t>B</a:t>
                      </a:r>
                      <a:endParaRPr lang="en-US" baseline="-25000" dirty="0"/>
                    </a:p>
                  </a:txBody>
                  <a:tcPr/>
                </a:tc>
                <a:tc>
                  <a:txBody>
                    <a:bodyPr/>
                    <a:lstStyle/>
                    <a:p>
                      <a:pPr algn="ctr"/>
                      <a:r>
                        <a:rPr lang="en-US" dirty="0" smtClean="0"/>
                        <a:t>MS</a:t>
                      </a:r>
                      <a:r>
                        <a:rPr lang="en-US" baseline="-25000" dirty="0" smtClean="0"/>
                        <a:t>B</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B </a:t>
                      </a:r>
                      <a:r>
                        <a:rPr lang="en-US" baseline="0" dirty="0" smtClean="0"/>
                        <a:t> / </a:t>
                      </a:r>
                      <a:r>
                        <a:rPr lang="en-US" dirty="0" smtClean="0"/>
                        <a:t>MS</a:t>
                      </a:r>
                      <a:r>
                        <a:rPr lang="en-US" baseline="-25000" dirty="0" smtClean="0"/>
                        <a:t>E</a:t>
                      </a:r>
                    </a:p>
                  </a:txBody>
                  <a:tcPr/>
                </a:tc>
              </a:tr>
              <a:tr h="370840">
                <a:tc>
                  <a:txBody>
                    <a:bodyPr/>
                    <a:lstStyle/>
                    <a:p>
                      <a:r>
                        <a:rPr lang="en-US" dirty="0" smtClean="0"/>
                        <a:t>C</a:t>
                      </a:r>
                      <a:endParaRPr lang="en-US" dirty="0"/>
                    </a:p>
                  </a:txBody>
                  <a:tcPr/>
                </a:tc>
                <a:tc>
                  <a:txBody>
                    <a:bodyPr/>
                    <a:lstStyle/>
                    <a:p>
                      <a:pPr algn="ctr"/>
                      <a:r>
                        <a:rPr lang="en-US" dirty="0" smtClean="0"/>
                        <a:t>c-1</a:t>
                      </a:r>
                      <a:endParaRPr lang="en-US" dirty="0"/>
                    </a:p>
                  </a:txBody>
                  <a:tcPr/>
                </a:tc>
                <a:tc>
                  <a:txBody>
                    <a:bodyPr/>
                    <a:lstStyle/>
                    <a:p>
                      <a:pPr algn="ctr"/>
                      <a:r>
                        <a:rPr lang="en-US" dirty="0" smtClean="0"/>
                        <a:t>SS</a:t>
                      </a:r>
                      <a:r>
                        <a:rPr lang="en-US" baseline="-25000" dirty="0" smtClean="0"/>
                        <a:t>C</a:t>
                      </a:r>
                      <a:endParaRPr lang="en-US" baseline="-25000" dirty="0"/>
                    </a:p>
                  </a:txBody>
                  <a:tcPr/>
                </a:tc>
                <a:tc>
                  <a:txBody>
                    <a:bodyPr/>
                    <a:lstStyle/>
                    <a:p>
                      <a:pPr algn="ctr"/>
                      <a:r>
                        <a:rPr lang="en-US" dirty="0" smtClean="0"/>
                        <a:t>MS</a:t>
                      </a:r>
                      <a:r>
                        <a:rPr lang="en-US" baseline="-25000" dirty="0" smtClean="0"/>
                        <a:t>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C  </a:t>
                      </a:r>
                      <a:r>
                        <a:rPr lang="en-US" baseline="0" dirty="0" smtClean="0"/>
                        <a:t>/ </a:t>
                      </a:r>
                      <a:r>
                        <a:rPr lang="en-US" dirty="0" smtClean="0"/>
                        <a:t>MS</a:t>
                      </a:r>
                      <a:r>
                        <a:rPr lang="en-US" baseline="-25000" dirty="0" smtClean="0"/>
                        <a:t>E</a:t>
                      </a:r>
                    </a:p>
                  </a:txBody>
                  <a:tcPr/>
                </a:tc>
              </a:tr>
              <a:tr h="370840">
                <a:tc>
                  <a:txBody>
                    <a:bodyPr/>
                    <a:lstStyle/>
                    <a:p>
                      <a:r>
                        <a:rPr lang="en-US" dirty="0" smtClean="0"/>
                        <a:t>AB</a:t>
                      </a:r>
                      <a:endParaRPr lang="en-US" dirty="0"/>
                    </a:p>
                  </a:txBody>
                  <a:tcPr/>
                </a:tc>
                <a:tc>
                  <a:txBody>
                    <a:bodyPr/>
                    <a:lstStyle/>
                    <a:p>
                      <a:pPr algn="ctr"/>
                      <a:r>
                        <a:rPr lang="en-US" dirty="0" smtClean="0"/>
                        <a:t>(a-1)(b-1)</a:t>
                      </a:r>
                      <a:endParaRPr lang="en-US" dirty="0"/>
                    </a:p>
                  </a:txBody>
                  <a:tcPr/>
                </a:tc>
                <a:tc>
                  <a:txBody>
                    <a:bodyPr/>
                    <a:lstStyle/>
                    <a:p>
                      <a:pPr algn="ctr"/>
                      <a:r>
                        <a:rPr lang="en-US" dirty="0" smtClean="0"/>
                        <a:t>SS</a:t>
                      </a:r>
                      <a:r>
                        <a:rPr lang="en-US" baseline="-25000" dirty="0" smtClean="0"/>
                        <a:t>AB</a:t>
                      </a:r>
                      <a:endParaRPr lang="en-US" baseline="-25000" dirty="0"/>
                    </a:p>
                  </a:txBody>
                  <a:tcPr/>
                </a:tc>
                <a:tc>
                  <a:txBody>
                    <a:bodyPr/>
                    <a:lstStyle/>
                    <a:p>
                      <a:pPr algn="ctr"/>
                      <a:r>
                        <a:rPr lang="en-US" dirty="0" smtClean="0"/>
                        <a:t>MS</a:t>
                      </a:r>
                      <a:r>
                        <a:rPr lang="en-US" baseline="-25000" dirty="0" smtClean="0"/>
                        <a:t>AB</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AB</a:t>
                      </a:r>
                      <a:r>
                        <a:rPr lang="en-US" baseline="0" dirty="0" smtClean="0"/>
                        <a:t> / </a:t>
                      </a:r>
                      <a:r>
                        <a:rPr lang="en-US" dirty="0" smtClean="0"/>
                        <a:t>MS</a:t>
                      </a:r>
                      <a:r>
                        <a:rPr lang="en-US" baseline="-25000" dirty="0" smtClean="0"/>
                        <a:t>E</a:t>
                      </a:r>
                    </a:p>
                  </a:txBody>
                  <a:tcPr/>
                </a:tc>
              </a:tr>
              <a:tr h="370840">
                <a:tc>
                  <a:txBody>
                    <a:bodyPr/>
                    <a:lstStyle/>
                    <a:p>
                      <a:r>
                        <a:rPr lang="en-US" dirty="0" smtClean="0"/>
                        <a:t>AC</a:t>
                      </a:r>
                      <a:endParaRPr lang="en-US" dirty="0"/>
                    </a:p>
                  </a:txBody>
                  <a:tcPr/>
                </a:tc>
                <a:tc>
                  <a:txBody>
                    <a:bodyPr/>
                    <a:lstStyle/>
                    <a:p>
                      <a:pPr algn="ctr"/>
                      <a:r>
                        <a:rPr lang="en-US" dirty="0" smtClean="0"/>
                        <a:t>(a-1)(c-1)</a:t>
                      </a:r>
                      <a:endParaRPr lang="en-US" dirty="0"/>
                    </a:p>
                  </a:txBody>
                  <a:tcPr/>
                </a:tc>
                <a:tc>
                  <a:txBody>
                    <a:bodyPr/>
                    <a:lstStyle/>
                    <a:p>
                      <a:pPr algn="ctr"/>
                      <a:r>
                        <a:rPr lang="en-US" dirty="0" smtClean="0"/>
                        <a:t>SS</a:t>
                      </a:r>
                      <a:r>
                        <a:rPr lang="en-US" baseline="-25000" dirty="0" smtClean="0"/>
                        <a:t>AC</a:t>
                      </a:r>
                      <a:endParaRPr lang="en-US" baseline="-25000" dirty="0"/>
                    </a:p>
                  </a:txBody>
                  <a:tcPr/>
                </a:tc>
                <a:tc>
                  <a:txBody>
                    <a:bodyPr/>
                    <a:lstStyle/>
                    <a:p>
                      <a:pPr algn="ctr"/>
                      <a:r>
                        <a:rPr lang="en-US" dirty="0" smtClean="0"/>
                        <a:t>MS</a:t>
                      </a:r>
                      <a:r>
                        <a:rPr lang="en-US" baseline="-25000" dirty="0" smtClean="0"/>
                        <a:t>AC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AC </a:t>
                      </a:r>
                      <a:r>
                        <a:rPr lang="en-US" baseline="0" dirty="0" smtClean="0"/>
                        <a:t>/ </a:t>
                      </a:r>
                      <a:r>
                        <a:rPr lang="en-US" dirty="0" smtClean="0"/>
                        <a:t>MS</a:t>
                      </a:r>
                      <a:r>
                        <a:rPr lang="en-US" baseline="-25000" dirty="0" smtClean="0"/>
                        <a:t>E</a:t>
                      </a:r>
                    </a:p>
                  </a:txBody>
                  <a:tcPr/>
                </a:tc>
              </a:tr>
              <a:tr h="370840">
                <a:tc>
                  <a:txBody>
                    <a:bodyPr/>
                    <a:lstStyle/>
                    <a:p>
                      <a:r>
                        <a:rPr lang="en-US" dirty="0" smtClean="0"/>
                        <a:t>BC</a:t>
                      </a:r>
                      <a:endParaRPr lang="en-US" dirty="0"/>
                    </a:p>
                  </a:txBody>
                  <a:tcPr/>
                </a:tc>
                <a:tc>
                  <a:txBody>
                    <a:bodyPr/>
                    <a:lstStyle/>
                    <a:p>
                      <a:pPr algn="ctr"/>
                      <a:r>
                        <a:rPr lang="en-US" dirty="0" smtClean="0"/>
                        <a:t>(b-1)(c-1)</a:t>
                      </a:r>
                      <a:endParaRPr lang="en-US" dirty="0"/>
                    </a:p>
                  </a:txBody>
                  <a:tcPr/>
                </a:tc>
                <a:tc>
                  <a:txBody>
                    <a:bodyPr/>
                    <a:lstStyle/>
                    <a:p>
                      <a:pPr algn="ctr"/>
                      <a:r>
                        <a:rPr lang="en-US" dirty="0" smtClean="0"/>
                        <a:t>SS</a:t>
                      </a:r>
                      <a:r>
                        <a:rPr lang="en-US" baseline="-25000" dirty="0" smtClean="0"/>
                        <a:t>BC</a:t>
                      </a:r>
                      <a:endParaRPr lang="en-US" baseline="-25000" dirty="0"/>
                    </a:p>
                  </a:txBody>
                  <a:tcPr/>
                </a:tc>
                <a:tc>
                  <a:txBody>
                    <a:bodyPr/>
                    <a:lstStyle/>
                    <a:p>
                      <a:pPr algn="ctr"/>
                      <a:r>
                        <a:rPr lang="en-US" dirty="0" smtClean="0"/>
                        <a:t>MS</a:t>
                      </a:r>
                      <a:r>
                        <a:rPr lang="en-US" baseline="-25000" dirty="0" smtClean="0"/>
                        <a:t>BC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BC </a:t>
                      </a:r>
                      <a:r>
                        <a:rPr lang="en-US" baseline="0" dirty="0" smtClean="0"/>
                        <a:t>/ </a:t>
                      </a:r>
                      <a:r>
                        <a:rPr lang="en-US" dirty="0" smtClean="0"/>
                        <a:t>MS</a:t>
                      </a:r>
                      <a:r>
                        <a:rPr lang="en-US" baseline="-25000" dirty="0" smtClean="0"/>
                        <a:t>E</a:t>
                      </a:r>
                    </a:p>
                  </a:txBody>
                  <a:tcPr/>
                </a:tc>
              </a:tr>
              <a:tr h="370840">
                <a:tc>
                  <a:txBody>
                    <a:bodyPr/>
                    <a:lstStyle/>
                    <a:p>
                      <a:r>
                        <a:rPr lang="en-US" dirty="0" smtClean="0"/>
                        <a:t>ABC</a:t>
                      </a:r>
                      <a:endParaRPr lang="en-US" dirty="0"/>
                    </a:p>
                  </a:txBody>
                  <a:tcPr/>
                </a:tc>
                <a:tc>
                  <a:txBody>
                    <a:bodyPr/>
                    <a:lstStyle/>
                    <a:p>
                      <a:pPr algn="ctr"/>
                      <a:r>
                        <a:rPr lang="en-US" dirty="0" smtClean="0"/>
                        <a:t>(a-1)(b-1)(c-1)</a:t>
                      </a:r>
                      <a:endParaRPr lang="en-US" dirty="0"/>
                    </a:p>
                  </a:txBody>
                  <a:tcPr/>
                </a:tc>
                <a:tc>
                  <a:txBody>
                    <a:bodyPr/>
                    <a:lstStyle/>
                    <a:p>
                      <a:pPr algn="ctr"/>
                      <a:r>
                        <a:rPr lang="en-US" dirty="0" smtClean="0"/>
                        <a:t>SS</a:t>
                      </a:r>
                      <a:r>
                        <a:rPr lang="en-US" baseline="-25000" dirty="0" smtClean="0"/>
                        <a:t>ABC</a:t>
                      </a:r>
                      <a:endParaRPr lang="en-US" baseline="-25000" dirty="0"/>
                    </a:p>
                  </a:txBody>
                  <a:tcPr/>
                </a:tc>
                <a:tc>
                  <a:txBody>
                    <a:bodyPr/>
                    <a:lstStyle/>
                    <a:p>
                      <a:pPr algn="ctr"/>
                      <a:r>
                        <a:rPr lang="en-US" dirty="0" smtClean="0"/>
                        <a:t>MS</a:t>
                      </a:r>
                      <a:r>
                        <a:rPr lang="en-US" baseline="-25000" dirty="0" smtClean="0"/>
                        <a:t>ABC</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MS</a:t>
                      </a:r>
                      <a:r>
                        <a:rPr lang="en-US" baseline="-25000" dirty="0" smtClean="0"/>
                        <a:t>ABC</a:t>
                      </a:r>
                      <a:r>
                        <a:rPr lang="en-US" baseline="0" dirty="0" smtClean="0"/>
                        <a:t> / </a:t>
                      </a:r>
                      <a:r>
                        <a:rPr lang="en-US" dirty="0" smtClean="0"/>
                        <a:t>MS</a:t>
                      </a:r>
                      <a:r>
                        <a:rPr lang="en-US" baseline="-25000" dirty="0" smtClean="0"/>
                        <a:t>E</a:t>
                      </a:r>
                    </a:p>
                  </a:txBody>
                  <a:tcPr/>
                </a:tc>
              </a:tr>
              <a:tr h="370840">
                <a:tc>
                  <a:txBody>
                    <a:bodyPr/>
                    <a:lstStyle/>
                    <a:p>
                      <a:r>
                        <a:rPr lang="en-US" baseline="0" dirty="0" smtClean="0"/>
                        <a:t>Error</a:t>
                      </a:r>
                      <a:endParaRPr lang="en-US" dirty="0"/>
                    </a:p>
                  </a:txBody>
                  <a:tcPr/>
                </a:tc>
                <a:tc>
                  <a:txBody>
                    <a:bodyPr/>
                    <a:lstStyle/>
                    <a:p>
                      <a:pPr algn="ctr"/>
                      <a:r>
                        <a:rPr lang="en-US" dirty="0" smtClean="0"/>
                        <a:t>a(n-1)(bc-1)</a:t>
                      </a:r>
                      <a:endParaRPr lang="en-US" dirty="0"/>
                    </a:p>
                  </a:txBody>
                  <a:tcPr/>
                </a:tc>
                <a:tc>
                  <a:txBody>
                    <a:bodyPr/>
                    <a:lstStyle/>
                    <a:p>
                      <a:pPr algn="ctr"/>
                      <a:r>
                        <a:rPr lang="en-US" dirty="0" smtClean="0"/>
                        <a:t>SS</a:t>
                      </a:r>
                      <a:r>
                        <a:rPr lang="en-US" baseline="-25000" dirty="0" smtClean="0"/>
                        <a:t>E</a:t>
                      </a:r>
                      <a:endParaRPr lang="en-US" baseline="-25000" dirty="0"/>
                    </a:p>
                  </a:txBody>
                  <a:tcPr/>
                </a:tc>
                <a:tc>
                  <a:txBody>
                    <a:bodyPr/>
                    <a:lstStyle/>
                    <a:p>
                      <a:pPr algn="ctr"/>
                      <a:r>
                        <a:rPr lang="en-US" dirty="0" smtClean="0"/>
                        <a:t>MS</a:t>
                      </a:r>
                      <a:r>
                        <a:rPr lang="en-US" baseline="-25000" dirty="0" smtClean="0"/>
                        <a:t>E</a:t>
                      </a:r>
                      <a:endParaRPr lang="en-US" baseline="-25000" dirty="0"/>
                    </a:p>
                  </a:txBody>
                  <a:tcPr/>
                </a:tc>
                <a:tc>
                  <a:txBody>
                    <a:bodyPr/>
                    <a:lstStyle/>
                    <a:p>
                      <a:pPr algn="ctr"/>
                      <a:endParaRPr lang="en-US" baseline="-25000" dirty="0"/>
                    </a:p>
                  </a:txBody>
                  <a:tcPr/>
                </a:tc>
              </a:tr>
              <a:tr h="370840">
                <a:tc>
                  <a:txBody>
                    <a:bodyPr/>
                    <a:lstStyle/>
                    <a:p>
                      <a:r>
                        <a:rPr lang="en-US" dirty="0" smtClean="0"/>
                        <a:t>Total</a:t>
                      </a:r>
                      <a:endParaRPr lang="en-US" dirty="0"/>
                    </a:p>
                  </a:txBody>
                  <a:tcPr/>
                </a:tc>
                <a:tc>
                  <a:txBody>
                    <a:bodyPr/>
                    <a:lstStyle/>
                    <a:p>
                      <a:pPr algn="ctr"/>
                      <a:r>
                        <a:rPr lang="en-US" dirty="0" smtClean="0"/>
                        <a:t>abcn-1</a:t>
                      </a:r>
                      <a:endParaRPr lang="en-US" dirty="0"/>
                    </a:p>
                  </a:txBody>
                  <a:tcPr/>
                </a:tc>
                <a:tc>
                  <a:txBody>
                    <a:bodyPr/>
                    <a:lstStyle/>
                    <a:p>
                      <a:pPr algn="ctr"/>
                      <a:r>
                        <a:rPr lang="en-US" baseline="0" dirty="0" smtClean="0"/>
                        <a:t>SS</a:t>
                      </a:r>
                      <a:r>
                        <a:rPr lang="en-US" baseline="-25000" dirty="0" smtClean="0"/>
                        <a:t>T</a:t>
                      </a:r>
                      <a:endParaRPr lang="en-US" baseline="-25000" dirty="0"/>
                    </a:p>
                  </a:txBody>
                  <a:tcPr/>
                </a:tc>
                <a:tc>
                  <a:txBody>
                    <a:bodyPr/>
                    <a:lstStyle/>
                    <a:p>
                      <a:pPr algn="ctr"/>
                      <a:endParaRPr lang="en-US" baseline="-25000" dirty="0"/>
                    </a:p>
                  </a:txBody>
                  <a:tcPr/>
                </a:tc>
                <a:tc>
                  <a:txBody>
                    <a:bodyPr/>
                    <a:lstStyle/>
                    <a:p>
                      <a:pPr algn="ctr"/>
                      <a:endParaRPr lang="en-US" baseline="-25000" dirty="0"/>
                    </a:p>
                  </a:txBody>
                  <a:tcPr/>
                </a:tc>
              </a:tr>
            </a:tbl>
          </a:graphicData>
        </a:graphic>
      </p:graphicFrame>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564</a:t>
            </a:fld>
            <a:endParaRPr lang="en-US"/>
          </a:p>
        </p:txBody>
      </p:sp>
    </p:spTree>
    <p:extLst>
      <p:ext uri="{BB962C8B-B14F-4D97-AF65-F5344CB8AC3E}">
        <p14:creationId xmlns:p14="http://schemas.microsoft.com/office/powerpoint/2010/main" val="3034788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5059" name="Slide Number Placeholder 5"/>
          <p:cNvSpPr>
            <a:spLocks noGrp="1"/>
          </p:cNvSpPr>
          <p:nvPr>
            <p:ph type="sldNum" sz="quarter" idx="12"/>
          </p:nvPr>
        </p:nvSpPr>
        <p:spPr>
          <a:noFill/>
        </p:spPr>
        <p:txBody>
          <a:bodyPr/>
          <a:lstStyle/>
          <a:p>
            <a:fld id="{555FDB46-9D77-4D52-88EB-9F38FE92E043}" type="slidenum">
              <a:rPr lang="en-US" smtClean="0">
                <a:latin typeface="Arial" charset="0"/>
              </a:rPr>
              <a:pPr/>
              <a:t>322</a:t>
            </a:fld>
            <a:endParaRPr lang="en-US" smtClean="0">
              <a:latin typeface="Arial" charset="0"/>
            </a:endParaRPr>
          </a:p>
        </p:txBody>
      </p:sp>
      <p:sp>
        <p:nvSpPr>
          <p:cNvPr id="45060" name="Rectangle 2"/>
          <p:cNvSpPr>
            <a:spLocks noGrp="1" noChangeArrowheads="1"/>
          </p:cNvSpPr>
          <p:nvPr>
            <p:ph type="title"/>
          </p:nvPr>
        </p:nvSpPr>
        <p:spPr>
          <a:xfrm>
            <a:off x="457200" y="-152400"/>
            <a:ext cx="8229600" cy="1143000"/>
          </a:xfrm>
        </p:spPr>
        <p:txBody>
          <a:bodyPr/>
          <a:lstStyle/>
          <a:p>
            <a:pPr eaLnBrk="1" hangingPunct="1"/>
            <a:r>
              <a:rPr lang="en-US" smtClean="0"/>
              <a:t>Heart Rate Reduction Example</a:t>
            </a:r>
          </a:p>
        </p:txBody>
      </p:sp>
      <p:sp>
        <p:nvSpPr>
          <p:cNvPr id="45061" name="Rectangle 3"/>
          <p:cNvSpPr>
            <a:spLocks noGrp="1" noChangeArrowheads="1"/>
          </p:cNvSpPr>
          <p:nvPr>
            <p:ph type="body" idx="1"/>
          </p:nvPr>
        </p:nvSpPr>
        <p:spPr>
          <a:xfrm>
            <a:off x="228600" y="1066800"/>
            <a:ext cx="8534400" cy="4830763"/>
          </a:xfrm>
        </p:spPr>
        <p:txBody>
          <a:bodyPr/>
          <a:lstStyle/>
          <a:p>
            <a:pPr eaLnBrk="1" hangingPunct="1">
              <a:lnSpc>
                <a:spcPct val="80000"/>
              </a:lnSpc>
              <a:spcBef>
                <a:spcPct val="0"/>
              </a:spcBef>
            </a:pPr>
            <a:r>
              <a:rPr lang="en-US" sz="2800" dirty="0" smtClean="0"/>
              <a:t>What dosage to use to </a:t>
            </a:r>
          </a:p>
          <a:p>
            <a:pPr marL="0" indent="0" eaLnBrk="1" hangingPunct="1">
              <a:lnSpc>
                <a:spcPct val="80000"/>
              </a:lnSpc>
              <a:spcBef>
                <a:spcPct val="0"/>
              </a:spcBef>
              <a:buNone/>
            </a:pPr>
            <a:r>
              <a:rPr lang="en-US" sz="2800" dirty="0"/>
              <a:t> </a:t>
            </a:r>
            <a:r>
              <a:rPr lang="en-US" sz="2800" dirty="0" smtClean="0"/>
              <a:t>   maximize heart rate </a:t>
            </a:r>
          </a:p>
          <a:p>
            <a:pPr marL="0" indent="0" eaLnBrk="1" hangingPunct="1">
              <a:lnSpc>
                <a:spcPct val="80000"/>
              </a:lnSpc>
              <a:spcBef>
                <a:spcPct val="0"/>
              </a:spcBef>
              <a:buNone/>
            </a:pPr>
            <a:r>
              <a:rPr lang="en-US" sz="2800" dirty="0"/>
              <a:t> </a:t>
            </a:r>
            <a:r>
              <a:rPr lang="en-US" sz="2800" dirty="0" smtClean="0"/>
              <a:t>   reduction?</a:t>
            </a:r>
          </a:p>
          <a:p>
            <a:pPr eaLnBrk="1" hangingPunct="1">
              <a:lnSpc>
                <a:spcPct val="80000"/>
              </a:lnSpc>
              <a:spcBef>
                <a:spcPct val="0"/>
              </a:spcBef>
              <a:buFontTx/>
              <a:buNone/>
            </a:pPr>
            <a:endParaRPr lang="en-US" sz="2000" b="1" dirty="0" smtClean="0">
              <a:latin typeface="Courier New" pitchFamily="49" charset="0"/>
            </a:endParaRPr>
          </a:p>
          <a:p>
            <a:pPr>
              <a:spcBef>
                <a:spcPct val="0"/>
              </a:spcBef>
              <a:buFontTx/>
              <a:buNone/>
            </a:pPr>
            <a:r>
              <a:rPr lang="en-US" sz="1800" b="1" dirty="0" err="1" smtClean="0">
                <a:latin typeface="Courier New" pitchFamily="49" charset="0"/>
                <a:cs typeface="Courier New" pitchFamily="49" charset="0"/>
              </a:rPr>
              <a:t>Tukey</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Pairwise Comparisons: Response = HR, Term = dosage </a:t>
            </a:r>
          </a:p>
          <a:p>
            <a:pPr>
              <a:spcBef>
                <a:spcPct val="0"/>
              </a:spcBef>
              <a:buFontTx/>
              <a:buNone/>
            </a:pPr>
            <a:r>
              <a:rPr lang="en-US" sz="1400" dirty="0" smtClean="0">
                <a:latin typeface="Courier New" pitchFamily="49" charset="0"/>
                <a:cs typeface="Courier New" pitchFamily="49" charset="0"/>
              </a:rPr>
              <a:t>Grouping </a:t>
            </a:r>
            <a:r>
              <a:rPr lang="en-US" sz="1400" dirty="0">
                <a:latin typeface="Courier New" pitchFamily="49" charset="0"/>
                <a:cs typeface="Courier New" pitchFamily="49" charset="0"/>
              </a:rPr>
              <a:t>Information Using the </a:t>
            </a:r>
            <a:r>
              <a:rPr lang="en-US" sz="1400" dirty="0" err="1">
                <a:latin typeface="Courier New" pitchFamily="49" charset="0"/>
                <a:cs typeface="Courier New" pitchFamily="49" charset="0"/>
              </a:rPr>
              <a:t>Tukey</a:t>
            </a:r>
            <a:r>
              <a:rPr lang="en-US" sz="1400" dirty="0">
                <a:latin typeface="Courier New" pitchFamily="49" charset="0"/>
                <a:cs typeface="Courier New" pitchFamily="49" charset="0"/>
              </a:rPr>
              <a:t> Method and 95% Confidence</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dosage  N  Mean  Grouping</a:t>
            </a:r>
          </a:p>
          <a:p>
            <a:pPr>
              <a:spcBef>
                <a:spcPct val="0"/>
              </a:spcBef>
              <a:buFontTx/>
              <a:buNone/>
            </a:pPr>
            <a:r>
              <a:rPr lang="en-US" sz="1400" dirty="0">
                <a:latin typeface="Courier New" pitchFamily="49" charset="0"/>
                <a:cs typeface="Courier New" pitchFamily="49" charset="0"/>
              </a:rPr>
              <a:t>high    8  32.2  A</a:t>
            </a:r>
          </a:p>
          <a:p>
            <a:pPr>
              <a:spcBef>
                <a:spcPct val="0"/>
              </a:spcBef>
              <a:buFontTx/>
              <a:buNone/>
            </a:pPr>
            <a:r>
              <a:rPr lang="en-US" sz="1400" dirty="0">
                <a:latin typeface="Courier New" pitchFamily="49" charset="0"/>
                <a:cs typeface="Courier New" pitchFamily="49" charset="0"/>
              </a:rPr>
              <a:t>medium  8  29.7  A</a:t>
            </a:r>
          </a:p>
          <a:p>
            <a:pPr>
              <a:spcBef>
                <a:spcPct val="0"/>
              </a:spcBef>
              <a:buFontTx/>
              <a:buNone/>
            </a:pPr>
            <a:r>
              <a:rPr lang="en-US" sz="1400" dirty="0">
                <a:latin typeface="Courier New" pitchFamily="49" charset="0"/>
                <a:cs typeface="Courier New" pitchFamily="49" charset="0"/>
              </a:rPr>
              <a:t>low     8  21.4         B</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Means that do not share a letter are significantly different</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err="1">
                <a:latin typeface="Courier New" pitchFamily="49" charset="0"/>
                <a:cs typeface="Courier New" pitchFamily="49" charset="0"/>
              </a:rPr>
              <a:t>Tukey</a:t>
            </a:r>
            <a:r>
              <a:rPr lang="en-US" sz="1400" dirty="0">
                <a:latin typeface="Courier New" pitchFamily="49" charset="0"/>
                <a:cs typeface="Courier New" pitchFamily="49" charset="0"/>
              </a:rPr>
              <a:t> Simultaneous Tests for Differences of Means</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Difference of  Difference       SE of    Simultaneous            Adjusted</a:t>
            </a:r>
          </a:p>
          <a:p>
            <a:pPr>
              <a:spcBef>
                <a:spcPct val="0"/>
              </a:spcBef>
              <a:buFontTx/>
              <a:buNone/>
            </a:pPr>
            <a:r>
              <a:rPr lang="en-US" sz="1400" dirty="0">
                <a:latin typeface="Courier New" pitchFamily="49" charset="0"/>
                <a:cs typeface="Courier New" pitchFamily="49" charset="0"/>
              </a:rPr>
              <a:t>dosage Levels    of Means  Difference       95% CI      T-Value   P-Value</a:t>
            </a:r>
          </a:p>
          <a:p>
            <a:pPr>
              <a:spcBef>
                <a:spcPct val="0"/>
              </a:spcBef>
              <a:buFontTx/>
              <a:buNone/>
            </a:pPr>
            <a:r>
              <a:rPr lang="en-US" sz="1400" dirty="0">
                <a:latin typeface="Courier New" pitchFamily="49" charset="0"/>
                <a:cs typeface="Courier New" pitchFamily="49" charset="0"/>
              </a:rPr>
              <a:t>low - high         -10.80        2.41  (-17.11, -4.49)    -4.48     0.001</a:t>
            </a:r>
          </a:p>
          <a:p>
            <a:pPr>
              <a:spcBef>
                <a:spcPct val="0"/>
              </a:spcBef>
              <a:buFontTx/>
              <a:buNone/>
            </a:pPr>
            <a:r>
              <a:rPr lang="en-US" sz="1400" dirty="0">
                <a:latin typeface="Courier New" pitchFamily="49" charset="0"/>
                <a:cs typeface="Courier New" pitchFamily="49" charset="0"/>
              </a:rPr>
              <a:t>medium - high       -2.50        2.41  ( -8.81,  3.81)    -1.04     0.567</a:t>
            </a:r>
          </a:p>
          <a:p>
            <a:pPr>
              <a:spcBef>
                <a:spcPct val="0"/>
              </a:spcBef>
              <a:buFontTx/>
              <a:buNone/>
            </a:pPr>
            <a:r>
              <a:rPr lang="en-US" sz="1400" dirty="0">
                <a:latin typeface="Courier New" pitchFamily="49" charset="0"/>
                <a:cs typeface="Courier New" pitchFamily="49" charset="0"/>
              </a:rPr>
              <a:t>medium - low         8.30        2.41  (  1.99, 14.61)     3.44     0.010</a:t>
            </a:r>
          </a:p>
          <a:p>
            <a:pPr>
              <a:spcBef>
                <a:spcPct val="0"/>
              </a:spcBef>
              <a:buFontTx/>
              <a:buNone/>
            </a:pPr>
            <a:endParaRPr lang="en-US" sz="1400" dirty="0">
              <a:latin typeface="Courier New" pitchFamily="49" charset="0"/>
              <a:cs typeface="Courier New" pitchFamily="49" charset="0"/>
            </a:endParaRPr>
          </a:p>
          <a:p>
            <a:pPr>
              <a:spcBef>
                <a:spcPct val="0"/>
              </a:spcBef>
              <a:buFontTx/>
              <a:buNone/>
            </a:pPr>
            <a:r>
              <a:rPr lang="en-US" sz="1400" dirty="0">
                <a:latin typeface="Courier New" pitchFamily="49" charset="0"/>
                <a:cs typeface="Courier New" pitchFamily="49" charset="0"/>
              </a:rPr>
              <a:t>Individual confidence level = 97.97%</a:t>
            </a:r>
          </a:p>
          <a:p>
            <a:pPr eaLnBrk="1" hangingPunct="1">
              <a:lnSpc>
                <a:spcPct val="80000"/>
              </a:lnSpc>
              <a:spcBef>
                <a:spcPct val="0"/>
              </a:spcBef>
              <a:buFontTx/>
              <a:buNone/>
            </a:pPr>
            <a:endParaRPr lang="en-US" sz="1800" dirty="0" smtClean="0">
              <a:latin typeface="Courier New" pitchFamily="49" charset="0"/>
            </a:endParaRPr>
          </a:p>
          <a:p>
            <a:pPr eaLnBrk="1" hangingPunct="1">
              <a:lnSpc>
                <a:spcPct val="80000"/>
              </a:lnSpc>
              <a:spcBef>
                <a:spcPct val="0"/>
              </a:spcBef>
              <a:buFontTx/>
              <a:buNone/>
            </a:pPr>
            <a:endParaRPr lang="en-US" sz="1800" dirty="0" smtClean="0">
              <a:latin typeface="Courier New" pitchFamily="49" charset="0"/>
            </a:endParaRPr>
          </a:p>
          <a:p>
            <a:pPr eaLnBrk="1" hangingPunct="1">
              <a:lnSpc>
                <a:spcPct val="80000"/>
              </a:lnSpc>
              <a:spcBef>
                <a:spcPct val="0"/>
              </a:spcBef>
              <a:buFontTx/>
              <a:buNone/>
            </a:pPr>
            <a:endParaRPr lang="en-US" sz="1800" dirty="0" smtClean="0">
              <a:latin typeface="Courier New" pitchFamily="49"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271164225"/>
              </p:ext>
            </p:extLst>
          </p:nvPr>
        </p:nvGraphicFramePr>
        <p:xfrm>
          <a:off x="4937760" y="762000"/>
          <a:ext cx="3840480" cy="1584960"/>
        </p:xfrm>
        <a:graphic>
          <a:graphicData uri="http://schemas.openxmlformats.org/drawingml/2006/table">
            <a:tbl>
              <a:tblPr firstRow="1" bandRow="1">
                <a:tableStyleId>{5C22544A-7EE6-4342-B048-85BDC9FD1C3A}</a:tableStyleId>
              </a:tblPr>
              <a:tblGrid>
                <a:gridCol w="1920240"/>
                <a:gridCol w="1920240"/>
              </a:tblGrid>
              <a:tr h="370840">
                <a:tc>
                  <a:txBody>
                    <a:bodyPr/>
                    <a:lstStyle/>
                    <a:p>
                      <a:pPr algn="ctr"/>
                      <a:r>
                        <a:rPr lang="en-US" sz="2000" dirty="0" smtClean="0">
                          <a:solidFill>
                            <a:schemeClr val="tx1"/>
                          </a:solidFill>
                        </a:rPr>
                        <a:t>Dosage</a:t>
                      </a:r>
                      <a:endParaRPr lang="en-US" sz="2000" dirty="0">
                        <a:solidFill>
                          <a:schemeClr val="tx1"/>
                        </a:solidFill>
                      </a:endParaRPr>
                    </a:p>
                  </a:txBody>
                  <a:tcPr/>
                </a:tc>
                <a:tc>
                  <a:txBody>
                    <a:bodyPr/>
                    <a:lstStyle/>
                    <a:p>
                      <a:pPr algn="ctr"/>
                      <a:r>
                        <a:rPr lang="en-US" sz="2000" dirty="0" smtClean="0">
                          <a:solidFill>
                            <a:schemeClr val="tx1"/>
                          </a:solidFill>
                        </a:rPr>
                        <a:t>Average HR</a:t>
                      </a:r>
                      <a:endParaRPr lang="en-US" sz="2000" dirty="0">
                        <a:solidFill>
                          <a:schemeClr val="tx1"/>
                        </a:solidFill>
                      </a:endParaRPr>
                    </a:p>
                  </a:txBody>
                  <a:tcPr/>
                </a:tc>
              </a:tr>
              <a:tr h="370840">
                <a:tc>
                  <a:txBody>
                    <a:bodyPr/>
                    <a:lstStyle/>
                    <a:p>
                      <a:pPr algn="ctr"/>
                      <a:r>
                        <a:rPr lang="en-US" sz="2000" dirty="0" smtClean="0">
                          <a:solidFill>
                            <a:schemeClr val="tx1"/>
                          </a:solidFill>
                        </a:rPr>
                        <a:t>High</a:t>
                      </a:r>
                      <a:endParaRPr lang="en-US" sz="2000" dirty="0">
                        <a:solidFill>
                          <a:schemeClr val="tx1"/>
                        </a:solidFill>
                      </a:endParaRPr>
                    </a:p>
                  </a:txBody>
                  <a:tcPr/>
                </a:tc>
                <a:tc>
                  <a:txBody>
                    <a:bodyPr/>
                    <a:lstStyle/>
                    <a:p>
                      <a:pPr algn="ctr"/>
                      <a:r>
                        <a:rPr lang="en-US" sz="2000" dirty="0" smtClean="0">
                          <a:solidFill>
                            <a:schemeClr val="tx1"/>
                          </a:solidFill>
                        </a:rPr>
                        <a:t>32.20</a:t>
                      </a:r>
                      <a:endParaRPr lang="en-US" sz="2000" dirty="0">
                        <a:solidFill>
                          <a:schemeClr val="tx1"/>
                        </a:solidFill>
                      </a:endParaRPr>
                    </a:p>
                  </a:txBody>
                  <a:tcPr/>
                </a:tc>
              </a:tr>
              <a:tr h="370840">
                <a:tc>
                  <a:txBody>
                    <a:bodyPr/>
                    <a:lstStyle/>
                    <a:p>
                      <a:pPr algn="ctr"/>
                      <a:r>
                        <a:rPr lang="en-US" sz="2000" dirty="0" smtClean="0">
                          <a:solidFill>
                            <a:schemeClr val="tx1"/>
                          </a:solidFill>
                        </a:rPr>
                        <a:t>Medium</a:t>
                      </a:r>
                      <a:endParaRPr lang="en-US" sz="2000" dirty="0">
                        <a:solidFill>
                          <a:schemeClr val="tx1"/>
                        </a:solidFill>
                      </a:endParaRPr>
                    </a:p>
                  </a:txBody>
                  <a:tcPr/>
                </a:tc>
                <a:tc>
                  <a:txBody>
                    <a:bodyPr/>
                    <a:lstStyle/>
                    <a:p>
                      <a:pPr algn="ctr"/>
                      <a:r>
                        <a:rPr lang="en-US" sz="2000" dirty="0" smtClean="0">
                          <a:solidFill>
                            <a:schemeClr val="tx1"/>
                          </a:solidFill>
                        </a:rPr>
                        <a:t>29.70</a:t>
                      </a:r>
                      <a:endParaRPr lang="en-US" sz="2000" dirty="0">
                        <a:solidFill>
                          <a:schemeClr val="tx1"/>
                        </a:solidFill>
                      </a:endParaRPr>
                    </a:p>
                  </a:txBody>
                  <a:tcPr/>
                </a:tc>
              </a:tr>
              <a:tr h="370840">
                <a:tc>
                  <a:txBody>
                    <a:bodyPr/>
                    <a:lstStyle/>
                    <a:p>
                      <a:pPr algn="ctr"/>
                      <a:r>
                        <a:rPr lang="en-US" sz="2000" dirty="0" smtClean="0">
                          <a:solidFill>
                            <a:schemeClr val="tx1"/>
                          </a:solidFill>
                        </a:rPr>
                        <a:t>Low</a:t>
                      </a:r>
                      <a:endParaRPr lang="en-US" sz="2000" dirty="0">
                        <a:solidFill>
                          <a:schemeClr val="tx1"/>
                        </a:solidFill>
                      </a:endParaRPr>
                    </a:p>
                  </a:txBody>
                  <a:tcPr/>
                </a:tc>
                <a:tc>
                  <a:txBody>
                    <a:bodyPr/>
                    <a:lstStyle/>
                    <a:p>
                      <a:pPr algn="ctr"/>
                      <a:r>
                        <a:rPr lang="en-US" sz="2000" dirty="0" smtClean="0">
                          <a:solidFill>
                            <a:schemeClr val="tx1"/>
                          </a:solidFill>
                        </a:rPr>
                        <a:t>21.40</a:t>
                      </a:r>
                      <a:endParaRPr lang="en-US" sz="2000" dirty="0">
                        <a:solidFill>
                          <a:schemeClr val="tx1"/>
                        </a:solidFill>
                      </a:endParaRPr>
                    </a:p>
                  </a:txBody>
                  <a:tcPr/>
                </a:tc>
              </a:tr>
            </a:tbl>
          </a:graphicData>
        </a:graphic>
      </p:graphicFrame>
      <p:sp>
        <p:nvSpPr>
          <p:cNvPr id="8" name="Left Bracket 7"/>
          <p:cNvSpPr/>
          <p:nvPr/>
        </p:nvSpPr>
        <p:spPr>
          <a:xfrm>
            <a:off x="4663122" y="1371600"/>
            <a:ext cx="228600" cy="3810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a:off x="4510722" y="1295400"/>
            <a:ext cx="381000" cy="8382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143000"/>
            <a:ext cx="8915400" cy="5486400"/>
          </a:xfrm>
        </p:spPr>
        <p:txBody>
          <a:bodyPr/>
          <a:lstStyle/>
          <a:p>
            <a:pPr>
              <a:spcBef>
                <a:spcPts val="600"/>
              </a:spcBef>
            </a:pPr>
            <a:r>
              <a:rPr lang="en-US" sz="2800" u="sng" dirty="0" smtClean="0"/>
              <a:t>Split-Plot Designs with WP Blocks</a:t>
            </a:r>
          </a:p>
          <a:p>
            <a:pPr>
              <a:spcBef>
                <a:spcPts val="2400"/>
              </a:spcBef>
            </a:pPr>
            <a:r>
              <a:rPr lang="en-US" sz="2400" dirty="0" smtClean="0"/>
              <a:t>Cake baking example:</a:t>
            </a:r>
          </a:p>
          <a:p>
            <a:pPr lvl="1">
              <a:spcBef>
                <a:spcPts val="600"/>
              </a:spcBef>
              <a:buFont typeface="Arial" pitchFamily="34" charset="0"/>
              <a:buChar char="•"/>
            </a:pPr>
            <a:r>
              <a:rPr lang="en-US" sz="2000" dirty="0" smtClean="0"/>
              <a:t>Response: cake height</a:t>
            </a:r>
          </a:p>
          <a:p>
            <a:pPr lvl="1">
              <a:spcBef>
                <a:spcPts val="600"/>
              </a:spcBef>
              <a:buFont typeface="Arial" pitchFamily="34" charset="0"/>
              <a:buChar char="•"/>
            </a:pPr>
            <a:r>
              <a:rPr lang="en-US" sz="2000" dirty="0" smtClean="0"/>
              <a:t>3 Factors: oven </a:t>
            </a:r>
            <a:r>
              <a:rPr lang="en-US" sz="2000" dirty="0"/>
              <a:t>temp (350</a:t>
            </a:r>
            <a:r>
              <a:rPr lang="en-US" sz="2000" baseline="30000" dirty="0"/>
              <a:t>o</a:t>
            </a:r>
            <a:r>
              <a:rPr lang="en-US" sz="2000" dirty="0"/>
              <a:t>F, </a:t>
            </a:r>
            <a:r>
              <a:rPr lang="en-US" sz="2000" dirty="0" smtClean="0"/>
              <a:t>400</a:t>
            </a:r>
            <a:r>
              <a:rPr lang="en-US" sz="2000" baseline="30000" dirty="0" smtClean="0"/>
              <a:t>o</a:t>
            </a:r>
            <a:r>
              <a:rPr lang="en-US" sz="2000" dirty="0" smtClean="0"/>
              <a:t>F), # eggs (1,2,3,4), type of oil (vegetable, canola)</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400" dirty="0" smtClean="0"/>
              <a:t>Use 2 ovens. Each oven set to a temp and bake 8 cakes at a time – one cake at each combination of # eggs and oil. </a:t>
            </a:r>
          </a:p>
          <a:p>
            <a:pPr lvl="2">
              <a:spcBef>
                <a:spcPts val="600"/>
              </a:spcBef>
              <a:buFont typeface="Arial" pitchFamily="34" charset="0"/>
              <a:buChar char="•"/>
            </a:pPr>
            <a:r>
              <a:rPr lang="en-US" dirty="0" smtClean="0"/>
              <a:t>Repeat on each oven for the other temperature</a:t>
            </a:r>
          </a:p>
          <a:p>
            <a:pPr lvl="1">
              <a:spcBef>
                <a:spcPts val="600"/>
              </a:spcBef>
              <a:buFont typeface="Arial" pitchFamily="34" charset="0"/>
              <a:buChar char="•"/>
            </a:pPr>
            <a:r>
              <a:rPr lang="en-US" sz="2400" dirty="0" smtClean="0"/>
              <a:t>Block on oven</a:t>
            </a:r>
          </a:p>
          <a:p>
            <a:pPr lvl="2">
              <a:spcBef>
                <a:spcPts val="600"/>
              </a:spcBef>
              <a:buFont typeface="Arial" pitchFamily="34" charset="0"/>
              <a:buChar char="•"/>
            </a:pPr>
            <a:r>
              <a:rPr lang="en-US" sz="2000" dirty="0" smtClean="0"/>
              <a:t>Not interested in differences between ovens</a:t>
            </a:r>
          </a:p>
          <a:p>
            <a:pPr lvl="1">
              <a:spcBef>
                <a:spcPts val="600"/>
              </a:spcBef>
              <a:buFont typeface="Arial" pitchFamily="34" charset="0"/>
              <a:buChar char="•"/>
            </a:pPr>
            <a:r>
              <a:rPr lang="en-US" sz="2400" dirty="0" smtClean="0"/>
              <a:t>32 total cakes. 2 blocks. Each block includes 1 replicate of temp, 2 replicates of # eggs and oil type</a:t>
            </a:r>
          </a:p>
          <a:p>
            <a:pPr>
              <a:spcBef>
                <a:spcPts val="6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6"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565</a:t>
            </a:fld>
            <a:endParaRPr lang="en-US"/>
          </a:p>
        </p:txBody>
      </p:sp>
    </p:spTree>
    <p:extLst>
      <p:ext uri="{BB962C8B-B14F-4D97-AF65-F5344CB8AC3E}">
        <p14:creationId xmlns:p14="http://schemas.microsoft.com/office/powerpoint/2010/main" val="241521021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566</a:t>
            </a:fld>
            <a:endParaRPr lang="en-US"/>
          </a:p>
        </p:txBody>
      </p:sp>
      <p:grpSp>
        <p:nvGrpSpPr>
          <p:cNvPr id="3" name="Group 72"/>
          <p:cNvGrpSpPr/>
          <p:nvPr/>
        </p:nvGrpSpPr>
        <p:grpSpPr>
          <a:xfrm>
            <a:off x="5410200" y="914400"/>
            <a:ext cx="2209800" cy="2514600"/>
            <a:chOff x="1219200" y="1600200"/>
            <a:chExt cx="2286000" cy="2819400"/>
          </a:xfrm>
        </p:grpSpPr>
        <p:sp>
          <p:nvSpPr>
            <p:cNvPr id="7" name="Rectangle 6"/>
            <p:cNvSpPr/>
            <p:nvPr/>
          </p:nvSpPr>
          <p:spPr>
            <a:xfrm>
              <a:off x="12192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192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5240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478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95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124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526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5240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12192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528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764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002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81200" y="27432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62200" y="27432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7432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6764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6002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9812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362200" y="33528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43200" y="33528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9812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9" name="Group 73"/>
          <p:cNvGrpSpPr/>
          <p:nvPr/>
        </p:nvGrpSpPr>
        <p:grpSpPr>
          <a:xfrm>
            <a:off x="1981200" y="914400"/>
            <a:ext cx="2209800" cy="2514600"/>
            <a:chOff x="5105400" y="1600200"/>
            <a:chExt cx="2286000" cy="2819400"/>
          </a:xfrm>
        </p:grpSpPr>
        <p:sp>
          <p:nvSpPr>
            <p:cNvPr id="42" name="Rectangle 41"/>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2484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629400" y="33528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867400" y="33528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674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2484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4864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486400" y="27432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629400" y="27432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67400" y="1600200"/>
              <a:ext cx="838200" cy="369332"/>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sp>
        <p:nvSpPr>
          <p:cNvPr id="65" name="TextBox 64"/>
          <p:cNvSpPr txBox="1"/>
          <p:nvPr/>
        </p:nvSpPr>
        <p:spPr>
          <a:xfrm>
            <a:off x="304800" y="6334780"/>
            <a:ext cx="8382000" cy="523220"/>
          </a:xfrm>
          <a:prstGeom prst="rect">
            <a:avLst/>
          </a:prstGeom>
          <a:noFill/>
        </p:spPr>
        <p:txBody>
          <a:bodyPr wrap="square" rtlCol="0">
            <a:spAutoFit/>
          </a:bodyPr>
          <a:lstStyle/>
          <a:p>
            <a:pPr algn="ctr"/>
            <a:r>
              <a:rPr lang="en-US" sz="2800" dirty="0" smtClean="0"/>
              <a:t>2 replicates of split-plot design, WP blocks</a:t>
            </a:r>
            <a:endParaRPr lang="en-US" sz="2800" dirty="0"/>
          </a:p>
        </p:txBody>
      </p:sp>
      <p:cxnSp>
        <p:nvCxnSpPr>
          <p:cNvPr id="70" name="Straight Connector 69"/>
          <p:cNvCxnSpPr/>
          <p:nvPr/>
        </p:nvCxnSpPr>
        <p:spPr>
          <a:xfrm>
            <a:off x="381000" y="3581400"/>
            <a:ext cx="8458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981200" y="3733800"/>
            <a:ext cx="2209800" cy="2514600"/>
            <a:chOff x="5410200" y="3733800"/>
            <a:chExt cx="2209800" cy="2514600"/>
          </a:xfrm>
        </p:grpSpPr>
        <p:sp>
          <p:nvSpPr>
            <p:cNvPr id="148" name="Rectangle 147"/>
            <p:cNvSpPr/>
            <p:nvPr/>
          </p:nvSpPr>
          <p:spPr>
            <a:xfrm>
              <a:off x="5410200" y="4345459"/>
              <a:ext cx="2209800" cy="1495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704840" y="4617308"/>
              <a:ext cx="1546860" cy="1087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5410200" y="5840627"/>
              <a:ext cx="2209800" cy="407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5704840" y="604451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704840" y="448138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5631180" y="3733800"/>
              <a:ext cx="1841500" cy="33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0307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25170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9258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570484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p:cNvCxnSpPr/>
            <p:nvPr/>
          </p:nvCxnSpPr>
          <p:spPr>
            <a:xfrm flipV="1">
              <a:off x="5410200" y="4073611"/>
              <a:ext cx="22098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flipV="1">
              <a:off x="7472680" y="4073611"/>
              <a:ext cx="14732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5852160" y="5161005"/>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6172200" y="5334000"/>
              <a:ext cx="294640" cy="271849"/>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944360" y="4724400"/>
              <a:ext cx="294640" cy="271849"/>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6934200" y="5334000"/>
              <a:ext cx="294640" cy="27184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6553200" y="5334000"/>
              <a:ext cx="294640" cy="271849"/>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5852160" y="5704703"/>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553200" y="4724400"/>
              <a:ext cx="294640" cy="271849"/>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5801360" y="4724400"/>
              <a:ext cx="294640" cy="27184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6182360" y="4724400"/>
              <a:ext cx="294640" cy="271849"/>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5801360" y="5334000"/>
              <a:ext cx="294640" cy="271849"/>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p:cNvSpPr txBox="1"/>
            <p:nvPr/>
          </p:nvSpPr>
          <p:spPr>
            <a:xfrm>
              <a:off x="6146800" y="3733800"/>
              <a:ext cx="810260" cy="329404"/>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105" name="Group 104"/>
          <p:cNvGrpSpPr/>
          <p:nvPr/>
        </p:nvGrpSpPr>
        <p:grpSpPr>
          <a:xfrm>
            <a:off x="5410200" y="3733800"/>
            <a:ext cx="2209800" cy="2514600"/>
            <a:chOff x="1981200" y="3733800"/>
            <a:chExt cx="2209800" cy="2514600"/>
          </a:xfrm>
        </p:grpSpPr>
        <p:sp>
          <p:nvSpPr>
            <p:cNvPr id="172" name="Rectangle 171"/>
            <p:cNvSpPr/>
            <p:nvPr/>
          </p:nvSpPr>
          <p:spPr>
            <a:xfrm>
              <a:off x="1981200" y="4345459"/>
              <a:ext cx="2209800" cy="14951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2275840" y="4617308"/>
              <a:ext cx="1546860" cy="1087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981200" y="5840627"/>
              <a:ext cx="2209800" cy="407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p:cNvCxnSpPr/>
            <p:nvPr/>
          </p:nvCxnSpPr>
          <p:spPr>
            <a:xfrm>
              <a:off x="2275840" y="604451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275840" y="4481384"/>
              <a:ext cx="16205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2202180" y="3733800"/>
              <a:ext cx="1841500" cy="33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6017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82270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249682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2275840" y="3869724"/>
              <a:ext cx="147320" cy="1359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p:cNvCxnSpPr/>
            <p:nvPr/>
          </p:nvCxnSpPr>
          <p:spPr>
            <a:xfrm flipV="1">
              <a:off x="1981200" y="4073611"/>
              <a:ext cx="22098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flipV="1">
              <a:off x="4043680" y="4073611"/>
              <a:ext cx="147320" cy="271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438400" y="5181600"/>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515360" y="5290751"/>
              <a:ext cx="294640" cy="271849"/>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753360" y="5290751"/>
              <a:ext cx="294640" cy="271849"/>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3134360" y="4724400"/>
              <a:ext cx="294640" cy="27184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2362200" y="5290751"/>
              <a:ext cx="294640" cy="271849"/>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p:cNvCxnSpPr/>
            <p:nvPr/>
          </p:nvCxnSpPr>
          <p:spPr>
            <a:xfrm>
              <a:off x="2423160" y="5704703"/>
              <a:ext cx="1252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2372360" y="4724400"/>
              <a:ext cx="294640" cy="271849"/>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3134360" y="5290751"/>
              <a:ext cx="294640" cy="27184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3515360" y="4724400"/>
              <a:ext cx="294640" cy="271849"/>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2753360" y="4724400"/>
              <a:ext cx="294640" cy="271849"/>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p:cNvSpPr txBox="1"/>
            <p:nvPr/>
          </p:nvSpPr>
          <p:spPr>
            <a:xfrm>
              <a:off x="2717800" y="3733800"/>
              <a:ext cx="810260" cy="329404"/>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sp>
        <p:nvSpPr>
          <p:cNvPr id="102" name="TextBox 101"/>
          <p:cNvSpPr txBox="1"/>
          <p:nvPr/>
        </p:nvSpPr>
        <p:spPr>
          <a:xfrm>
            <a:off x="228600" y="1828800"/>
            <a:ext cx="1295400" cy="400110"/>
          </a:xfrm>
          <a:prstGeom prst="rect">
            <a:avLst/>
          </a:prstGeom>
          <a:solidFill>
            <a:srgbClr val="FFFF99"/>
          </a:solidFill>
        </p:spPr>
        <p:txBody>
          <a:bodyPr wrap="square" rtlCol="0">
            <a:spAutoFit/>
          </a:bodyPr>
          <a:lstStyle/>
          <a:p>
            <a:pPr algn="ctr"/>
            <a:r>
              <a:rPr lang="en-US" sz="2000" dirty="0" smtClean="0"/>
              <a:t>Oven 1</a:t>
            </a:r>
            <a:endParaRPr lang="en-US" sz="2000" dirty="0"/>
          </a:p>
        </p:txBody>
      </p:sp>
      <p:sp>
        <p:nvSpPr>
          <p:cNvPr id="103" name="TextBox 102"/>
          <p:cNvSpPr txBox="1"/>
          <p:nvPr/>
        </p:nvSpPr>
        <p:spPr>
          <a:xfrm>
            <a:off x="228600" y="4781490"/>
            <a:ext cx="1295400" cy="400110"/>
          </a:xfrm>
          <a:prstGeom prst="rect">
            <a:avLst/>
          </a:prstGeom>
          <a:solidFill>
            <a:srgbClr val="FFFF99"/>
          </a:solidFill>
        </p:spPr>
        <p:txBody>
          <a:bodyPr wrap="square" rtlCol="0">
            <a:spAutoFit/>
          </a:bodyPr>
          <a:lstStyle/>
          <a:p>
            <a:pPr algn="ctr"/>
            <a:r>
              <a:rPr lang="en-US" sz="2000" dirty="0" smtClean="0"/>
              <a:t>Oven 2</a:t>
            </a:r>
            <a:endParaRPr lang="en-US" sz="2000" dirty="0"/>
          </a:p>
        </p:txBody>
      </p:sp>
      <p:sp>
        <p:nvSpPr>
          <p:cNvPr id="107" name="Title 1"/>
          <p:cNvSpPr>
            <a:spLocks noGrp="1"/>
          </p:cNvSpPr>
          <p:nvPr>
            <p:ph type="title"/>
          </p:nvPr>
        </p:nvSpPr>
        <p:spPr>
          <a:xfrm>
            <a:off x="457200" y="-2286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23065881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567</a:t>
            </a:fld>
            <a:endParaRPr lang="en-US"/>
          </a:p>
        </p:txBody>
      </p:sp>
      <p:sp>
        <p:nvSpPr>
          <p:cNvPr id="7" name="Content Placeholder 2"/>
          <p:cNvSpPr txBox="1">
            <a:spLocks/>
          </p:cNvSpPr>
          <p:nvPr/>
        </p:nvSpPr>
        <p:spPr bwMode="auto">
          <a:xfrm>
            <a:off x="457200" y="6019800"/>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Font typeface="Arial" pitchFamily="34" charset="0"/>
              <a:buChar char="•"/>
            </a:pPr>
            <a:r>
              <a:rPr lang="en-US" sz="2000" dirty="0"/>
              <a:t>Temp (i.e. WP) levels </a:t>
            </a:r>
            <a:r>
              <a:rPr lang="en-US" sz="2000" dirty="0" smtClean="0"/>
              <a:t>randomized in each oven (i.e. block)</a:t>
            </a:r>
            <a:endParaRPr lang="en-US" sz="2000" dirty="0"/>
          </a:p>
          <a:p>
            <a:pPr marL="342900" indent="-342900">
              <a:buFont typeface="Arial" pitchFamily="34" charset="0"/>
              <a:buChar char="•"/>
            </a:pPr>
            <a:r>
              <a:rPr lang="en-US" sz="2000" dirty="0"/>
              <a:t>Eggs &amp; oil (i.e. SP) levels randomized within each temp (i.e. WP)</a:t>
            </a:r>
          </a:p>
        </p:txBody>
      </p:sp>
      <p:pic>
        <p:nvPicPr>
          <p:cNvPr id="602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19200"/>
            <a:ext cx="62865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8" name="Rectangle 7"/>
          <p:cNvSpPr/>
          <p:nvPr/>
        </p:nvSpPr>
        <p:spPr>
          <a:xfrm>
            <a:off x="1828800" y="5410200"/>
            <a:ext cx="5105400" cy="533400"/>
          </a:xfrm>
          <a:prstGeom prst="rect">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p:cNvSpPr>
            <a:spLocks noGrp="1"/>
          </p:cNvSpPr>
          <p:nvPr>
            <p:ph idx="1"/>
          </p:nvPr>
        </p:nvSpPr>
        <p:spPr>
          <a:xfrm>
            <a:off x="1905000" y="5486400"/>
            <a:ext cx="4648200" cy="609600"/>
          </a:xfrm>
        </p:spPr>
        <p:txBody>
          <a:bodyPr/>
          <a:lstStyle/>
          <a:p>
            <a:pPr algn="ctr">
              <a:buNone/>
            </a:pPr>
            <a:r>
              <a:rPr lang="en-US" sz="2000" dirty="0" smtClean="0"/>
              <a:t>Above data in actual run order</a:t>
            </a:r>
            <a:endParaRPr lang="en-US" sz="2000" dirty="0"/>
          </a:p>
        </p:txBody>
      </p:sp>
    </p:spTree>
    <p:extLst>
      <p:ext uri="{BB962C8B-B14F-4D97-AF65-F5344CB8AC3E}">
        <p14:creationId xmlns:p14="http://schemas.microsoft.com/office/powerpoint/2010/main" val="411799994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0"/>
            <a:ext cx="8610600" cy="4525963"/>
          </a:xfrm>
        </p:spPr>
        <p:txBody>
          <a:bodyPr/>
          <a:lstStyle/>
          <a:p>
            <a:pPr>
              <a:spcBef>
                <a:spcPts val="1200"/>
              </a:spcBef>
            </a:pPr>
            <a:r>
              <a:rPr lang="en-US" sz="2400" b="1" dirty="0" smtClean="0"/>
              <a:t>How to do ANOVA in Minitab </a:t>
            </a:r>
            <a:r>
              <a:rPr lang="en-US" sz="2000" dirty="0" smtClean="0"/>
              <a:t>for 1WP, WP blocks</a:t>
            </a:r>
            <a:endParaRPr lang="en-US" sz="2400" dirty="0" smtClean="0"/>
          </a:p>
          <a:p>
            <a:pPr>
              <a:spcBef>
                <a:spcPts val="1200"/>
              </a:spcBef>
            </a:pPr>
            <a:r>
              <a:rPr lang="en-US" sz="2000" dirty="0" smtClean="0"/>
              <a:t>Need to get Minitab to calculate WP error term</a:t>
            </a:r>
          </a:p>
          <a:p>
            <a:pPr>
              <a:spcBef>
                <a:spcPts val="1200"/>
              </a:spcBef>
            </a:pPr>
            <a:r>
              <a:rPr lang="en-US" sz="2000" dirty="0" smtClean="0"/>
              <a:t>WP error used to test significance of WP factor and WP block</a:t>
            </a:r>
          </a:p>
          <a:p>
            <a:pPr>
              <a:spcBef>
                <a:spcPts val="1200"/>
              </a:spcBef>
            </a:pPr>
            <a:r>
              <a:rPr lang="en-US" sz="2000" dirty="0" smtClean="0"/>
              <a:t>For split-plot design with WP block, WP error is WP block* WP factor term</a:t>
            </a:r>
          </a:p>
          <a:p>
            <a:pPr>
              <a:spcBef>
                <a:spcPts val="1200"/>
              </a:spcBef>
            </a:pPr>
            <a:r>
              <a:rPr lang="en-US" sz="2000" dirty="0" smtClean="0"/>
              <a:t>In Minitab:  &gt;Stat &gt;ANOVA &gt;General Linear Model</a:t>
            </a:r>
          </a:p>
          <a:p>
            <a:pPr>
              <a:spcBef>
                <a:spcPts val="1200"/>
              </a:spcBef>
            </a:pPr>
            <a:r>
              <a:rPr lang="en-US" sz="2000" dirty="0" smtClean="0"/>
              <a:t>Include term WP block * WP factor in model and designate WP block as a Random Factor</a:t>
            </a:r>
          </a:p>
          <a:p>
            <a:pPr lvl="1">
              <a:spcBef>
                <a:spcPts val="1200"/>
              </a:spcBef>
              <a:buFont typeface="Arial" pitchFamily="34" charset="0"/>
              <a:buChar char="•"/>
            </a:pPr>
            <a:r>
              <a:rPr lang="en-US" sz="2000" dirty="0" smtClean="0"/>
              <a:t>For cake baking example: include oven*temp in model and oven as a Random Factor</a:t>
            </a:r>
          </a:p>
          <a:p>
            <a:pPr>
              <a:spcBef>
                <a:spcPts val="1200"/>
              </a:spcBef>
            </a:pPr>
            <a:r>
              <a:rPr lang="en-US" sz="2000" dirty="0" smtClean="0"/>
              <a:t>Minitab will recognize the appropriate error term, i.e. WP block*WP factor for the WP factor and WP block</a:t>
            </a: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568</a:t>
            </a:fld>
            <a:endParaRPr lang="en-US"/>
          </a:p>
        </p:txBody>
      </p:sp>
      <p:sp>
        <p:nvSpPr>
          <p:cNvPr id="7"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175476709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62" t="26562" r="76503" b="31348"/>
          <a:stretch/>
        </p:blipFill>
        <p:spPr>
          <a:xfrm>
            <a:off x="224343" y="1616792"/>
            <a:ext cx="4343400" cy="3333750"/>
          </a:xfrm>
          <a:prstGeom prst="rect">
            <a:avLst/>
          </a:prstGeom>
        </p:spPr>
      </p:pic>
      <p:pic>
        <p:nvPicPr>
          <p:cNvPr id="6" name="Picture 5"/>
          <p:cNvPicPr>
            <a:picLocks noChangeAspect="1"/>
          </p:cNvPicPr>
          <p:nvPr/>
        </p:nvPicPr>
        <p:blipFill rotWithShape="1">
          <a:blip r:embed="rId3"/>
          <a:srcRect l="25641" t="25196" r="54545" b="22681"/>
          <a:stretch/>
        </p:blipFill>
        <p:spPr>
          <a:xfrm>
            <a:off x="5449529" y="3526400"/>
            <a:ext cx="3035466" cy="3193948"/>
          </a:xfrm>
          <a:prstGeom prst="rect">
            <a:avLst/>
          </a:prstGeom>
        </p:spPr>
      </p:pic>
      <p:pic>
        <p:nvPicPr>
          <p:cNvPr id="10" name="Picture 9"/>
          <p:cNvPicPr>
            <a:picLocks noChangeAspect="1"/>
          </p:cNvPicPr>
          <p:nvPr/>
        </p:nvPicPr>
        <p:blipFill rotWithShape="1">
          <a:blip r:embed="rId2"/>
          <a:srcRect l="23497" t="26562" r="51875" b="35538"/>
          <a:stretch/>
        </p:blipFill>
        <p:spPr>
          <a:xfrm>
            <a:off x="5486400" y="1101674"/>
            <a:ext cx="3848100" cy="2368652"/>
          </a:xfrm>
          <a:prstGeom prst="rect">
            <a:avLst/>
          </a:prstGeom>
        </p:spPr>
      </p:pic>
      <p:sp>
        <p:nvSpPr>
          <p:cNvPr id="3" name="Content Placeholder 2"/>
          <p:cNvSpPr>
            <a:spLocks noGrp="1"/>
          </p:cNvSpPr>
          <p:nvPr>
            <p:ph idx="1"/>
          </p:nvPr>
        </p:nvSpPr>
        <p:spPr>
          <a:xfrm>
            <a:off x="218483" y="1143000"/>
            <a:ext cx="8229600" cy="4525963"/>
          </a:xfrm>
        </p:spPr>
        <p:txBody>
          <a:bodyPr/>
          <a:lstStyle/>
          <a:p>
            <a:r>
              <a:rPr lang="en-US" sz="2400" u="sng" dirty="0" smtClean="0"/>
              <a:t>Split-Plot Designs with WP Blocks</a:t>
            </a:r>
          </a:p>
          <a:p>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569</a:t>
            </a:fld>
            <a:endParaRPr lang="en-US"/>
          </a:p>
        </p:txBody>
      </p:sp>
      <p:sp>
        <p:nvSpPr>
          <p:cNvPr id="8" name="Oval 7"/>
          <p:cNvSpPr/>
          <p:nvPr/>
        </p:nvSpPr>
        <p:spPr>
          <a:xfrm>
            <a:off x="5198059" y="4663227"/>
            <a:ext cx="1769203" cy="1371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2335901"/>
            <a:ext cx="15240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12" name="Oval 11"/>
          <p:cNvSpPr/>
          <p:nvPr/>
        </p:nvSpPr>
        <p:spPr>
          <a:xfrm>
            <a:off x="1371600" y="3886200"/>
            <a:ext cx="838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2286000" y="2743200"/>
            <a:ext cx="3200400" cy="114300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209800" y="3973461"/>
            <a:ext cx="838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endCxn id="15" idx="6"/>
          </p:cNvCxnSpPr>
          <p:nvPr/>
        </p:nvCxnSpPr>
        <p:spPr>
          <a:xfrm flipH="1" flipV="1">
            <a:off x="3048000" y="4163961"/>
            <a:ext cx="2357943" cy="82012"/>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02273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715000" y="4507127"/>
            <a:ext cx="914400" cy="228600"/>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1000" y="1066800"/>
            <a:ext cx="8686800" cy="4525963"/>
          </a:xfrm>
        </p:spPr>
        <p:txBody>
          <a:bodyPr/>
          <a:lstStyle/>
          <a:p>
            <a:pPr>
              <a:spcBef>
                <a:spcPts val="0"/>
              </a:spcBef>
              <a:buNone/>
            </a:pPr>
            <a:r>
              <a:rPr lang="en-US" sz="1400" b="1" dirty="0">
                <a:latin typeface="Courier New" pitchFamily="49" charset="0"/>
                <a:cs typeface="Courier New" pitchFamily="49" charset="0"/>
              </a:rPr>
              <a:t>General Linear Model: height versus temp, oven, eggs, oil </a:t>
            </a:r>
          </a:p>
          <a:p>
            <a:pPr>
              <a:spcBef>
                <a:spcPts val="0"/>
              </a:spcBef>
              <a:buNone/>
            </a:pPr>
            <a:endParaRPr lang="en-US" sz="1400" b="1" dirty="0">
              <a:latin typeface="Courier New" pitchFamily="49" charset="0"/>
              <a:cs typeface="Courier New" pitchFamily="49" charset="0"/>
            </a:endParaRPr>
          </a:p>
          <a:p>
            <a:pPr>
              <a:spcBef>
                <a:spcPts val="0"/>
              </a:spcBef>
              <a:buNone/>
            </a:pPr>
            <a:r>
              <a:rPr lang="en-US" sz="1400" dirty="0" smtClean="0">
                <a:latin typeface="Courier New" pitchFamily="49" charset="0"/>
                <a:cs typeface="Courier New" pitchFamily="49" charset="0"/>
              </a:rPr>
              <a:t>Method</a:t>
            </a: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coding  (-1, 0, +1)</a:t>
            </a: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a:t>
            </a:r>
            <a:r>
              <a:rPr lang="en-US" sz="1400" dirty="0" smtClean="0">
                <a:latin typeface="Courier New" pitchFamily="49" charset="0"/>
                <a:cs typeface="Courier New" pitchFamily="49" charset="0"/>
              </a:rPr>
              <a:t>Information</a:t>
            </a: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Factor  Type    Levels  Values</a:t>
            </a:r>
          </a:p>
          <a:p>
            <a:pPr>
              <a:spcBef>
                <a:spcPts val="0"/>
              </a:spcBef>
              <a:buNone/>
            </a:pPr>
            <a:r>
              <a:rPr lang="en-US" sz="1400" dirty="0">
                <a:latin typeface="Courier New" pitchFamily="49" charset="0"/>
                <a:cs typeface="Courier New" pitchFamily="49" charset="0"/>
              </a:rPr>
              <a:t>temp    Fixed        2  350, 400</a:t>
            </a:r>
          </a:p>
          <a:p>
            <a:pPr>
              <a:spcBef>
                <a:spcPts val="0"/>
              </a:spcBef>
              <a:buNone/>
            </a:pPr>
            <a:r>
              <a:rPr lang="en-US" sz="1400" dirty="0">
                <a:latin typeface="Courier New" pitchFamily="49" charset="0"/>
                <a:cs typeface="Courier New" pitchFamily="49" charset="0"/>
              </a:rPr>
              <a:t>oven    Random       2  1, 2</a:t>
            </a:r>
          </a:p>
          <a:p>
            <a:pPr>
              <a:spcBef>
                <a:spcPts val="0"/>
              </a:spcBef>
              <a:buNone/>
            </a:pPr>
            <a:r>
              <a:rPr lang="en-US" sz="1400" dirty="0">
                <a:latin typeface="Courier New" pitchFamily="49" charset="0"/>
                <a:cs typeface="Courier New" pitchFamily="49" charset="0"/>
              </a:rPr>
              <a:t>eggs    Fixed        4  1, 2, 3, 4</a:t>
            </a:r>
          </a:p>
          <a:p>
            <a:pPr>
              <a:spcBef>
                <a:spcPts val="0"/>
              </a:spcBef>
              <a:buNone/>
            </a:pPr>
            <a:r>
              <a:rPr lang="en-US" sz="1400" dirty="0">
                <a:latin typeface="Courier New" pitchFamily="49" charset="0"/>
                <a:cs typeface="Courier New" pitchFamily="49" charset="0"/>
              </a:rPr>
              <a:t>oil     Fixed        2  can, </a:t>
            </a:r>
            <a:r>
              <a:rPr lang="en-US" sz="1400" dirty="0" smtClean="0">
                <a:latin typeface="Courier New" pitchFamily="49" charset="0"/>
                <a:cs typeface="Courier New" pitchFamily="49" charset="0"/>
              </a:rPr>
              <a:t>veg</a:t>
            </a:r>
            <a:endParaRPr lang="en-US" sz="1400" dirty="0">
              <a:latin typeface="Courier New" pitchFamily="49" charset="0"/>
              <a:cs typeface="Courier New" pitchFamily="49" charset="0"/>
            </a:endParaRPr>
          </a:p>
          <a:p>
            <a:pPr>
              <a:spcBef>
                <a:spcPts val="0"/>
              </a:spcBef>
              <a:buNone/>
            </a:pP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Analysis of </a:t>
            </a:r>
            <a:r>
              <a:rPr lang="en-US" sz="1400" dirty="0" smtClean="0">
                <a:latin typeface="Courier New" pitchFamily="49" charset="0"/>
                <a:cs typeface="Courier New" pitchFamily="49" charset="0"/>
              </a:rPr>
              <a:t>Variance</a:t>
            </a:r>
            <a:endParaRPr lang="en-US" sz="1400" dirty="0">
              <a:latin typeface="Courier New" pitchFamily="49" charset="0"/>
              <a:cs typeface="Courier New" pitchFamily="49" charset="0"/>
            </a:endParaRPr>
          </a:p>
          <a:p>
            <a:pPr>
              <a:spcBef>
                <a:spcPts val="0"/>
              </a:spcBef>
              <a:buNone/>
            </a:pPr>
            <a:r>
              <a:rPr lang="en-US" sz="1400" dirty="0">
                <a:latin typeface="Courier New" pitchFamily="49" charset="0"/>
                <a:cs typeface="Courier New" pitchFamily="49" charset="0"/>
              </a:rPr>
              <a:t>Source           DF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SS   </a:t>
            </a:r>
            <a:r>
              <a:rPr lang="en-US" sz="1400" dirty="0" err="1">
                <a:latin typeface="Courier New" pitchFamily="49" charset="0"/>
                <a:cs typeface="Courier New" pitchFamily="49" charset="0"/>
              </a:rPr>
              <a:t>Adj</a:t>
            </a:r>
            <a:r>
              <a:rPr lang="en-US" sz="1400" dirty="0">
                <a:latin typeface="Courier New" pitchFamily="49" charset="0"/>
                <a:cs typeface="Courier New" pitchFamily="49" charset="0"/>
              </a:rPr>
              <a:t> MS  F-Value  P-Value</a:t>
            </a:r>
          </a:p>
          <a:p>
            <a:pPr>
              <a:spcBef>
                <a:spcPts val="0"/>
              </a:spcBef>
              <a:buNone/>
            </a:pPr>
            <a:r>
              <a:rPr lang="en-US" sz="1400" dirty="0">
                <a:latin typeface="Courier New" pitchFamily="49" charset="0"/>
                <a:cs typeface="Courier New" pitchFamily="49" charset="0"/>
              </a:rPr>
              <a:t>  temp            1   51.511  51.5113    35.65    0.106</a:t>
            </a:r>
          </a:p>
          <a:p>
            <a:pPr>
              <a:spcBef>
                <a:spcPts val="0"/>
              </a:spcBef>
              <a:buNone/>
            </a:pPr>
            <a:r>
              <a:rPr lang="en-US" sz="1400" dirty="0">
                <a:latin typeface="Courier New" pitchFamily="49" charset="0"/>
                <a:cs typeface="Courier New" pitchFamily="49" charset="0"/>
              </a:rPr>
              <a:t>  oven            1    0.605   0.6050     0.42    0.634</a:t>
            </a:r>
          </a:p>
          <a:p>
            <a:pPr>
              <a:spcBef>
                <a:spcPts val="0"/>
              </a:spcBef>
              <a:buNone/>
            </a:pPr>
            <a:r>
              <a:rPr lang="en-US" sz="1400" dirty="0">
                <a:latin typeface="Courier New" pitchFamily="49" charset="0"/>
                <a:cs typeface="Courier New" pitchFamily="49" charset="0"/>
              </a:rPr>
              <a:t>  temp*oven       1    1.445   1.4450     1.03    0.327</a:t>
            </a:r>
          </a:p>
          <a:p>
            <a:pPr>
              <a:spcBef>
                <a:spcPts val="0"/>
              </a:spcBef>
              <a:buNone/>
            </a:pPr>
            <a:r>
              <a:rPr lang="en-US" sz="1400" dirty="0">
                <a:latin typeface="Courier New" pitchFamily="49" charset="0"/>
                <a:cs typeface="Courier New" pitchFamily="49" charset="0"/>
              </a:rPr>
              <a:t>  eggs            3    9.001   3.0004     2.14    0.141</a:t>
            </a:r>
          </a:p>
          <a:p>
            <a:pPr>
              <a:spcBef>
                <a:spcPts val="0"/>
              </a:spcBef>
              <a:buNone/>
            </a:pPr>
            <a:r>
              <a:rPr lang="en-US" sz="1400" dirty="0">
                <a:latin typeface="Courier New" pitchFamily="49" charset="0"/>
                <a:cs typeface="Courier New" pitchFamily="49" charset="0"/>
              </a:rPr>
              <a:t>  oil             1    2.420   2.4200     1.73    0.210</a:t>
            </a:r>
          </a:p>
          <a:p>
            <a:pPr>
              <a:spcBef>
                <a:spcPts val="0"/>
              </a:spcBef>
              <a:buNone/>
            </a:pPr>
            <a:r>
              <a:rPr lang="en-US" sz="1400" dirty="0">
                <a:latin typeface="Courier New" pitchFamily="49" charset="0"/>
                <a:cs typeface="Courier New" pitchFamily="49" charset="0"/>
              </a:rPr>
              <a:t>  temp*eggs       3   23.451   7.8171     5.58    0.010</a:t>
            </a:r>
          </a:p>
          <a:p>
            <a:pPr>
              <a:spcBef>
                <a:spcPts val="0"/>
              </a:spcBef>
              <a:buNone/>
            </a:pPr>
            <a:r>
              <a:rPr lang="en-US" sz="1400" dirty="0">
                <a:latin typeface="Courier New" pitchFamily="49" charset="0"/>
                <a:cs typeface="Courier New" pitchFamily="49" charset="0"/>
              </a:rPr>
              <a:t>  temp*oil        1    0.405   0.4050     0.29    0.599</a:t>
            </a:r>
          </a:p>
          <a:p>
            <a:pPr>
              <a:spcBef>
                <a:spcPts val="0"/>
              </a:spcBef>
              <a:buNone/>
            </a:pPr>
            <a:r>
              <a:rPr lang="en-US" sz="1400" dirty="0">
                <a:latin typeface="Courier New" pitchFamily="49" charset="0"/>
                <a:cs typeface="Courier New" pitchFamily="49" charset="0"/>
              </a:rPr>
              <a:t>  eggs*oil        3    1.247   0.4158     0.30    0.827</a:t>
            </a:r>
          </a:p>
          <a:p>
            <a:pPr>
              <a:spcBef>
                <a:spcPts val="0"/>
              </a:spcBef>
              <a:buNone/>
            </a:pPr>
            <a:r>
              <a:rPr lang="en-US" sz="1400" dirty="0">
                <a:latin typeface="Courier New" pitchFamily="49" charset="0"/>
                <a:cs typeface="Courier New" pitchFamily="49" charset="0"/>
              </a:rPr>
              <a:t>  temp*eggs*oil   3    5.553   1.8508     1.32    0.307</a:t>
            </a:r>
          </a:p>
          <a:p>
            <a:pPr>
              <a:spcBef>
                <a:spcPts val="0"/>
              </a:spcBef>
              <a:buNone/>
            </a:pPr>
            <a:r>
              <a:rPr lang="en-US" sz="1400" dirty="0">
                <a:latin typeface="Courier New" pitchFamily="49" charset="0"/>
                <a:cs typeface="Courier New" pitchFamily="49" charset="0"/>
              </a:rPr>
              <a:t>Error            14   19.620   1.4014</a:t>
            </a:r>
          </a:p>
          <a:p>
            <a:pPr>
              <a:spcBef>
                <a:spcPts val="0"/>
              </a:spcBef>
              <a:buNone/>
            </a:pPr>
            <a:r>
              <a:rPr lang="en-US" sz="1400" dirty="0">
                <a:latin typeface="Courier New" pitchFamily="49" charset="0"/>
                <a:cs typeface="Courier New" pitchFamily="49" charset="0"/>
              </a:rPr>
              <a:t>Total            31  115.259</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10" name="TextBox 9"/>
          <p:cNvSpPr txBox="1"/>
          <p:nvPr/>
        </p:nvSpPr>
        <p:spPr>
          <a:xfrm>
            <a:off x="5410200" y="1576626"/>
            <a:ext cx="3505200" cy="861774"/>
          </a:xfrm>
          <a:prstGeom prst="rect">
            <a:avLst/>
          </a:prstGeom>
          <a:solidFill>
            <a:srgbClr val="FFCCFF"/>
          </a:solidFill>
        </p:spPr>
        <p:txBody>
          <a:bodyPr wrap="square" rtlCol="0">
            <a:spAutoFit/>
          </a:bodyPr>
          <a:lstStyle/>
          <a:p>
            <a:pPr algn="ctr">
              <a:spcAft>
                <a:spcPts val="1200"/>
              </a:spcAft>
            </a:pPr>
            <a:r>
              <a:rPr lang="en-US" sz="2000" dirty="0" err="1" smtClean="0"/>
              <a:t>F</a:t>
            </a:r>
            <a:r>
              <a:rPr lang="en-US" sz="2000" baseline="-25000" dirty="0" err="1" smtClean="0"/>
              <a:t>temp</a:t>
            </a:r>
            <a:r>
              <a:rPr lang="en-US" sz="2000" dirty="0" smtClean="0"/>
              <a:t> = MS </a:t>
            </a:r>
            <a:r>
              <a:rPr lang="en-US" sz="2000" baseline="-25000" dirty="0" smtClean="0"/>
              <a:t>temp</a:t>
            </a:r>
            <a:r>
              <a:rPr lang="en-US" sz="2000" dirty="0" smtClean="0"/>
              <a:t> / MS </a:t>
            </a:r>
            <a:r>
              <a:rPr lang="en-US" sz="2000" baseline="-25000" dirty="0" smtClean="0"/>
              <a:t>oven*temp</a:t>
            </a:r>
          </a:p>
          <a:p>
            <a:pPr algn="ctr">
              <a:spcAft>
                <a:spcPts val="1200"/>
              </a:spcAft>
            </a:pPr>
            <a:r>
              <a:rPr lang="en-US" sz="2000" dirty="0" err="1" smtClean="0"/>
              <a:t>F</a:t>
            </a:r>
            <a:r>
              <a:rPr lang="en-US" sz="2000" baseline="-25000" dirty="0" err="1" smtClean="0"/>
              <a:t>oven</a:t>
            </a:r>
            <a:r>
              <a:rPr lang="en-US" sz="2000" dirty="0" smtClean="0"/>
              <a:t> = MS </a:t>
            </a:r>
            <a:r>
              <a:rPr lang="en-US" sz="2000" baseline="-25000" dirty="0" smtClean="0"/>
              <a:t>oven</a:t>
            </a:r>
            <a:r>
              <a:rPr lang="en-US" sz="2000" dirty="0" smtClean="0"/>
              <a:t> / MS </a:t>
            </a:r>
            <a:r>
              <a:rPr lang="en-US" sz="2000" baseline="-25000" dirty="0" smtClean="0"/>
              <a:t>oven*temp</a:t>
            </a:r>
          </a:p>
        </p:txBody>
      </p:sp>
      <p:sp>
        <p:nvSpPr>
          <p:cNvPr id="12" name="TextBox 11"/>
          <p:cNvSpPr txBox="1"/>
          <p:nvPr/>
        </p:nvSpPr>
        <p:spPr>
          <a:xfrm>
            <a:off x="6629400" y="4449798"/>
            <a:ext cx="1600200" cy="1200329"/>
          </a:xfrm>
          <a:prstGeom prst="rect">
            <a:avLst/>
          </a:prstGeom>
          <a:solidFill>
            <a:srgbClr val="FFFF99"/>
          </a:solidFill>
        </p:spPr>
        <p:txBody>
          <a:bodyPr wrap="square" rtlCol="0">
            <a:spAutoFit/>
          </a:bodyPr>
          <a:lstStyle/>
          <a:p>
            <a:r>
              <a:rPr lang="en-US" dirty="0" smtClean="0"/>
              <a:t>Only used to test sig. of WP factor and WP block</a:t>
            </a:r>
            <a:endParaRPr lang="en-US" dirty="0"/>
          </a:p>
        </p:txBody>
      </p:sp>
      <p:sp>
        <p:nvSpPr>
          <p:cNvPr id="9" name="TextBox 8"/>
          <p:cNvSpPr txBox="1"/>
          <p:nvPr/>
        </p:nvSpPr>
        <p:spPr>
          <a:xfrm>
            <a:off x="5791200" y="2667000"/>
            <a:ext cx="3124200" cy="400110"/>
          </a:xfrm>
          <a:prstGeom prst="rect">
            <a:avLst/>
          </a:prstGeom>
          <a:solidFill>
            <a:srgbClr val="FFCCFF"/>
          </a:solidFill>
        </p:spPr>
        <p:txBody>
          <a:bodyPr wrap="square" rtlCol="0">
            <a:spAutoFit/>
          </a:bodyPr>
          <a:lstStyle/>
          <a:p>
            <a:pPr algn="ctr">
              <a:spcAft>
                <a:spcPts val="1200"/>
              </a:spcAft>
            </a:pPr>
            <a:r>
              <a:rPr lang="en-US" sz="2000" dirty="0" err="1" smtClean="0"/>
              <a:t>F</a:t>
            </a:r>
            <a:r>
              <a:rPr lang="en-US" sz="2000" baseline="-25000" dirty="0" err="1" smtClean="0"/>
              <a:t>other</a:t>
            </a:r>
            <a:r>
              <a:rPr lang="en-US" sz="2000" dirty="0" smtClean="0"/>
              <a:t> = MS </a:t>
            </a:r>
            <a:r>
              <a:rPr lang="en-US" sz="2000" baseline="-25000" dirty="0" smtClean="0"/>
              <a:t>other</a:t>
            </a:r>
            <a:r>
              <a:rPr lang="en-US" sz="2000" dirty="0" smtClean="0"/>
              <a:t> / MS </a:t>
            </a:r>
            <a:r>
              <a:rPr lang="en-US" sz="2000" baseline="-25000" dirty="0" smtClean="0"/>
              <a:t>error</a:t>
            </a:r>
          </a:p>
        </p:txBody>
      </p:sp>
      <p:sp>
        <p:nvSpPr>
          <p:cNvPr id="11" name="TextBox 10"/>
          <p:cNvSpPr txBox="1"/>
          <p:nvPr/>
        </p:nvSpPr>
        <p:spPr>
          <a:xfrm>
            <a:off x="6705600" y="6211669"/>
            <a:ext cx="2438400" cy="646331"/>
          </a:xfrm>
          <a:prstGeom prst="rect">
            <a:avLst/>
          </a:prstGeom>
          <a:solidFill>
            <a:srgbClr val="FFFF99"/>
          </a:solidFill>
        </p:spPr>
        <p:txBody>
          <a:bodyPr wrap="square" rtlCol="0">
            <a:spAutoFit/>
          </a:bodyPr>
          <a:lstStyle/>
          <a:p>
            <a:r>
              <a:rPr lang="en-US" dirty="0" smtClean="0"/>
              <a:t>Note: all WP and SP factors in interactions</a:t>
            </a:r>
            <a:endParaRPr lang="en-US" dirty="0"/>
          </a:p>
        </p:txBody>
      </p:sp>
      <p:sp>
        <p:nvSpPr>
          <p:cNvPr id="15"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570</a:t>
            </a:fld>
            <a:endParaRPr lang="en-US"/>
          </a:p>
        </p:txBody>
      </p:sp>
    </p:spTree>
    <p:extLst>
      <p:ext uri="{BB962C8B-B14F-4D97-AF65-F5344CB8AC3E}">
        <p14:creationId xmlns:p14="http://schemas.microsoft.com/office/powerpoint/2010/main" val="364029654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572802"/>
            <a:ext cx="7335113" cy="4886192"/>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571</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228911657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45371" y="4191000"/>
            <a:ext cx="3806258" cy="2535491"/>
          </a:xfrm>
          <a:prstGeom prst="rect">
            <a:avLst/>
          </a:prstGeom>
        </p:spPr>
      </p:pic>
      <p:sp>
        <p:nvSpPr>
          <p:cNvPr id="3" name="Content Placeholder 2"/>
          <p:cNvSpPr>
            <a:spLocks noGrp="1"/>
          </p:cNvSpPr>
          <p:nvPr>
            <p:ph idx="1"/>
          </p:nvPr>
        </p:nvSpPr>
        <p:spPr>
          <a:xfrm>
            <a:off x="228600" y="1066800"/>
            <a:ext cx="8915400" cy="4525963"/>
          </a:xfrm>
        </p:spPr>
        <p:txBody>
          <a:bodyPr/>
          <a:lstStyle/>
          <a:p>
            <a:pPr>
              <a:buNone/>
            </a:pPr>
            <a:r>
              <a:rPr lang="en-US" sz="2400" dirty="0" smtClean="0"/>
              <a:t>Interpret results</a:t>
            </a:r>
          </a:p>
          <a:p>
            <a:r>
              <a:rPr lang="en-US" sz="2400" dirty="0" smtClean="0"/>
              <a:t>Temperature*eggs significant at </a:t>
            </a:r>
            <a:r>
              <a:rPr lang="el-GR" sz="2400" dirty="0" smtClean="0"/>
              <a:t>α</a:t>
            </a:r>
            <a:r>
              <a:rPr lang="en-US" sz="2400" dirty="0" smtClean="0"/>
              <a:t>=0.05</a:t>
            </a:r>
          </a:p>
          <a:p>
            <a:r>
              <a:rPr lang="en-US" sz="2400" dirty="0" smtClean="0"/>
              <a:t>No significant differences between ovens</a:t>
            </a:r>
          </a:p>
          <a:p>
            <a:endParaRPr lang="en-US" sz="2400" dirty="0" smtClean="0"/>
          </a:p>
          <a:p>
            <a:r>
              <a:rPr lang="en-US" sz="2000" dirty="0" smtClean="0"/>
              <a:t>Minitab cannot do </a:t>
            </a:r>
            <a:r>
              <a:rPr lang="en-US" sz="2000" dirty="0" err="1" smtClean="0"/>
              <a:t>Tukey</a:t>
            </a:r>
            <a:r>
              <a:rPr lang="en-US" sz="2000" dirty="0" smtClean="0"/>
              <a:t> test for split-plot design</a:t>
            </a:r>
          </a:p>
          <a:p>
            <a:r>
              <a:rPr lang="en-US" sz="2000" dirty="0" smtClean="0"/>
              <a:t>Can do general comparison of average responses at levels of significant interactions/factors</a:t>
            </a:r>
          </a:p>
          <a:p>
            <a:r>
              <a:rPr lang="en-US" sz="2000" dirty="0" smtClean="0"/>
              <a:t>Can do interaction plot for fixed factors</a:t>
            </a:r>
            <a:endParaRPr lang="en-US" sz="2400" dirty="0" smtClean="0"/>
          </a:p>
          <a:p>
            <a:pPr>
              <a:buNone/>
            </a:pPr>
            <a:r>
              <a:rPr lang="en-US" sz="2000" dirty="0" smtClean="0"/>
              <a:t>		</a:t>
            </a:r>
          </a:p>
          <a:p>
            <a:pPr>
              <a:buNone/>
            </a:pPr>
            <a:endParaRPr lang="en-US" sz="20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572</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1 WP factor, multiple SP factors, WP blocks</a:t>
            </a:r>
            <a:endParaRPr lang="en-US" sz="2400" u="sng" dirty="0"/>
          </a:p>
        </p:txBody>
      </p:sp>
      <p:sp>
        <p:nvSpPr>
          <p:cNvPr id="7" name="TextBox 6"/>
          <p:cNvSpPr txBox="1"/>
          <p:nvPr/>
        </p:nvSpPr>
        <p:spPr>
          <a:xfrm>
            <a:off x="1163548" y="4438601"/>
            <a:ext cx="3810000" cy="2308324"/>
          </a:xfrm>
          <a:prstGeom prst="rect">
            <a:avLst/>
          </a:prstGeom>
          <a:noFill/>
        </p:spPr>
        <p:txBody>
          <a:bodyPr wrap="square" rtlCol="0">
            <a:spAutoFit/>
          </a:bodyPr>
          <a:lstStyle/>
          <a:p>
            <a:r>
              <a:rPr lang="nb-NO" sz="1600" dirty="0">
                <a:latin typeface="Courier New" pitchFamily="49" charset="0"/>
                <a:cs typeface="Courier New" pitchFamily="49" charset="0"/>
              </a:rPr>
              <a:t>temp*eggs</a:t>
            </a:r>
          </a:p>
          <a:p>
            <a:r>
              <a:rPr lang="nb-NO" sz="1600" dirty="0">
                <a:latin typeface="Courier New" pitchFamily="49" charset="0"/>
                <a:cs typeface="Courier New" pitchFamily="49" charset="0"/>
              </a:rPr>
              <a:t>  350 1            59.4250</a:t>
            </a:r>
          </a:p>
          <a:p>
            <a:r>
              <a:rPr lang="nb-NO" sz="1600" dirty="0">
                <a:latin typeface="Courier New" pitchFamily="49" charset="0"/>
                <a:cs typeface="Courier New" pitchFamily="49" charset="0"/>
              </a:rPr>
              <a:t>  350 2            58.9250</a:t>
            </a:r>
          </a:p>
          <a:p>
            <a:r>
              <a:rPr lang="nb-NO" sz="1600" dirty="0">
                <a:latin typeface="Courier New" pitchFamily="49" charset="0"/>
                <a:cs typeface="Courier New" pitchFamily="49" charset="0"/>
              </a:rPr>
              <a:t>  350 3            59.3750</a:t>
            </a:r>
          </a:p>
          <a:p>
            <a:r>
              <a:rPr lang="nb-NO" sz="1600" dirty="0">
                <a:latin typeface="Courier New" pitchFamily="49" charset="0"/>
                <a:cs typeface="Courier New" pitchFamily="49" charset="0"/>
              </a:rPr>
              <a:t>  350 4            58.2250</a:t>
            </a:r>
          </a:p>
          <a:p>
            <a:r>
              <a:rPr lang="nb-NO" sz="1600" dirty="0">
                <a:latin typeface="Courier New" pitchFamily="49" charset="0"/>
                <a:cs typeface="Courier New" pitchFamily="49" charset="0"/>
              </a:rPr>
              <a:t>  400 1            59.8250</a:t>
            </a:r>
          </a:p>
          <a:p>
            <a:r>
              <a:rPr lang="nb-NO" sz="1600" dirty="0">
                <a:latin typeface="Courier New" pitchFamily="49" charset="0"/>
                <a:cs typeface="Courier New" pitchFamily="49" charset="0"/>
              </a:rPr>
              <a:t>  400 2            60.7500</a:t>
            </a:r>
          </a:p>
          <a:p>
            <a:r>
              <a:rPr lang="nb-NO" sz="1600" dirty="0">
                <a:latin typeface="Courier New" pitchFamily="49" charset="0"/>
                <a:cs typeface="Courier New" pitchFamily="49" charset="0"/>
              </a:rPr>
              <a:t>  400 3            62.2000</a:t>
            </a:r>
          </a:p>
          <a:p>
            <a:r>
              <a:rPr lang="nb-NO" sz="1600" dirty="0">
                <a:latin typeface="Courier New" pitchFamily="49" charset="0"/>
                <a:cs typeface="Courier New" pitchFamily="49" charset="0"/>
              </a:rPr>
              <a:t>  400 4            63.3250</a:t>
            </a:r>
            <a:endParaRPr lang="en-US" sz="1600" dirty="0" smtClean="0">
              <a:latin typeface="Courier New" pitchFamily="49" charset="0"/>
              <a:cs typeface="Courier New" pitchFamily="49" charset="0"/>
            </a:endParaRPr>
          </a:p>
        </p:txBody>
      </p:sp>
    </p:spTree>
    <p:extLst>
      <p:ext uri="{BB962C8B-B14F-4D97-AF65-F5344CB8AC3E}">
        <p14:creationId xmlns:p14="http://schemas.microsoft.com/office/powerpoint/2010/main" val="86574847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93837"/>
            <a:ext cx="8686800" cy="4525963"/>
          </a:xfrm>
        </p:spPr>
        <p:txBody>
          <a:bodyPr/>
          <a:lstStyle/>
          <a:p>
            <a:r>
              <a:rPr lang="en-US" sz="2800" u="sng" dirty="0" smtClean="0"/>
              <a:t>Split-Plot Designs with Multiple WP</a:t>
            </a:r>
          </a:p>
          <a:p>
            <a:pPr>
              <a:spcBef>
                <a:spcPts val="1800"/>
              </a:spcBef>
            </a:pPr>
            <a:r>
              <a:rPr lang="en-US" sz="2400" dirty="0" smtClean="0"/>
              <a:t>Consider case with more than one hard-to-change factor</a:t>
            </a:r>
          </a:p>
          <a:p>
            <a:r>
              <a:rPr lang="en-US" sz="2400" dirty="0" smtClean="0"/>
              <a:t>Multiple whole plots (WP)</a:t>
            </a:r>
          </a:p>
          <a:p>
            <a:endParaRPr lang="en-US" sz="2400" dirty="0" smtClean="0"/>
          </a:p>
          <a:p>
            <a:pPr>
              <a:buFont typeface="Arial" pitchFamily="34" charset="0"/>
              <a:buChar char="•"/>
            </a:pPr>
            <a:r>
              <a:rPr lang="en-US" sz="2400" dirty="0" smtClean="0"/>
              <a:t>Cake baking example:</a:t>
            </a:r>
          </a:p>
          <a:p>
            <a:pPr lvl="1">
              <a:buFont typeface="Arial" pitchFamily="34" charset="0"/>
              <a:buChar char="•"/>
            </a:pPr>
            <a:r>
              <a:rPr lang="en-US" sz="2000" dirty="0" smtClean="0"/>
              <a:t>Hard-to-change factors: oven temperature and heat type (conventional, convection)</a:t>
            </a:r>
          </a:p>
          <a:p>
            <a:pPr lvl="1">
              <a:buFont typeface="Arial" pitchFamily="34" charset="0"/>
              <a:buChar char="•"/>
            </a:pPr>
            <a:r>
              <a:rPr lang="en-US" sz="2000" dirty="0" smtClean="0"/>
              <a:t>Easy-to-change factors: # eggs and type of oil</a:t>
            </a:r>
            <a:endParaRPr lang="en-US" sz="2400" dirty="0" smtClean="0"/>
          </a:p>
          <a:p>
            <a:pPr>
              <a:buFont typeface="Arial" pitchFamily="34" charset="0"/>
              <a:buChar char="•"/>
            </a:pPr>
            <a:endParaRPr lang="en-US" sz="2400" dirty="0" smtClean="0"/>
          </a:p>
          <a:p>
            <a:pPr>
              <a:buFont typeface="Arial" pitchFamily="34" charset="0"/>
              <a:buChar char="•"/>
            </a:pPr>
            <a:r>
              <a:rPr lang="en-US" sz="2400" dirty="0" smtClean="0"/>
              <a:t>Agriculture example</a:t>
            </a:r>
          </a:p>
          <a:p>
            <a:pPr lvl="1">
              <a:buFont typeface="Arial" pitchFamily="34" charset="0"/>
              <a:buChar char="•"/>
            </a:pPr>
            <a:r>
              <a:rPr lang="en-US" sz="2000" dirty="0" smtClean="0"/>
              <a:t>Hard-to-change factors: irrigation method and broadcast fertilizer</a:t>
            </a:r>
          </a:p>
          <a:p>
            <a:pPr lvl="1">
              <a:buFont typeface="Arial" pitchFamily="34" charset="0"/>
              <a:buChar char="•"/>
            </a:pPr>
            <a:r>
              <a:rPr lang="en-US" sz="2000" dirty="0" smtClean="0"/>
              <a:t>Easy-to-change factors: seed variety and time to harvest</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573</a:t>
            </a:fld>
            <a:endParaRPr lang="en-US"/>
          </a:p>
        </p:txBody>
      </p:sp>
      <p:sp>
        <p:nvSpPr>
          <p:cNvPr id="7"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Tree>
    <p:extLst>
      <p:ext uri="{BB962C8B-B14F-4D97-AF65-F5344CB8AC3E}">
        <p14:creationId xmlns:p14="http://schemas.microsoft.com/office/powerpoint/2010/main" val="82547780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560637"/>
            <a:ext cx="84582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 y="1341437"/>
            <a:ext cx="8763000" cy="4525963"/>
          </a:xfrm>
        </p:spPr>
        <p:txBody>
          <a:bodyPr/>
          <a:lstStyle/>
          <a:p>
            <a:pPr>
              <a:spcBef>
                <a:spcPts val="600"/>
              </a:spcBef>
              <a:spcAft>
                <a:spcPts val="2400"/>
              </a:spcAft>
            </a:pPr>
            <a:r>
              <a:rPr lang="en-US" sz="2400" u="sng" dirty="0" smtClean="0"/>
              <a:t>General Split-Plot model for multiple WP factor, multiple SP factors, CRD at WP level</a:t>
            </a:r>
          </a:p>
          <a:p>
            <a:pPr lvl="1">
              <a:spcBef>
                <a:spcPts val="600"/>
              </a:spcBef>
              <a:buNone/>
            </a:pPr>
            <a:endParaRPr lang="en-US" sz="2000" dirty="0" smtClean="0"/>
          </a:p>
          <a:p>
            <a:pPr lvl="1">
              <a:spcBef>
                <a:spcPts val="600"/>
              </a:spcBef>
              <a:buNone/>
            </a:pPr>
            <a:r>
              <a:rPr lang="en-US" sz="2000" dirty="0" smtClean="0"/>
              <a:t>Y = WP factors + WP*WP interactions + WP error + SP factors </a:t>
            </a:r>
          </a:p>
          <a:p>
            <a:pPr lvl="1">
              <a:spcBef>
                <a:spcPts val="600"/>
              </a:spcBef>
              <a:buNone/>
            </a:pPr>
            <a:r>
              <a:rPr lang="en-US" sz="2000" dirty="0" smtClean="0"/>
              <a:t>			       + WP*SP interactions + SP*SP interactions + SP error</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000" dirty="0" smtClean="0"/>
              <a:t>WP error used to evaluate significance of WP factor and WP*WP interactions</a:t>
            </a:r>
          </a:p>
          <a:p>
            <a:pPr lvl="2">
              <a:spcBef>
                <a:spcPts val="600"/>
              </a:spcBef>
              <a:buFont typeface="Arial" pitchFamily="34" charset="0"/>
              <a:buChar char="•"/>
            </a:pPr>
            <a:r>
              <a:rPr lang="en-US" sz="2000" dirty="0" smtClean="0"/>
              <a:t>WP error term is WP(WP factors). WP nested in all WP factors</a:t>
            </a:r>
          </a:p>
          <a:p>
            <a:pPr lvl="1">
              <a:spcBef>
                <a:spcPts val="600"/>
              </a:spcBef>
              <a:buFont typeface="Arial" pitchFamily="34" charset="0"/>
              <a:buChar char="•"/>
            </a:pPr>
            <a:r>
              <a:rPr lang="en-US" sz="2000" dirty="0" smtClean="0"/>
              <a:t>SP error used to evaluate significance of SP factors and WP*SP interactions and SP*SP interactions</a:t>
            </a:r>
          </a:p>
          <a:p>
            <a:pPr>
              <a:spcBef>
                <a:spcPts val="1200"/>
              </a:spcBef>
              <a:buFont typeface="Arial" pitchFamily="34" charset="0"/>
              <a:buChar char="•"/>
            </a:pPr>
            <a:r>
              <a:rPr lang="en-US" sz="2400" dirty="0" smtClean="0"/>
              <a:t>To estimate WP error need multiple replicates of whole plot factor combinations</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7" name="Title 1"/>
          <p:cNvSpPr>
            <a:spLocks noGrp="1"/>
          </p:cNvSpPr>
          <p:nvPr>
            <p:ph type="title"/>
          </p:nvPr>
        </p:nvSpPr>
        <p:spPr>
          <a:xfrm>
            <a:off x="457200" y="-7620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574</a:t>
            </a:fld>
            <a:endParaRPr lang="en-US"/>
          </a:p>
        </p:txBody>
      </p:sp>
    </p:spTree>
    <p:extLst>
      <p:ext uri="{BB962C8B-B14F-4D97-AF65-F5344CB8AC3E}">
        <p14:creationId xmlns:p14="http://schemas.microsoft.com/office/powerpoint/2010/main" val="588142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Footer Placeholder 6"/>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5126" name="Slide Number Placeholder 7"/>
          <p:cNvSpPr>
            <a:spLocks noGrp="1"/>
          </p:cNvSpPr>
          <p:nvPr>
            <p:ph type="sldNum" sz="quarter" idx="12"/>
          </p:nvPr>
        </p:nvSpPr>
        <p:spPr>
          <a:noFill/>
        </p:spPr>
        <p:txBody>
          <a:bodyPr/>
          <a:lstStyle/>
          <a:p>
            <a:fld id="{82DDA647-F32B-4F59-AA3D-32DAFFF42C1E}" type="slidenum">
              <a:rPr lang="en-US" smtClean="0">
                <a:latin typeface="Arial" charset="0"/>
              </a:rPr>
              <a:pPr/>
              <a:t>323</a:t>
            </a:fld>
            <a:endParaRPr lang="en-US" smtClean="0">
              <a:latin typeface="Arial" charset="0"/>
            </a:endParaRPr>
          </a:p>
        </p:txBody>
      </p:sp>
      <p:sp>
        <p:nvSpPr>
          <p:cNvPr id="5127" name="Rectangle 2"/>
          <p:cNvSpPr>
            <a:spLocks noGrp="1" noChangeArrowheads="1"/>
          </p:cNvSpPr>
          <p:nvPr>
            <p:ph type="title"/>
          </p:nvPr>
        </p:nvSpPr>
        <p:spPr>
          <a:xfrm>
            <a:off x="457200" y="228600"/>
            <a:ext cx="8229600" cy="1143000"/>
          </a:xfrm>
        </p:spPr>
        <p:txBody>
          <a:bodyPr/>
          <a:lstStyle/>
          <a:p>
            <a:pPr eaLnBrk="1" hangingPunct="1"/>
            <a:r>
              <a:rPr lang="en-US" smtClean="0"/>
              <a:t>Heart Rate Reduction Example</a:t>
            </a:r>
          </a:p>
        </p:txBody>
      </p:sp>
      <p:sp>
        <p:nvSpPr>
          <p:cNvPr id="5128" name="Rectangle 3"/>
          <p:cNvSpPr>
            <a:spLocks noGrp="1" noChangeArrowheads="1"/>
          </p:cNvSpPr>
          <p:nvPr>
            <p:ph type="body" sz="half" idx="1"/>
          </p:nvPr>
        </p:nvSpPr>
        <p:spPr>
          <a:xfrm>
            <a:off x="304800" y="990600"/>
            <a:ext cx="8686800" cy="5715000"/>
          </a:xfrm>
        </p:spPr>
        <p:txBody>
          <a:bodyPr/>
          <a:lstStyle/>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Avg. HR reduction for High and Medium dosages not significantly different</a:t>
            </a:r>
          </a:p>
          <a:p>
            <a:pPr eaLnBrk="1" hangingPunct="1"/>
            <a:r>
              <a:rPr lang="en-US" sz="2800" smtClean="0"/>
              <a:t>Choose either medium or high dosage to maximize % reduction in HR</a:t>
            </a:r>
          </a:p>
        </p:txBody>
      </p:sp>
      <p:graphicFrame>
        <p:nvGraphicFramePr>
          <p:cNvPr id="5122" name="Object 4"/>
          <p:cNvGraphicFramePr>
            <a:graphicFrameLocks noGrp="1" noChangeAspect="1"/>
          </p:cNvGraphicFramePr>
          <p:nvPr>
            <p:ph sz="quarter" idx="2"/>
          </p:nvPr>
        </p:nvGraphicFramePr>
        <p:xfrm>
          <a:off x="4424363" y="2411413"/>
          <a:ext cx="1520825" cy="407987"/>
        </p:xfrm>
        <a:graphic>
          <a:graphicData uri="http://schemas.openxmlformats.org/presentationml/2006/ole">
            <mc:AlternateContent xmlns:mc="http://schemas.openxmlformats.org/markup-compatibility/2006">
              <mc:Choice xmlns:v="urn:schemas-microsoft-com:vml" Requires="v">
                <p:oleObj spid="_x0000_s5458" name="Equation" r:id="rId3" imgW="850900" imgH="228600" progId="Equation.3">
                  <p:embed/>
                </p:oleObj>
              </mc:Choice>
              <mc:Fallback>
                <p:oleObj name="Equation" r:id="rId3" imgW="850900" imgH="228600" progId="Equation.3">
                  <p:embed/>
                  <p:pic>
                    <p:nvPicPr>
                      <p:cNvPr id="0" name="Picture 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363" y="2411413"/>
                        <a:ext cx="1520825"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Line 5"/>
          <p:cNvSpPr>
            <a:spLocks noChangeShapeType="1"/>
          </p:cNvSpPr>
          <p:nvPr/>
        </p:nvSpPr>
        <p:spPr bwMode="auto">
          <a:xfrm>
            <a:off x="1447800" y="2209800"/>
            <a:ext cx="5791200" cy="0"/>
          </a:xfrm>
          <a:prstGeom prst="line">
            <a:avLst/>
          </a:prstGeom>
          <a:noFill/>
          <a:ln w="9525">
            <a:solidFill>
              <a:schemeClr val="tx1"/>
            </a:solidFill>
            <a:round/>
            <a:headEnd/>
            <a:tailEnd/>
          </a:ln>
        </p:spPr>
        <p:txBody>
          <a:bodyPr/>
          <a:lstStyle/>
          <a:p>
            <a:endParaRPr lang="en-US"/>
          </a:p>
        </p:txBody>
      </p:sp>
      <p:sp>
        <p:nvSpPr>
          <p:cNvPr id="5130" name="Rectangle 6"/>
          <p:cNvSpPr>
            <a:spLocks noChangeArrowheads="1"/>
          </p:cNvSpPr>
          <p:nvPr/>
        </p:nvSpPr>
        <p:spPr bwMode="auto">
          <a:xfrm>
            <a:off x="28956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31" name="Text Box 7"/>
          <p:cNvSpPr txBox="1">
            <a:spLocks noChangeArrowheads="1"/>
          </p:cNvSpPr>
          <p:nvPr/>
        </p:nvSpPr>
        <p:spPr bwMode="auto">
          <a:xfrm>
            <a:off x="2590800" y="2590800"/>
            <a:ext cx="990600" cy="366713"/>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5123" name="Object 8"/>
          <p:cNvGraphicFramePr>
            <a:graphicFrameLocks noGrp="1" noChangeAspect="1"/>
          </p:cNvGraphicFramePr>
          <p:nvPr>
            <p:ph sz="quarter" idx="3"/>
          </p:nvPr>
        </p:nvGraphicFramePr>
        <p:xfrm>
          <a:off x="6172200" y="2387600"/>
          <a:ext cx="1371600" cy="457200"/>
        </p:xfrm>
        <a:graphic>
          <a:graphicData uri="http://schemas.openxmlformats.org/presentationml/2006/ole">
            <mc:AlternateContent xmlns:mc="http://schemas.openxmlformats.org/markup-compatibility/2006">
              <mc:Choice xmlns:v="urn:schemas-microsoft-com:vml" Requires="v">
                <p:oleObj spid="_x0000_s5459" name="Equation" r:id="rId5" imgW="723586" imgH="241195" progId="Equation.3">
                  <p:embed/>
                </p:oleObj>
              </mc:Choice>
              <mc:Fallback>
                <p:oleObj name="Equation" r:id="rId5" imgW="723586" imgH="241195" progId="Equation.3">
                  <p:embed/>
                  <p:pic>
                    <p:nvPicPr>
                      <p:cNvPr id="0" name="Picture 1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387600"/>
                        <a:ext cx="1371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9"/>
          <p:cNvGraphicFramePr>
            <a:graphicFrameLocks noChangeAspect="1"/>
          </p:cNvGraphicFramePr>
          <p:nvPr/>
        </p:nvGraphicFramePr>
        <p:xfrm>
          <a:off x="2246313" y="2386013"/>
          <a:ext cx="1295400" cy="425450"/>
        </p:xfrm>
        <a:graphic>
          <a:graphicData uri="http://schemas.openxmlformats.org/presentationml/2006/ole">
            <mc:AlternateContent xmlns:mc="http://schemas.openxmlformats.org/markup-compatibility/2006">
              <mc:Choice xmlns:v="urn:schemas-microsoft-com:vml" Requires="v">
                <p:oleObj spid="_x0000_s5460" name="Equation" r:id="rId7" imgW="698500" imgH="228600" progId="Equation.3">
                  <p:embed/>
                </p:oleObj>
              </mc:Choice>
              <mc:Fallback>
                <p:oleObj name="Equation" r:id="rId7" imgW="698500" imgH="22860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2386013"/>
                        <a:ext cx="12954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Rectangle 10"/>
          <p:cNvSpPr>
            <a:spLocks noChangeArrowheads="1"/>
          </p:cNvSpPr>
          <p:nvPr/>
        </p:nvSpPr>
        <p:spPr bwMode="auto">
          <a:xfrm>
            <a:off x="53340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33" name="Rectangle 11"/>
          <p:cNvSpPr>
            <a:spLocks noChangeArrowheads="1"/>
          </p:cNvSpPr>
          <p:nvPr/>
        </p:nvSpPr>
        <p:spPr bwMode="auto">
          <a:xfrm>
            <a:off x="62484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34" name="Line 13"/>
          <p:cNvSpPr>
            <a:spLocks noChangeShapeType="1"/>
          </p:cNvSpPr>
          <p:nvPr/>
        </p:nvSpPr>
        <p:spPr bwMode="auto">
          <a:xfrm>
            <a:off x="5410200" y="1828800"/>
            <a:ext cx="914400" cy="0"/>
          </a:xfrm>
          <a:prstGeom prst="line">
            <a:avLst/>
          </a:prstGeom>
          <a:noFill/>
          <a:ln w="38100">
            <a:solidFill>
              <a:srgbClr val="0000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50837"/>
            <a:ext cx="8763000" cy="4525963"/>
          </a:xfrm>
        </p:spPr>
        <p:txBody>
          <a:bodyPr/>
          <a:lstStyle/>
          <a:p>
            <a:pPr>
              <a:spcBef>
                <a:spcPts val="600"/>
              </a:spcBef>
              <a:spcAft>
                <a:spcPts val="2400"/>
              </a:spcAft>
            </a:pPr>
            <a:r>
              <a:rPr lang="en-US" sz="2400" u="sng" dirty="0" smtClean="0"/>
              <a:t>ANOVA table for Split-Plot model for 2 WP factor (A,B), 2 SP factors (C,D), CRD at WP level</a:t>
            </a:r>
          </a:p>
          <a:p>
            <a:pPr marL="342900" lvl="1" indent="-342900">
              <a:spcBef>
                <a:spcPts val="600"/>
              </a:spcBef>
              <a:spcAft>
                <a:spcPts val="0"/>
              </a:spcAft>
              <a:buFontTx/>
              <a:buChar char="•"/>
            </a:pPr>
            <a:endParaRPr lang="en-US" sz="2400" dirty="0" smtClean="0"/>
          </a:p>
          <a:p>
            <a:pPr>
              <a:spcBef>
                <a:spcPts val="600"/>
              </a:spcBef>
              <a:spcAft>
                <a:spcPts val="2400"/>
              </a:spcAft>
              <a:buNone/>
            </a:pPr>
            <a:endParaRPr lang="en-US" sz="2400" u="sng"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graphicFrame>
        <p:nvGraphicFramePr>
          <p:cNvPr id="6" name="Table 5"/>
          <p:cNvGraphicFramePr>
            <a:graphicFrameLocks noGrp="1"/>
          </p:cNvGraphicFramePr>
          <p:nvPr/>
        </p:nvGraphicFramePr>
        <p:xfrm>
          <a:off x="2042160" y="1219200"/>
          <a:ext cx="6949440" cy="5486400"/>
        </p:xfrm>
        <a:graphic>
          <a:graphicData uri="http://schemas.openxmlformats.org/drawingml/2006/table">
            <a:tbl>
              <a:tblPr firstRow="1" bandRow="1">
                <a:tableStyleId>{5C22544A-7EE6-4342-B048-85BDC9FD1C3A}</a:tableStyleId>
              </a:tblPr>
              <a:tblGrid>
                <a:gridCol w="1097280"/>
                <a:gridCol w="1828800"/>
                <a:gridCol w="1188720"/>
                <a:gridCol w="1188720"/>
                <a:gridCol w="1645920"/>
              </a:tblGrid>
              <a:tr h="182880">
                <a:tc>
                  <a:txBody>
                    <a:bodyPr/>
                    <a:lstStyle/>
                    <a:p>
                      <a:r>
                        <a:rPr lang="en-US" sz="1400" dirty="0" smtClean="0">
                          <a:solidFill>
                            <a:schemeClr val="tx1"/>
                          </a:solidFill>
                        </a:rPr>
                        <a:t>Variation</a:t>
                      </a:r>
                      <a:endParaRPr lang="en-US" sz="1400" dirty="0">
                        <a:solidFill>
                          <a:schemeClr val="tx1"/>
                        </a:solidFill>
                      </a:endParaRPr>
                    </a:p>
                  </a:txBody>
                  <a:tcPr/>
                </a:tc>
                <a:tc>
                  <a:txBody>
                    <a:bodyPr/>
                    <a:lstStyle/>
                    <a:p>
                      <a:pPr algn="ctr"/>
                      <a:r>
                        <a:rPr lang="en-US" sz="1400" dirty="0" err="1" smtClean="0">
                          <a:solidFill>
                            <a:schemeClr val="tx1"/>
                          </a:solidFill>
                        </a:rPr>
                        <a:t>df</a:t>
                      </a:r>
                      <a:endParaRPr lang="en-US" sz="1400" dirty="0">
                        <a:solidFill>
                          <a:schemeClr val="tx1"/>
                        </a:solidFill>
                      </a:endParaRPr>
                    </a:p>
                  </a:txBody>
                  <a:tcPr/>
                </a:tc>
                <a:tc>
                  <a:txBody>
                    <a:bodyPr/>
                    <a:lstStyle/>
                    <a:p>
                      <a:pPr algn="ctr"/>
                      <a:r>
                        <a:rPr lang="en-US" sz="1400" dirty="0" smtClean="0">
                          <a:solidFill>
                            <a:schemeClr val="tx1"/>
                          </a:solidFill>
                        </a:rPr>
                        <a:t>SS</a:t>
                      </a:r>
                      <a:endParaRPr lang="en-US" sz="1400" dirty="0">
                        <a:solidFill>
                          <a:schemeClr val="tx1"/>
                        </a:solidFill>
                      </a:endParaRPr>
                    </a:p>
                  </a:txBody>
                  <a:tcPr/>
                </a:tc>
                <a:tc>
                  <a:txBody>
                    <a:bodyPr/>
                    <a:lstStyle/>
                    <a:p>
                      <a:pPr algn="ctr"/>
                      <a:r>
                        <a:rPr lang="en-US" sz="1400" dirty="0" smtClean="0">
                          <a:solidFill>
                            <a:schemeClr val="tx1"/>
                          </a:solidFill>
                        </a:rPr>
                        <a:t>MS</a:t>
                      </a:r>
                      <a:endParaRPr lang="en-US" sz="1400" dirty="0">
                        <a:solidFill>
                          <a:schemeClr val="tx1"/>
                        </a:solidFill>
                      </a:endParaRPr>
                    </a:p>
                  </a:txBody>
                  <a:tcPr/>
                </a:tc>
                <a:tc>
                  <a:txBody>
                    <a:bodyPr/>
                    <a:lstStyle/>
                    <a:p>
                      <a:pPr algn="ctr"/>
                      <a:r>
                        <a:rPr lang="en-US" sz="1400" dirty="0" smtClean="0">
                          <a:solidFill>
                            <a:schemeClr val="tx1"/>
                          </a:solidFill>
                        </a:rPr>
                        <a:t>F</a:t>
                      </a:r>
                      <a:endParaRPr lang="en-US" sz="1400" dirty="0">
                        <a:solidFill>
                          <a:schemeClr val="tx1"/>
                        </a:solidFill>
                      </a:endParaRPr>
                    </a:p>
                  </a:txBody>
                  <a:tcPr/>
                </a:tc>
              </a:tr>
              <a:tr h="182880">
                <a:tc>
                  <a:txBody>
                    <a:bodyPr/>
                    <a:lstStyle/>
                    <a:p>
                      <a:r>
                        <a:rPr lang="en-US" sz="1400" dirty="0" smtClean="0"/>
                        <a:t>A</a:t>
                      </a:r>
                      <a:endParaRPr lang="en-US" sz="1400" dirty="0"/>
                    </a:p>
                  </a:txBody>
                  <a:tcPr/>
                </a:tc>
                <a:tc>
                  <a:txBody>
                    <a:bodyPr/>
                    <a:lstStyle/>
                    <a:p>
                      <a:pPr algn="ctr"/>
                      <a:r>
                        <a:rPr lang="en-US" sz="1400" smtClean="0"/>
                        <a:t>a-1</a:t>
                      </a:r>
                      <a:endParaRPr lang="en-US" sz="1400" dirty="0"/>
                    </a:p>
                  </a:txBody>
                  <a:tcPr/>
                </a:tc>
                <a:tc>
                  <a:txBody>
                    <a:bodyPr/>
                    <a:lstStyle/>
                    <a:p>
                      <a:pPr algn="ctr"/>
                      <a:r>
                        <a:rPr lang="en-US" sz="1400" dirty="0" smtClean="0"/>
                        <a:t>SS</a:t>
                      </a:r>
                      <a:r>
                        <a:rPr lang="en-US" sz="1400" baseline="-25000" dirty="0" smtClean="0"/>
                        <a:t>A</a:t>
                      </a:r>
                      <a:endParaRPr lang="en-US" sz="1400" baseline="-25000" dirty="0"/>
                    </a:p>
                  </a:txBody>
                  <a:tcPr/>
                </a:tc>
                <a:tc>
                  <a:txBody>
                    <a:bodyPr/>
                    <a:lstStyle/>
                    <a:p>
                      <a:pPr algn="ctr"/>
                      <a:r>
                        <a:rPr lang="en-US" sz="1400" dirty="0" smtClean="0"/>
                        <a:t>MS</a:t>
                      </a:r>
                      <a:r>
                        <a:rPr lang="en-US" sz="1400" baseline="-25000" dirty="0" smtClean="0"/>
                        <a:t>A</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a:t>
                      </a:r>
                      <a:r>
                        <a:rPr lang="en-US" sz="1400" baseline="0" dirty="0" smtClean="0"/>
                        <a:t> / </a:t>
                      </a:r>
                      <a:r>
                        <a:rPr lang="en-US" sz="1400" dirty="0" smtClean="0"/>
                        <a:t>MS</a:t>
                      </a:r>
                      <a:r>
                        <a:rPr lang="en-US" sz="1400" baseline="-25000" dirty="0" smtClean="0"/>
                        <a:t>WP(AB)</a:t>
                      </a:r>
                    </a:p>
                  </a:txBody>
                  <a:tcPr/>
                </a:tc>
              </a:tr>
              <a:tr h="182880">
                <a:tc>
                  <a:txBody>
                    <a:bodyPr/>
                    <a:lstStyle/>
                    <a:p>
                      <a:r>
                        <a:rPr lang="en-US" sz="1400" dirty="0" smtClean="0"/>
                        <a:t>B</a:t>
                      </a:r>
                      <a:endParaRPr lang="en-US" sz="1400" dirty="0"/>
                    </a:p>
                  </a:txBody>
                  <a:tcPr/>
                </a:tc>
                <a:tc>
                  <a:txBody>
                    <a:bodyPr/>
                    <a:lstStyle/>
                    <a:p>
                      <a:pPr algn="ctr"/>
                      <a:r>
                        <a:rPr lang="en-US" sz="1400" smtClean="0"/>
                        <a:t>b-1</a:t>
                      </a:r>
                      <a:endParaRPr lang="en-US" sz="1400" dirty="0"/>
                    </a:p>
                  </a:txBody>
                  <a:tcPr/>
                </a:tc>
                <a:tc>
                  <a:txBody>
                    <a:bodyPr/>
                    <a:lstStyle/>
                    <a:p>
                      <a:pPr algn="ctr"/>
                      <a:r>
                        <a:rPr lang="en-US" sz="1400" dirty="0" smtClean="0"/>
                        <a:t>SS</a:t>
                      </a:r>
                      <a:r>
                        <a:rPr lang="en-US" sz="1400" baseline="-25000" dirty="0" smtClean="0"/>
                        <a:t>B</a:t>
                      </a:r>
                      <a:endParaRPr lang="en-US" sz="1400" baseline="-25000" dirty="0"/>
                    </a:p>
                  </a:txBody>
                  <a:tcPr/>
                </a:tc>
                <a:tc>
                  <a:txBody>
                    <a:bodyPr/>
                    <a:lstStyle/>
                    <a:p>
                      <a:pPr algn="ctr"/>
                      <a:r>
                        <a:rPr lang="en-US" sz="1400" dirty="0" smtClean="0"/>
                        <a:t>MS</a:t>
                      </a:r>
                      <a:r>
                        <a:rPr lang="en-US" sz="1400" baseline="-25000" dirty="0" smtClean="0"/>
                        <a:t>B</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B </a:t>
                      </a:r>
                      <a:r>
                        <a:rPr lang="en-US" sz="1400" baseline="0" dirty="0" smtClean="0"/>
                        <a:t> / </a:t>
                      </a:r>
                      <a:r>
                        <a:rPr lang="en-US" sz="1400" dirty="0" smtClean="0"/>
                        <a:t>MS</a:t>
                      </a:r>
                      <a:r>
                        <a:rPr lang="en-US" sz="1400" baseline="-25000" dirty="0" smtClean="0"/>
                        <a:t>WP(AB)</a:t>
                      </a:r>
                    </a:p>
                  </a:txBody>
                  <a:tcPr/>
                </a:tc>
              </a:tr>
              <a:tr h="182880">
                <a:tc>
                  <a:txBody>
                    <a:bodyPr/>
                    <a:lstStyle/>
                    <a:p>
                      <a:r>
                        <a:rPr lang="en-US" sz="1400" dirty="0" smtClean="0"/>
                        <a:t>AB</a:t>
                      </a:r>
                      <a:endParaRPr lang="en-US" sz="1400" dirty="0"/>
                    </a:p>
                  </a:txBody>
                  <a:tcPr/>
                </a:tc>
                <a:tc>
                  <a:txBody>
                    <a:bodyPr/>
                    <a:lstStyle/>
                    <a:p>
                      <a:pPr algn="ctr"/>
                      <a:r>
                        <a:rPr lang="en-US" sz="1400" dirty="0" smtClean="0"/>
                        <a:t>(a-1)(b-1)</a:t>
                      </a:r>
                      <a:endParaRPr lang="en-US" sz="1400" dirty="0"/>
                    </a:p>
                  </a:txBody>
                  <a:tcPr/>
                </a:tc>
                <a:tc>
                  <a:txBody>
                    <a:bodyPr/>
                    <a:lstStyle/>
                    <a:p>
                      <a:pPr algn="ctr"/>
                      <a:r>
                        <a:rPr lang="en-US" sz="1400" dirty="0" smtClean="0"/>
                        <a:t>SS</a:t>
                      </a:r>
                      <a:r>
                        <a:rPr lang="en-US" sz="1400" baseline="-25000" dirty="0" smtClean="0"/>
                        <a:t>AB</a:t>
                      </a:r>
                      <a:endParaRPr lang="en-US" sz="1400" baseline="-25000" dirty="0"/>
                    </a:p>
                  </a:txBody>
                  <a:tcPr/>
                </a:tc>
                <a:tc>
                  <a:txBody>
                    <a:bodyPr/>
                    <a:lstStyle/>
                    <a:p>
                      <a:pPr algn="ctr"/>
                      <a:r>
                        <a:rPr lang="en-US" sz="1400" dirty="0" smtClean="0"/>
                        <a:t>MS</a:t>
                      </a:r>
                      <a:r>
                        <a:rPr lang="en-US" sz="1400" baseline="-25000" dirty="0" smtClean="0"/>
                        <a:t>AB</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AB</a:t>
                      </a:r>
                      <a:r>
                        <a:rPr lang="en-US" sz="1400" baseline="0" dirty="0" smtClean="0"/>
                        <a:t> / </a:t>
                      </a:r>
                      <a:r>
                        <a:rPr lang="en-US" sz="1400" dirty="0" smtClean="0"/>
                        <a:t>MS</a:t>
                      </a:r>
                      <a:r>
                        <a:rPr lang="en-US" sz="1400" baseline="-25000" dirty="0" smtClean="0"/>
                        <a:t>WP(AB)</a:t>
                      </a:r>
                    </a:p>
                  </a:txBody>
                  <a:tcPr/>
                </a:tc>
              </a:tr>
              <a:tr h="182880">
                <a:tc>
                  <a:txBody>
                    <a:bodyPr/>
                    <a:lstStyle/>
                    <a:p>
                      <a:r>
                        <a:rPr lang="en-US" sz="1400" dirty="0" smtClean="0"/>
                        <a:t>WP(A  B)</a:t>
                      </a:r>
                      <a:endParaRPr lang="en-US" sz="1400" dirty="0"/>
                    </a:p>
                  </a:txBody>
                  <a:tcPr/>
                </a:tc>
                <a:tc>
                  <a:txBody>
                    <a:bodyPr/>
                    <a:lstStyle/>
                    <a:p>
                      <a:pPr algn="ctr"/>
                      <a:r>
                        <a:rPr lang="en-US" sz="1400" dirty="0" err="1" smtClean="0"/>
                        <a:t>ab</a:t>
                      </a:r>
                      <a:r>
                        <a:rPr lang="en-US" sz="1400" dirty="0" smtClean="0"/>
                        <a:t>(n-1)</a:t>
                      </a:r>
                      <a:endParaRPr lang="en-US" sz="1400" dirty="0"/>
                    </a:p>
                  </a:txBody>
                  <a:tcPr/>
                </a:tc>
                <a:tc>
                  <a:txBody>
                    <a:bodyPr/>
                    <a:lstStyle/>
                    <a:p>
                      <a:pPr algn="ctr"/>
                      <a:r>
                        <a:rPr lang="en-US" sz="1400" dirty="0" smtClean="0"/>
                        <a:t>SS</a:t>
                      </a:r>
                      <a:r>
                        <a:rPr lang="en-US" sz="1400" baseline="-25000" dirty="0" smtClean="0"/>
                        <a:t>WP(AB)</a:t>
                      </a:r>
                      <a:endParaRPr lang="en-US" sz="1400" baseline="-25000" dirty="0"/>
                    </a:p>
                  </a:txBody>
                  <a:tcPr/>
                </a:tc>
                <a:tc>
                  <a:txBody>
                    <a:bodyPr/>
                    <a:lstStyle/>
                    <a:p>
                      <a:pPr algn="ctr"/>
                      <a:r>
                        <a:rPr lang="en-US" sz="1400" dirty="0" smtClean="0"/>
                        <a:t>MS</a:t>
                      </a:r>
                      <a:r>
                        <a:rPr lang="en-US" sz="1400" baseline="-25000" dirty="0" smtClean="0"/>
                        <a:t>WP(AB)</a:t>
                      </a:r>
                      <a:endParaRPr lang="en-US" sz="1400" baseline="-25000" dirty="0"/>
                    </a:p>
                  </a:txBody>
                  <a:tcPr/>
                </a:tc>
                <a:tc>
                  <a:txBody>
                    <a:bodyPr/>
                    <a:lstStyle/>
                    <a:p>
                      <a:pPr algn="ctr"/>
                      <a:endParaRPr lang="en-US" sz="1400" baseline="-25000" dirty="0"/>
                    </a:p>
                  </a:txBody>
                  <a:tcPr/>
                </a:tc>
              </a:tr>
              <a:tr h="182880">
                <a:tc>
                  <a:txBody>
                    <a:bodyPr/>
                    <a:lstStyle/>
                    <a:p>
                      <a:r>
                        <a:rPr lang="en-US" sz="1400" dirty="0" smtClean="0"/>
                        <a:t>C</a:t>
                      </a:r>
                      <a:endParaRPr lang="en-US" sz="1400" dirty="0"/>
                    </a:p>
                  </a:txBody>
                  <a:tcPr/>
                </a:tc>
                <a:tc>
                  <a:txBody>
                    <a:bodyPr/>
                    <a:lstStyle/>
                    <a:p>
                      <a:pPr algn="ctr"/>
                      <a:r>
                        <a:rPr lang="en-US" sz="1400" dirty="0" smtClean="0"/>
                        <a:t>c-1</a:t>
                      </a:r>
                      <a:endParaRPr lang="en-US" sz="1400" dirty="0"/>
                    </a:p>
                  </a:txBody>
                  <a:tcPr/>
                </a:tc>
                <a:tc>
                  <a:txBody>
                    <a:bodyPr/>
                    <a:lstStyle/>
                    <a:p>
                      <a:pPr algn="ctr"/>
                      <a:r>
                        <a:rPr lang="en-US" sz="1400" dirty="0" smtClean="0"/>
                        <a:t>SS</a:t>
                      </a:r>
                      <a:r>
                        <a:rPr lang="en-US" sz="1400" baseline="-25000" dirty="0" smtClean="0"/>
                        <a:t>C</a:t>
                      </a:r>
                      <a:endParaRPr lang="en-US" sz="1400" baseline="-25000" dirty="0"/>
                    </a:p>
                  </a:txBody>
                  <a:tcPr/>
                </a:tc>
                <a:tc>
                  <a:txBody>
                    <a:bodyPr/>
                    <a:lstStyle/>
                    <a:p>
                      <a:pPr algn="ctr"/>
                      <a:r>
                        <a:rPr lang="en-US" sz="1400" dirty="0" smtClean="0"/>
                        <a:t>MS</a:t>
                      </a:r>
                      <a:r>
                        <a:rPr lang="en-US" sz="1400" baseline="-25000" dirty="0" smtClean="0"/>
                        <a:t>C</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C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D</a:t>
                      </a:r>
                      <a:endParaRPr lang="en-US" sz="1400" dirty="0"/>
                    </a:p>
                  </a:txBody>
                  <a:tcPr/>
                </a:tc>
                <a:tc>
                  <a:txBody>
                    <a:bodyPr/>
                    <a:lstStyle/>
                    <a:p>
                      <a:pPr algn="ctr"/>
                      <a:r>
                        <a:rPr lang="en-US" sz="1400" dirty="0" smtClean="0"/>
                        <a:t>d-1</a:t>
                      </a:r>
                      <a:endParaRPr lang="en-US" sz="1400" dirty="0"/>
                    </a:p>
                  </a:txBody>
                  <a:tcPr/>
                </a:tc>
                <a:tc>
                  <a:txBody>
                    <a:bodyPr/>
                    <a:lstStyle/>
                    <a:p>
                      <a:pPr algn="ctr"/>
                      <a:r>
                        <a:rPr lang="en-US" sz="1400" dirty="0" smtClean="0"/>
                        <a:t>SS</a:t>
                      </a:r>
                      <a:r>
                        <a:rPr lang="en-US" sz="1400" baseline="-25000" dirty="0" smtClean="0"/>
                        <a:t>D</a:t>
                      </a:r>
                      <a:endParaRPr lang="en-US" sz="1400" baseline="-25000" dirty="0"/>
                    </a:p>
                  </a:txBody>
                  <a:tcPr/>
                </a:tc>
                <a:tc>
                  <a:txBody>
                    <a:bodyPr/>
                    <a:lstStyle/>
                    <a:p>
                      <a:pPr algn="ctr"/>
                      <a:r>
                        <a:rPr lang="en-US" sz="1400" dirty="0" smtClean="0"/>
                        <a:t>MS</a:t>
                      </a:r>
                      <a:r>
                        <a:rPr lang="en-US" sz="1400" baseline="-25000" dirty="0" smtClean="0"/>
                        <a:t>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D</a:t>
                      </a:r>
                      <a:r>
                        <a:rPr lang="en-US" sz="1400" baseline="0" dirty="0" smtClean="0"/>
                        <a:t> / </a:t>
                      </a:r>
                      <a:r>
                        <a:rPr lang="en-US" sz="1400" dirty="0" smtClean="0"/>
                        <a:t>MS</a:t>
                      </a:r>
                      <a:r>
                        <a:rPr lang="en-US" sz="1400" baseline="-25000" dirty="0" smtClean="0"/>
                        <a:t>E</a:t>
                      </a:r>
                    </a:p>
                  </a:txBody>
                  <a:tcPr/>
                </a:tc>
              </a:tr>
              <a:tr h="182880">
                <a:tc>
                  <a:txBody>
                    <a:bodyPr/>
                    <a:lstStyle/>
                    <a:p>
                      <a:r>
                        <a:rPr lang="en-US" sz="1400" dirty="0" smtClean="0"/>
                        <a:t>AC</a:t>
                      </a:r>
                      <a:endParaRPr lang="en-US" sz="1400" dirty="0"/>
                    </a:p>
                  </a:txBody>
                  <a:tcPr/>
                </a:tc>
                <a:tc>
                  <a:txBody>
                    <a:bodyPr/>
                    <a:lstStyle/>
                    <a:p>
                      <a:pPr algn="ctr"/>
                      <a:r>
                        <a:rPr lang="en-US" sz="1400" dirty="0" smtClean="0"/>
                        <a:t>(a-1)(c-1)</a:t>
                      </a:r>
                      <a:endParaRPr lang="en-US" sz="1400" dirty="0"/>
                    </a:p>
                  </a:txBody>
                  <a:tcPr/>
                </a:tc>
                <a:tc>
                  <a:txBody>
                    <a:bodyPr/>
                    <a:lstStyle/>
                    <a:p>
                      <a:pPr algn="ctr"/>
                      <a:r>
                        <a:rPr lang="en-US" sz="1400" dirty="0" smtClean="0"/>
                        <a:t>SS</a:t>
                      </a:r>
                      <a:r>
                        <a:rPr lang="en-US" sz="1400" baseline="-25000" dirty="0" smtClean="0"/>
                        <a:t>AC</a:t>
                      </a:r>
                      <a:endParaRPr lang="en-US" sz="1400" baseline="-25000" dirty="0"/>
                    </a:p>
                  </a:txBody>
                  <a:tcPr/>
                </a:tc>
                <a:tc>
                  <a:txBody>
                    <a:bodyPr/>
                    <a:lstStyle/>
                    <a:p>
                      <a:pPr algn="ctr"/>
                      <a:r>
                        <a:rPr lang="en-US" sz="1400" dirty="0" smtClean="0"/>
                        <a:t>MS</a:t>
                      </a:r>
                      <a:r>
                        <a:rPr lang="en-US" sz="1400" baseline="-25000" dirty="0" smtClean="0"/>
                        <a:t>AC</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AC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AD</a:t>
                      </a:r>
                      <a:endParaRPr lang="en-US" sz="1400" dirty="0"/>
                    </a:p>
                  </a:txBody>
                  <a:tcPr/>
                </a:tc>
                <a:tc>
                  <a:txBody>
                    <a:bodyPr/>
                    <a:lstStyle/>
                    <a:p>
                      <a:pPr algn="ctr"/>
                      <a:r>
                        <a:rPr lang="en-US" sz="1400" dirty="0" smtClean="0"/>
                        <a:t>(a-1)(d-1)</a:t>
                      </a:r>
                      <a:endParaRPr lang="en-US" sz="1400" dirty="0"/>
                    </a:p>
                  </a:txBody>
                  <a:tcPr/>
                </a:tc>
                <a:tc>
                  <a:txBody>
                    <a:bodyPr/>
                    <a:lstStyle/>
                    <a:p>
                      <a:pPr algn="ctr"/>
                      <a:r>
                        <a:rPr lang="en-US" sz="1400" dirty="0" smtClean="0"/>
                        <a:t>SS</a:t>
                      </a:r>
                      <a:r>
                        <a:rPr lang="en-US" sz="1400" baseline="-25000" dirty="0" smtClean="0"/>
                        <a:t>AD</a:t>
                      </a:r>
                      <a:endParaRPr lang="en-US" sz="1400" baseline="-25000" dirty="0"/>
                    </a:p>
                  </a:txBody>
                  <a:tcPr/>
                </a:tc>
                <a:tc>
                  <a:txBody>
                    <a:bodyPr/>
                    <a:lstStyle/>
                    <a:p>
                      <a:pPr algn="ctr"/>
                      <a:r>
                        <a:rPr lang="en-US" sz="1400" dirty="0" smtClean="0"/>
                        <a:t>MS</a:t>
                      </a:r>
                      <a:r>
                        <a:rPr lang="en-US" sz="1400" baseline="-25000" dirty="0" smtClean="0"/>
                        <a:t>AD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AD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BC</a:t>
                      </a:r>
                      <a:endParaRPr lang="en-US" sz="1400" dirty="0"/>
                    </a:p>
                  </a:txBody>
                  <a:tcPr/>
                </a:tc>
                <a:tc>
                  <a:txBody>
                    <a:bodyPr/>
                    <a:lstStyle/>
                    <a:p>
                      <a:pPr algn="ctr"/>
                      <a:r>
                        <a:rPr lang="en-US" sz="1400" dirty="0" smtClean="0"/>
                        <a:t>(b-1)(c-1)</a:t>
                      </a:r>
                      <a:endParaRPr lang="en-US" sz="1400" dirty="0"/>
                    </a:p>
                  </a:txBody>
                  <a:tcPr/>
                </a:tc>
                <a:tc>
                  <a:txBody>
                    <a:bodyPr/>
                    <a:lstStyle/>
                    <a:p>
                      <a:pPr algn="ctr"/>
                      <a:r>
                        <a:rPr lang="en-US" sz="1400" dirty="0" smtClean="0"/>
                        <a:t>SS</a:t>
                      </a:r>
                      <a:r>
                        <a:rPr lang="en-US" sz="1400" baseline="-25000" dirty="0" smtClean="0"/>
                        <a:t>BC</a:t>
                      </a:r>
                      <a:endParaRPr lang="en-US" sz="1400" baseline="-25000" dirty="0"/>
                    </a:p>
                  </a:txBody>
                  <a:tcPr/>
                </a:tc>
                <a:tc>
                  <a:txBody>
                    <a:bodyPr/>
                    <a:lstStyle/>
                    <a:p>
                      <a:pPr algn="ctr"/>
                      <a:r>
                        <a:rPr lang="en-US" sz="1400" dirty="0" smtClean="0"/>
                        <a:t>MS</a:t>
                      </a:r>
                      <a:r>
                        <a:rPr lang="en-US" sz="1400" baseline="-25000" dirty="0" smtClean="0"/>
                        <a:t>BC</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BC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BD</a:t>
                      </a:r>
                      <a:endParaRPr lang="en-US" sz="1400" dirty="0"/>
                    </a:p>
                  </a:txBody>
                  <a:tcPr/>
                </a:tc>
                <a:tc>
                  <a:txBody>
                    <a:bodyPr/>
                    <a:lstStyle/>
                    <a:p>
                      <a:pPr algn="ctr"/>
                      <a:r>
                        <a:rPr lang="en-US" sz="1400" dirty="0" smtClean="0"/>
                        <a:t>(b-1)(d-1)</a:t>
                      </a:r>
                      <a:endParaRPr lang="en-US" sz="1400" dirty="0"/>
                    </a:p>
                  </a:txBody>
                  <a:tcPr/>
                </a:tc>
                <a:tc>
                  <a:txBody>
                    <a:bodyPr/>
                    <a:lstStyle/>
                    <a:p>
                      <a:pPr algn="ctr"/>
                      <a:r>
                        <a:rPr lang="en-US" sz="1400" dirty="0" smtClean="0"/>
                        <a:t>SS</a:t>
                      </a:r>
                      <a:r>
                        <a:rPr lang="en-US" sz="1400" baseline="-25000" dirty="0" smtClean="0"/>
                        <a:t>BD</a:t>
                      </a:r>
                      <a:endParaRPr lang="en-US" sz="1400" baseline="-25000" dirty="0"/>
                    </a:p>
                  </a:txBody>
                  <a:tcPr/>
                </a:tc>
                <a:tc>
                  <a:txBody>
                    <a:bodyPr/>
                    <a:lstStyle/>
                    <a:p>
                      <a:pPr algn="ctr"/>
                      <a:r>
                        <a:rPr lang="en-US" sz="1400" dirty="0" smtClean="0"/>
                        <a:t>MS</a:t>
                      </a:r>
                      <a:r>
                        <a:rPr lang="en-US" sz="1400" baseline="-25000" dirty="0" smtClean="0"/>
                        <a:t>BD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BD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CD</a:t>
                      </a:r>
                      <a:endParaRPr lang="en-US" sz="1400" dirty="0"/>
                    </a:p>
                  </a:txBody>
                  <a:tcPr/>
                </a:tc>
                <a:tc>
                  <a:txBody>
                    <a:bodyPr/>
                    <a:lstStyle/>
                    <a:p>
                      <a:pPr algn="ctr"/>
                      <a:r>
                        <a:rPr lang="en-US" sz="1400" dirty="0" smtClean="0"/>
                        <a:t>(c-1)(d-1)</a:t>
                      </a:r>
                      <a:endParaRPr lang="en-US" sz="1400" dirty="0"/>
                    </a:p>
                  </a:txBody>
                  <a:tcPr/>
                </a:tc>
                <a:tc>
                  <a:txBody>
                    <a:bodyPr/>
                    <a:lstStyle/>
                    <a:p>
                      <a:pPr algn="ctr"/>
                      <a:r>
                        <a:rPr lang="en-US" sz="1400" dirty="0" smtClean="0"/>
                        <a:t>SS</a:t>
                      </a:r>
                      <a:r>
                        <a:rPr lang="en-US" sz="1400" baseline="-25000" dirty="0" smtClean="0"/>
                        <a:t>CD</a:t>
                      </a:r>
                      <a:endParaRPr lang="en-US" sz="1400" baseline="-25000" dirty="0"/>
                    </a:p>
                  </a:txBody>
                  <a:tcPr/>
                </a:tc>
                <a:tc>
                  <a:txBody>
                    <a:bodyPr/>
                    <a:lstStyle/>
                    <a:p>
                      <a:pPr algn="ctr"/>
                      <a:r>
                        <a:rPr lang="en-US" sz="1400" dirty="0" smtClean="0"/>
                        <a:t>MS</a:t>
                      </a:r>
                      <a:r>
                        <a:rPr lang="en-US" sz="1400" baseline="-25000" dirty="0" smtClean="0"/>
                        <a:t>CD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CD </a:t>
                      </a:r>
                      <a:r>
                        <a:rPr lang="en-US" sz="1400" baseline="0" dirty="0" smtClean="0"/>
                        <a:t>/ </a:t>
                      </a:r>
                      <a:r>
                        <a:rPr lang="en-US" sz="1400" dirty="0" smtClean="0"/>
                        <a:t>MS</a:t>
                      </a:r>
                      <a:r>
                        <a:rPr lang="en-US" sz="1400" baseline="-25000" dirty="0" smtClean="0"/>
                        <a:t>E</a:t>
                      </a:r>
                    </a:p>
                  </a:txBody>
                  <a:tcPr/>
                </a:tc>
              </a:tr>
              <a:tr h="182880">
                <a:tc>
                  <a:txBody>
                    <a:bodyPr/>
                    <a:lstStyle/>
                    <a:p>
                      <a:r>
                        <a:rPr lang="en-US" sz="1400" dirty="0" smtClean="0"/>
                        <a:t>ABC</a:t>
                      </a:r>
                      <a:endParaRPr lang="en-US" sz="1400" dirty="0"/>
                    </a:p>
                  </a:txBody>
                  <a:tcPr/>
                </a:tc>
                <a:tc>
                  <a:txBody>
                    <a:bodyPr/>
                    <a:lstStyle/>
                    <a:p>
                      <a:pPr algn="ctr"/>
                      <a:r>
                        <a:rPr lang="en-US" sz="1400" dirty="0" smtClean="0"/>
                        <a:t>(a-1)(b-1)(c-1)</a:t>
                      </a:r>
                      <a:endParaRPr lang="en-US" sz="1400" dirty="0"/>
                    </a:p>
                  </a:txBody>
                  <a:tcPr/>
                </a:tc>
                <a:tc>
                  <a:txBody>
                    <a:bodyPr/>
                    <a:lstStyle/>
                    <a:p>
                      <a:pPr algn="ctr"/>
                      <a:r>
                        <a:rPr lang="en-US" sz="1400" dirty="0" smtClean="0"/>
                        <a:t>SS</a:t>
                      </a:r>
                      <a:r>
                        <a:rPr lang="en-US" sz="1400" baseline="-25000" dirty="0" smtClean="0"/>
                        <a:t>ABC</a:t>
                      </a:r>
                      <a:endParaRPr lang="en-US" sz="1400" baseline="-25000" dirty="0"/>
                    </a:p>
                  </a:txBody>
                  <a:tcPr/>
                </a:tc>
                <a:tc>
                  <a:txBody>
                    <a:bodyPr/>
                    <a:lstStyle/>
                    <a:p>
                      <a:pPr algn="ctr"/>
                      <a:r>
                        <a:rPr lang="en-US" sz="1400" dirty="0" smtClean="0"/>
                        <a:t>MS</a:t>
                      </a:r>
                      <a:r>
                        <a:rPr lang="en-US" sz="1400" baseline="-25000" dirty="0" smtClean="0"/>
                        <a:t>ABC</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ABC</a:t>
                      </a:r>
                      <a:r>
                        <a:rPr lang="en-US" sz="1400" baseline="0" dirty="0" smtClean="0"/>
                        <a:t> / </a:t>
                      </a:r>
                      <a:r>
                        <a:rPr lang="en-US" sz="1400" dirty="0" smtClean="0"/>
                        <a:t>MS</a:t>
                      </a:r>
                      <a:r>
                        <a:rPr lang="en-US" sz="1400" baseline="-25000" dirty="0" smtClean="0"/>
                        <a:t>E</a:t>
                      </a:r>
                    </a:p>
                  </a:txBody>
                  <a:tcPr/>
                </a:tc>
              </a:tr>
              <a:tr h="182880">
                <a:tc>
                  <a:txBody>
                    <a:bodyPr/>
                    <a:lstStyle/>
                    <a:p>
                      <a:r>
                        <a:rPr lang="en-US" sz="1400" dirty="0" smtClean="0"/>
                        <a:t>ABD</a:t>
                      </a:r>
                      <a:endParaRPr lang="en-US" sz="1400" dirty="0"/>
                    </a:p>
                  </a:txBody>
                  <a:tcPr/>
                </a:tc>
                <a:tc>
                  <a:txBody>
                    <a:bodyPr/>
                    <a:lstStyle/>
                    <a:p>
                      <a:pPr algn="ctr"/>
                      <a:r>
                        <a:rPr lang="en-US" sz="1400" dirty="0" smtClean="0"/>
                        <a:t>(a-1)(b-1)(d-1)</a:t>
                      </a:r>
                      <a:endParaRPr lang="en-US" sz="1400" dirty="0"/>
                    </a:p>
                  </a:txBody>
                  <a:tcPr/>
                </a:tc>
                <a:tc>
                  <a:txBody>
                    <a:bodyPr/>
                    <a:lstStyle/>
                    <a:p>
                      <a:pPr algn="ctr"/>
                      <a:r>
                        <a:rPr lang="en-US" sz="1400" dirty="0" smtClean="0"/>
                        <a:t>SS</a:t>
                      </a:r>
                      <a:r>
                        <a:rPr lang="en-US" sz="1400" baseline="-25000" dirty="0" smtClean="0"/>
                        <a:t>ABD</a:t>
                      </a:r>
                      <a:endParaRPr lang="en-US" sz="1400" baseline="-25000" dirty="0"/>
                    </a:p>
                  </a:txBody>
                  <a:tcPr/>
                </a:tc>
                <a:tc>
                  <a:txBody>
                    <a:bodyPr/>
                    <a:lstStyle/>
                    <a:p>
                      <a:pPr algn="ctr"/>
                      <a:r>
                        <a:rPr lang="en-US" sz="1400" dirty="0" smtClean="0"/>
                        <a:t>MS</a:t>
                      </a:r>
                      <a:r>
                        <a:rPr lang="en-US" sz="1400" baseline="-25000" dirty="0" smtClean="0"/>
                        <a:t>ABD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ABD</a:t>
                      </a:r>
                      <a:r>
                        <a:rPr lang="en-US" sz="1400" baseline="0" dirty="0" smtClean="0"/>
                        <a:t> / </a:t>
                      </a:r>
                      <a:r>
                        <a:rPr lang="en-US" sz="1400" dirty="0" smtClean="0"/>
                        <a:t>MS</a:t>
                      </a:r>
                      <a:r>
                        <a:rPr lang="en-US" sz="1400" baseline="-25000" dirty="0" smtClean="0"/>
                        <a:t>E</a:t>
                      </a:r>
                    </a:p>
                  </a:txBody>
                  <a:tcPr/>
                </a:tc>
              </a:tr>
              <a:tr h="182880">
                <a:tc>
                  <a:txBody>
                    <a:bodyPr/>
                    <a:lstStyle/>
                    <a:p>
                      <a:r>
                        <a:rPr lang="en-US" sz="1400" dirty="0" smtClean="0"/>
                        <a:t>BCD</a:t>
                      </a:r>
                      <a:endParaRPr lang="en-US" sz="1400" dirty="0"/>
                    </a:p>
                  </a:txBody>
                  <a:tcPr/>
                </a:tc>
                <a:tc>
                  <a:txBody>
                    <a:bodyPr/>
                    <a:lstStyle/>
                    <a:p>
                      <a:pPr algn="ctr"/>
                      <a:r>
                        <a:rPr lang="en-US" sz="1400" dirty="0" smtClean="0"/>
                        <a:t>(b-1)(c-1)(d-1)</a:t>
                      </a:r>
                      <a:endParaRPr lang="en-US" sz="1400" dirty="0"/>
                    </a:p>
                  </a:txBody>
                  <a:tcPr/>
                </a:tc>
                <a:tc>
                  <a:txBody>
                    <a:bodyPr/>
                    <a:lstStyle/>
                    <a:p>
                      <a:pPr algn="ctr"/>
                      <a:r>
                        <a:rPr lang="en-US" sz="1400" dirty="0" smtClean="0"/>
                        <a:t>SS</a:t>
                      </a:r>
                      <a:r>
                        <a:rPr lang="en-US" sz="1400" baseline="-25000" dirty="0" smtClean="0"/>
                        <a:t>BCD</a:t>
                      </a:r>
                      <a:endParaRPr lang="en-US" sz="1400" baseline="-25000" dirty="0"/>
                    </a:p>
                  </a:txBody>
                  <a:tcPr/>
                </a:tc>
                <a:tc>
                  <a:txBody>
                    <a:bodyPr/>
                    <a:lstStyle/>
                    <a:p>
                      <a:pPr algn="ctr"/>
                      <a:r>
                        <a:rPr lang="en-US" sz="1400" dirty="0" smtClean="0"/>
                        <a:t>MS</a:t>
                      </a:r>
                      <a:r>
                        <a:rPr lang="en-US" sz="1400" baseline="-25000" dirty="0" smtClean="0"/>
                        <a:t>BCD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BCD</a:t>
                      </a:r>
                      <a:r>
                        <a:rPr lang="en-US" sz="1400" baseline="0" dirty="0" smtClean="0"/>
                        <a:t> / </a:t>
                      </a:r>
                      <a:r>
                        <a:rPr lang="en-US" sz="1400" dirty="0" smtClean="0"/>
                        <a:t>MS</a:t>
                      </a:r>
                      <a:r>
                        <a:rPr lang="en-US" sz="1400" baseline="-25000" dirty="0" smtClean="0"/>
                        <a:t>E</a:t>
                      </a:r>
                    </a:p>
                  </a:txBody>
                  <a:tcPr/>
                </a:tc>
              </a:tr>
              <a:tr h="182880">
                <a:tc>
                  <a:txBody>
                    <a:bodyPr/>
                    <a:lstStyle/>
                    <a:p>
                      <a:r>
                        <a:rPr lang="en-US" sz="1400" dirty="0" smtClean="0"/>
                        <a:t>ABCD</a:t>
                      </a:r>
                      <a:endParaRPr lang="en-US" sz="1400" dirty="0"/>
                    </a:p>
                  </a:txBody>
                  <a:tcPr/>
                </a:tc>
                <a:tc>
                  <a:txBody>
                    <a:bodyPr/>
                    <a:lstStyle/>
                    <a:p>
                      <a:pPr algn="ctr"/>
                      <a:r>
                        <a:rPr lang="en-US" sz="1400" dirty="0" smtClean="0"/>
                        <a:t>(a-1)(b-1)(c-1)(d-1)</a:t>
                      </a:r>
                      <a:endParaRPr lang="en-US" sz="1400" dirty="0"/>
                    </a:p>
                  </a:txBody>
                  <a:tcPr/>
                </a:tc>
                <a:tc>
                  <a:txBody>
                    <a:bodyPr/>
                    <a:lstStyle/>
                    <a:p>
                      <a:pPr algn="ctr"/>
                      <a:r>
                        <a:rPr lang="en-US" sz="1400" dirty="0" smtClean="0"/>
                        <a:t>SS</a:t>
                      </a:r>
                      <a:r>
                        <a:rPr lang="en-US" sz="1400" baseline="-25000" dirty="0" smtClean="0"/>
                        <a:t>ABCD</a:t>
                      </a:r>
                      <a:endParaRPr lang="en-US" sz="1400" baseline="-25000" dirty="0"/>
                    </a:p>
                  </a:txBody>
                  <a:tcPr/>
                </a:tc>
                <a:tc>
                  <a:txBody>
                    <a:bodyPr/>
                    <a:lstStyle/>
                    <a:p>
                      <a:pPr algn="ctr"/>
                      <a:r>
                        <a:rPr lang="en-US" sz="1400" dirty="0" smtClean="0"/>
                        <a:t>MS</a:t>
                      </a:r>
                      <a:r>
                        <a:rPr lang="en-US" sz="1400" baseline="-25000" dirty="0" smtClean="0"/>
                        <a:t>ABCD</a:t>
                      </a:r>
                      <a:endParaRPr lang="en-US" sz="1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MS</a:t>
                      </a:r>
                      <a:r>
                        <a:rPr lang="en-US" sz="1400" baseline="-25000" dirty="0" smtClean="0"/>
                        <a:t>ABCD</a:t>
                      </a:r>
                      <a:r>
                        <a:rPr lang="en-US" sz="1400" baseline="0" dirty="0" smtClean="0"/>
                        <a:t> / </a:t>
                      </a:r>
                      <a:r>
                        <a:rPr lang="en-US" sz="1400" dirty="0" smtClean="0"/>
                        <a:t>MS</a:t>
                      </a:r>
                      <a:r>
                        <a:rPr lang="en-US" sz="1400" baseline="-25000" dirty="0" smtClean="0"/>
                        <a:t>E</a:t>
                      </a:r>
                    </a:p>
                  </a:txBody>
                  <a:tcPr/>
                </a:tc>
              </a:tr>
              <a:tr h="182880">
                <a:tc>
                  <a:txBody>
                    <a:bodyPr/>
                    <a:lstStyle/>
                    <a:p>
                      <a:r>
                        <a:rPr lang="en-US" sz="1400" baseline="0" dirty="0" smtClean="0"/>
                        <a:t>Error</a:t>
                      </a:r>
                      <a:endParaRPr lang="en-US" sz="1400" dirty="0"/>
                    </a:p>
                  </a:txBody>
                  <a:tcPr/>
                </a:tc>
                <a:tc>
                  <a:txBody>
                    <a:bodyPr/>
                    <a:lstStyle/>
                    <a:p>
                      <a:pPr algn="ctr"/>
                      <a:r>
                        <a:rPr lang="en-US" sz="1400" dirty="0" err="1" smtClean="0"/>
                        <a:t>ab</a:t>
                      </a:r>
                      <a:r>
                        <a:rPr lang="en-US" sz="1400" dirty="0" smtClean="0"/>
                        <a:t>(n-1)(cd-1)</a:t>
                      </a:r>
                      <a:endParaRPr lang="en-US" sz="1400" dirty="0"/>
                    </a:p>
                  </a:txBody>
                  <a:tcPr/>
                </a:tc>
                <a:tc>
                  <a:txBody>
                    <a:bodyPr/>
                    <a:lstStyle/>
                    <a:p>
                      <a:pPr algn="ctr"/>
                      <a:r>
                        <a:rPr lang="en-US" sz="1400" dirty="0" smtClean="0"/>
                        <a:t>SS</a:t>
                      </a:r>
                      <a:r>
                        <a:rPr lang="en-US" sz="1400" baseline="-25000" dirty="0" smtClean="0"/>
                        <a:t>E</a:t>
                      </a:r>
                      <a:endParaRPr lang="en-US" sz="1400" baseline="-25000" dirty="0"/>
                    </a:p>
                  </a:txBody>
                  <a:tcPr/>
                </a:tc>
                <a:tc>
                  <a:txBody>
                    <a:bodyPr/>
                    <a:lstStyle/>
                    <a:p>
                      <a:pPr algn="ctr"/>
                      <a:r>
                        <a:rPr lang="en-US" sz="1400" dirty="0" smtClean="0"/>
                        <a:t>MS</a:t>
                      </a:r>
                      <a:r>
                        <a:rPr lang="en-US" sz="1400" baseline="-25000" dirty="0" smtClean="0"/>
                        <a:t>E</a:t>
                      </a:r>
                      <a:endParaRPr lang="en-US" sz="1400" baseline="-25000" dirty="0"/>
                    </a:p>
                  </a:txBody>
                  <a:tcPr/>
                </a:tc>
                <a:tc>
                  <a:txBody>
                    <a:bodyPr/>
                    <a:lstStyle/>
                    <a:p>
                      <a:pPr algn="ctr"/>
                      <a:endParaRPr lang="en-US" sz="1400" baseline="-25000" dirty="0"/>
                    </a:p>
                  </a:txBody>
                  <a:tcPr/>
                </a:tc>
              </a:tr>
              <a:tr h="182880">
                <a:tc>
                  <a:txBody>
                    <a:bodyPr/>
                    <a:lstStyle/>
                    <a:p>
                      <a:r>
                        <a:rPr lang="en-US" sz="1400" dirty="0" smtClean="0"/>
                        <a:t>Total</a:t>
                      </a:r>
                      <a:endParaRPr lang="en-US" sz="1400" dirty="0"/>
                    </a:p>
                  </a:txBody>
                  <a:tcPr/>
                </a:tc>
                <a:tc>
                  <a:txBody>
                    <a:bodyPr/>
                    <a:lstStyle/>
                    <a:p>
                      <a:pPr algn="ctr"/>
                      <a:r>
                        <a:rPr lang="en-US" sz="1400" smtClean="0"/>
                        <a:t>abcdn-1</a:t>
                      </a:r>
                      <a:endParaRPr lang="en-US" sz="1400" dirty="0"/>
                    </a:p>
                  </a:txBody>
                  <a:tcPr/>
                </a:tc>
                <a:tc>
                  <a:txBody>
                    <a:bodyPr/>
                    <a:lstStyle/>
                    <a:p>
                      <a:pPr algn="ctr"/>
                      <a:r>
                        <a:rPr lang="en-US" sz="1400" baseline="0" dirty="0" smtClean="0"/>
                        <a:t>SS</a:t>
                      </a:r>
                      <a:r>
                        <a:rPr lang="en-US" sz="1400" baseline="-25000" dirty="0" smtClean="0"/>
                        <a:t>T</a:t>
                      </a:r>
                      <a:endParaRPr lang="en-US" sz="1400" baseline="-25000" dirty="0"/>
                    </a:p>
                  </a:txBody>
                  <a:tcPr/>
                </a:tc>
                <a:tc>
                  <a:txBody>
                    <a:bodyPr/>
                    <a:lstStyle/>
                    <a:p>
                      <a:pPr algn="ctr"/>
                      <a:endParaRPr lang="en-US" sz="1400" baseline="-25000" dirty="0"/>
                    </a:p>
                  </a:txBody>
                  <a:tcPr/>
                </a:tc>
                <a:tc>
                  <a:txBody>
                    <a:bodyPr/>
                    <a:lstStyle/>
                    <a:p>
                      <a:pPr algn="ctr"/>
                      <a:endParaRPr lang="en-US" sz="1400" baseline="-25000" dirty="0"/>
                    </a:p>
                  </a:txBody>
                  <a:tcPr/>
                </a:tc>
              </a:tr>
            </a:tbl>
          </a:graphicData>
        </a:graphic>
      </p:graphicFrame>
      <p:sp>
        <p:nvSpPr>
          <p:cNvPr id="7" name="Content Placeholder 2"/>
          <p:cNvSpPr txBox="1">
            <a:spLocks/>
          </p:cNvSpPr>
          <p:nvPr/>
        </p:nvSpPr>
        <p:spPr bwMode="auto">
          <a:xfrm>
            <a:off x="76200" y="1676400"/>
            <a:ext cx="1981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68275" marR="0" lvl="1" indent="-168275" algn="l" defTabSz="914400" rtl="0" eaLnBrk="0" fontAlgn="base" latinLnBrk="0" hangingPunct="0">
              <a:lnSpc>
                <a:spcPct val="100000"/>
              </a:lnSpc>
              <a:spcBef>
                <a:spcPts val="1200"/>
              </a:spcBef>
              <a:spcAft>
                <a:spcPts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mn-lt"/>
              </a:rPr>
              <a:t>n is # replicates of WP*WP interaction</a:t>
            </a:r>
          </a:p>
          <a:p>
            <a:pPr marL="168275" marR="0" lvl="1" indent="-168275" algn="l" defTabSz="914400" rtl="0" eaLnBrk="0" fontAlgn="base" latinLnBrk="0" hangingPunct="0">
              <a:lnSpc>
                <a:spcPct val="100000"/>
              </a:lnSpc>
              <a:spcBef>
                <a:spcPts val="1200"/>
              </a:spcBef>
              <a:spcAft>
                <a:spcPts val="0"/>
              </a:spcAft>
              <a:buClrTx/>
              <a:buSzTx/>
              <a:buFontTx/>
              <a:buChar char="•"/>
              <a:tabLst/>
              <a:defRPr/>
            </a:pPr>
            <a:endParaRPr kumimoji="0" lang="en-US" b="0" i="0" u="none" strike="noStrike" kern="0" cap="none" spc="0" normalizeH="0" baseline="0" noProof="0" dirty="0" smtClean="0">
              <a:ln>
                <a:noFill/>
              </a:ln>
              <a:solidFill>
                <a:schemeClr val="tx1"/>
              </a:solidFill>
              <a:effectLst/>
              <a:uLnTx/>
              <a:uFillTx/>
              <a:latin typeface="+mn-lt"/>
            </a:endParaRPr>
          </a:p>
          <a:p>
            <a:pPr marL="168275" marR="0" lvl="1" indent="-168275" algn="l" defTabSz="914400" rtl="0" eaLnBrk="0" fontAlgn="base" latinLnBrk="0" hangingPunct="0">
              <a:lnSpc>
                <a:spcPct val="100000"/>
              </a:lnSpc>
              <a:spcBef>
                <a:spcPts val="600"/>
              </a:spcBef>
              <a:spcAft>
                <a:spcPts val="0"/>
              </a:spcAft>
              <a:buClrTx/>
              <a:buSzTx/>
              <a:buFontTx/>
              <a:buChar char="•"/>
              <a:tabLst/>
              <a:defRPr/>
            </a:pPr>
            <a:r>
              <a:rPr kumimoji="0" lang="en-US" b="0" i="0" u="none" strike="noStrike" kern="0" cap="none" spc="0" normalizeH="0" baseline="0" noProof="0" dirty="0" smtClean="0">
                <a:ln>
                  <a:noFill/>
                </a:ln>
                <a:solidFill>
                  <a:schemeClr val="tx1"/>
                </a:solidFill>
                <a:effectLst/>
                <a:uLnTx/>
                <a:uFillTx/>
                <a:latin typeface="+mn-lt"/>
              </a:rPr>
              <a:t>WP(WP factors) is WP error term. WP nested in all WP factors </a:t>
            </a:r>
            <a:endParaRPr lang="en-US" kern="0" dirty="0" smtClean="0">
              <a:latin typeface="+mn-lt"/>
            </a:endParaRPr>
          </a:p>
          <a:p>
            <a:pPr marL="168275" marR="0" lvl="1" indent="-168275" algn="l" defTabSz="914400" rtl="0" eaLnBrk="0" fontAlgn="base" latinLnBrk="0" hangingPunct="0">
              <a:lnSpc>
                <a:spcPct val="100000"/>
              </a:lnSpc>
              <a:spcBef>
                <a:spcPts val="600"/>
              </a:spcBef>
              <a:spcAft>
                <a:spcPts val="0"/>
              </a:spcAft>
              <a:buClrTx/>
              <a:buSzTx/>
              <a:buFontTx/>
              <a:buChar char="•"/>
              <a:tabLst/>
              <a:defRPr/>
            </a:pPr>
            <a:endParaRPr lang="en-US" kern="0" dirty="0" smtClean="0">
              <a:latin typeface="+mn-lt"/>
            </a:endParaRPr>
          </a:p>
          <a:p>
            <a:pPr marL="168275" lvl="1" indent="-168275" eaLnBrk="0" hangingPunct="0">
              <a:spcBef>
                <a:spcPts val="600"/>
              </a:spcBef>
              <a:spcAft>
                <a:spcPts val="0"/>
              </a:spcAft>
              <a:buFontTx/>
              <a:buChar char="•"/>
              <a:defRPr/>
            </a:pPr>
            <a:r>
              <a:rPr lang="en-US" kern="0" dirty="0" smtClean="0"/>
              <a:t>WP(A B) is WP error term. WP nested in A and B</a:t>
            </a:r>
            <a:endParaRPr kumimoji="0" lang="en-US" b="0" i="0" u="none" strike="noStrike" kern="0" cap="none" spc="0" normalizeH="0" baseline="0" noProof="0" dirty="0" smtClean="0">
              <a:ln>
                <a:noFill/>
              </a:ln>
              <a:solidFill>
                <a:schemeClr val="tx1"/>
              </a:solidFill>
              <a:effectLst/>
              <a:uLnTx/>
              <a:uFillTx/>
              <a:latin typeface="+mn-lt"/>
            </a:endParaRPr>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575</a:t>
            </a:fld>
            <a:endParaRPr lang="en-US"/>
          </a:p>
        </p:txBody>
      </p:sp>
    </p:spTree>
    <p:extLst>
      <p:ext uri="{BB962C8B-B14F-4D97-AF65-F5344CB8AC3E}">
        <p14:creationId xmlns:p14="http://schemas.microsoft.com/office/powerpoint/2010/main" val="119088961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81600"/>
          </a:xfrm>
        </p:spPr>
        <p:txBody>
          <a:bodyPr/>
          <a:lstStyle/>
          <a:p>
            <a:pPr>
              <a:spcBef>
                <a:spcPts val="2400"/>
              </a:spcBef>
            </a:pPr>
            <a:r>
              <a:rPr lang="en-US" sz="2400" dirty="0" smtClean="0"/>
              <a:t>Cake baking example:</a:t>
            </a:r>
          </a:p>
          <a:p>
            <a:pPr lvl="1">
              <a:spcBef>
                <a:spcPts val="600"/>
              </a:spcBef>
              <a:buFont typeface="Arial" pitchFamily="34" charset="0"/>
              <a:buChar char="•"/>
            </a:pPr>
            <a:r>
              <a:rPr lang="en-US" sz="2000" dirty="0" smtClean="0"/>
              <a:t>Response: cake height</a:t>
            </a:r>
          </a:p>
          <a:p>
            <a:pPr lvl="1">
              <a:spcBef>
                <a:spcPts val="600"/>
              </a:spcBef>
              <a:buFont typeface="Arial" pitchFamily="34" charset="0"/>
              <a:buChar char="•"/>
            </a:pPr>
            <a:r>
              <a:rPr lang="en-US" sz="2000" dirty="0" smtClean="0"/>
              <a:t>4 Factors: </a:t>
            </a:r>
            <a:r>
              <a:rPr lang="en-US" sz="2000" dirty="0"/>
              <a:t>oven temp (350</a:t>
            </a:r>
            <a:r>
              <a:rPr lang="en-US" sz="2000" baseline="30000" dirty="0"/>
              <a:t>o</a:t>
            </a:r>
            <a:r>
              <a:rPr lang="en-US" sz="2000" dirty="0"/>
              <a:t>F, 400</a:t>
            </a:r>
            <a:r>
              <a:rPr lang="en-US" sz="2000" baseline="30000" dirty="0"/>
              <a:t>o</a:t>
            </a:r>
            <a:r>
              <a:rPr lang="en-US" sz="2000" dirty="0"/>
              <a:t>F), heat type (conventional, convection), </a:t>
            </a:r>
            <a:r>
              <a:rPr lang="en-US" sz="2000" dirty="0" smtClean="0"/>
              <a:t># </a:t>
            </a:r>
            <a:r>
              <a:rPr lang="en-US" sz="2000" dirty="0"/>
              <a:t>eggs (1,2,3,4), type of oil (vegetable, canola)</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000" dirty="0" smtClean="0"/>
              <a:t>Each oven set to a temp and heat type. Bake 8 cakes at a time – one cake at each combination of # eggs and oil type </a:t>
            </a:r>
          </a:p>
          <a:p>
            <a:pPr lvl="2">
              <a:spcBef>
                <a:spcPts val="1200"/>
              </a:spcBef>
              <a:buFont typeface="Arial" pitchFamily="34" charset="0"/>
              <a:buChar char="•"/>
            </a:pPr>
            <a:r>
              <a:rPr lang="en-US" sz="2000" dirty="0"/>
              <a:t>Repeat for other </a:t>
            </a:r>
            <a:r>
              <a:rPr lang="en-US" sz="2000" dirty="0" smtClean="0"/>
              <a:t>oven temperature/heat type combination </a:t>
            </a:r>
            <a:r>
              <a:rPr lang="en-US" sz="2000" dirty="0"/>
              <a:t>in random order</a:t>
            </a:r>
          </a:p>
          <a:p>
            <a:pPr lvl="2">
              <a:spcBef>
                <a:spcPts val="1200"/>
              </a:spcBef>
              <a:buFont typeface="Arial" pitchFamily="34" charset="0"/>
              <a:buChar char="•"/>
            </a:pPr>
            <a:r>
              <a:rPr lang="en-US" sz="2000" dirty="0"/>
              <a:t>Cakes randomly positioned in oven </a:t>
            </a:r>
          </a:p>
          <a:p>
            <a:pPr lvl="1">
              <a:spcBef>
                <a:spcPts val="1200"/>
              </a:spcBef>
              <a:buFont typeface="Arial" pitchFamily="34" charset="0"/>
              <a:buChar char="•"/>
            </a:pPr>
            <a:r>
              <a:rPr lang="en-US" sz="2000" dirty="0" smtClean="0"/>
              <a:t>Use two replicates for each oven temperature &amp; heat type interaction</a:t>
            </a:r>
          </a:p>
          <a:p>
            <a:pPr lvl="1">
              <a:spcBef>
                <a:spcPts val="1200"/>
              </a:spcBef>
              <a:buFont typeface="Arial" pitchFamily="34" charset="0"/>
              <a:buChar char="•"/>
            </a:pPr>
            <a:r>
              <a:rPr lang="en-US" sz="2000" dirty="0" smtClean="0"/>
              <a:t>64 total cakes; 2 replicates of each temp &amp; heat type combination, 8 replicates of # eggs and oil type</a:t>
            </a:r>
          </a:p>
          <a:p>
            <a:pPr>
              <a:spcBef>
                <a:spcPts val="600"/>
              </a:spcBef>
            </a:pPr>
            <a:endParaRPr lang="en-US" sz="20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6"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576</a:t>
            </a:fld>
            <a:endParaRPr lang="en-US"/>
          </a:p>
        </p:txBody>
      </p:sp>
    </p:spTree>
    <p:extLst>
      <p:ext uri="{BB962C8B-B14F-4D97-AF65-F5344CB8AC3E}">
        <p14:creationId xmlns:p14="http://schemas.microsoft.com/office/powerpoint/2010/main" val="94028370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577</a:t>
            </a:fld>
            <a:endParaRPr lang="en-US"/>
          </a:p>
        </p:txBody>
      </p:sp>
      <p:grpSp>
        <p:nvGrpSpPr>
          <p:cNvPr id="9" name="Group 73"/>
          <p:cNvGrpSpPr/>
          <p:nvPr/>
        </p:nvGrpSpPr>
        <p:grpSpPr>
          <a:xfrm>
            <a:off x="381000" y="1285220"/>
            <a:ext cx="1752600" cy="2209800"/>
            <a:chOff x="5105400" y="1600200"/>
            <a:chExt cx="2286000" cy="2819400"/>
          </a:xfrm>
        </p:grpSpPr>
        <p:sp>
          <p:nvSpPr>
            <p:cNvPr id="42" name="Rectangle 41"/>
            <p:cNvSpPr/>
            <p:nvPr/>
          </p:nvSpPr>
          <p:spPr>
            <a:xfrm>
              <a:off x="5105400" y="2286000"/>
              <a:ext cx="2286000" cy="167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05400" y="3962400"/>
              <a:ext cx="2286000" cy="457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334000" y="1600200"/>
              <a:ext cx="1905000" cy="381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24840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629400" y="33528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867400" y="33528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67400" y="2743200"/>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248400" y="3352800"/>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4864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486400" y="2743200"/>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629400" y="2743200"/>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sp>
        <p:nvSpPr>
          <p:cNvPr id="65" name="TextBox 64"/>
          <p:cNvSpPr txBox="1"/>
          <p:nvPr/>
        </p:nvSpPr>
        <p:spPr>
          <a:xfrm>
            <a:off x="304800" y="6334780"/>
            <a:ext cx="8382000" cy="523220"/>
          </a:xfrm>
          <a:prstGeom prst="rect">
            <a:avLst/>
          </a:prstGeom>
          <a:noFill/>
        </p:spPr>
        <p:txBody>
          <a:bodyPr wrap="square" rtlCol="0">
            <a:spAutoFit/>
          </a:bodyPr>
          <a:lstStyle/>
          <a:p>
            <a:pPr algn="ctr"/>
            <a:r>
              <a:rPr lang="en-US" sz="2800" dirty="0" smtClean="0"/>
              <a:t>2 replicates of split-plot design, CRD at WP level</a:t>
            </a:r>
            <a:endParaRPr lang="en-US" sz="2800" dirty="0"/>
          </a:p>
        </p:txBody>
      </p:sp>
      <p:cxnSp>
        <p:nvCxnSpPr>
          <p:cNvPr id="67" name="Straight Connector 66"/>
          <p:cNvCxnSpPr/>
          <p:nvPr/>
        </p:nvCxnSpPr>
        <p:spPr>
          <a:xfrm>
            <a:off x="4457700" y="990600"/>
            <a:ext cx="38100" cy="54203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81000" y="3952220"/>
            <a:ext cx="8458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4" name="Group 73"/>
          <p:cNvGrpSpPr/>
          <p:nvPr/>
        </p:nvGrpSpPr>
        <p:grpSpPr>
          <a:xfrm>
            <a:off x="2514600" y="1285220"/>
            <a:ext cx="1752600" cy="2209800"/>
            <a:chOff x="5105400" y="1600200"/>
            <a:chExt cx="2286000" cy="2819400"/>
          </a:xfrm>
        </p:grpSpPr>
        <p:sp>
          <p:nvSpPr>
            <p:cNvPr id="105" name="Rectangle 104"/>
            <p:cNvSpPr/>
            <p:nvPr/>
          </p:nvSpPr>
          <p:spPr>
            <a:xfrm>
              <a:off x="5105400" y="2286000"/>
              <a:ext cx="2286000" cy="167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5105400" y="3962400"/>
              <a:ext cx="2286000" cy="457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334000" y="1600200"/>
              <a:ext cx="1905000" cy="381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6291470" y="2743200"/>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893904" y="2743200"/>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496339" y="2743200"/>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893904" y="3337035"/>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6689035" y="3337035"/>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689035" y="27432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291470" y="3337035"/>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496339" y="3337035"/>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grpSp>
        <p:nvGrpSpPr>
          <p:cNvPr id="128" name="Group 73"/>
          <p:cNvGrpSpPr/>
          <p:nvPr/>
        </p:nvGrpSpPr>
        <p:grpSpPr>
          <a:xfrm>
            <a:off x="4724400" y="1285220"/>
            <a:ext cx="1752600" cy="2209800"/>
            <a:chOff x="5105400" y="1600200"/>
            <a:chExt cx="2286000" cy="2819400"/>
          </a:xfrm>
        </p:grpSpPr>
        <p:sp>
          <p:nvSpPr>
            <p:cNvPr id="129" name="Rectangle 128"/>
            <p:cNvSpPr/>
            <p:nvPr/>
          </p:nvSpPr>
          <p:spPr>
            <a:xfrm>
              <a:off x="5105400" y="2286000"/>
              <a:ext cx="2286000" cy="167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105400" y="3962400"/>
              <a:ext cx="2286000" cy="457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5334000" y="1600200"/>
              <a:ext cx="1905000" cy="381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5496339" y="3319955"/>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6689035" y="3337035"/>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291470" y="3337035"/>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5486400" y="2753711"/>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6689035" y="2753711"/>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5854148" y="2753711"/>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6286500" y="2753711"/>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5893904" y="3337035"/>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grpSp>
        <p:nvGrpSpPr>
          <p:cNvPr id="198" name="Group 73"/>
          <p:cNvGrpSpPr/>
          <p:nvPr/>
        </p:nvGrpSpPr>
        <p:grpSpPr>
          <a:xfrm>
            <a:off x="6858000" y="1285220"/>
            <a:ext cx="1752600" cy="2209800"/>
            <a:chOff x="5105400" y="1600200"/>
            <a:chExt cx="2286000" cy="2819400"/>
          </a:xfrm>
        </p:grpSpPr>
        <p:sp>
          <p:nvSpPr>
            <p:cNvPr id="199" name="Rectangle 198"/>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Rectangle 203"/>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Oval 211"/>
            <p:cNvSpPr/>
            <p:nvPr/>
          </p:nvSpPr>
          <p:spPr>
            <a:xfrm>
              <a:off x="6689035" y="2753711"/>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893904" y="2753711"/>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6291470" y="2753711"/>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5496339" y="3337035"/>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Oval 216"/>
            <p:cNvSpPr/>
            <p:nvPr/>
          </p:nvSpPr>
          <p:spPr>
            <a:xfrm>
              <a:off x="5496339" y="2766848"/>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6291470" y="3350172"/>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6689035" y="3337035"/>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893904" y="3337035"/>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cxnSp>
        <p:nvCxnSpPr>
          <p:cNvPr id="222" name="Straight Connector 221"/>
          <p:cNvCxnSpPr/>
          <p:nvPr/>
        </p:nvCxnSpPr>
        <p:spPr>
          <a:xfrm>
            <a:off x="6667500" y="990600"/>
            <a:ext cx="38100" cy="54203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324100" y="990600"/>
            <a:ext cx="38100" cy="54203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24" name="Group 73"/>
          <p:cNvGrpSpPr/>
          <p:nvPr/>
        </p:nvGrpSpPr>
        <p:grpSpPr>
          <a:xfrm>
            <a:off x="381000" y="4104620"/>
            <a:ext cx="1752600" cy="2209800"/>
            <a:chOff x="5105400" y="1600200"/>
            <a:chExt cx="2286000" cy="2819400"/>
          </a:xfrm>
        </p:grpSpPr>
        <p:sp>
          <p:nvSpPr>
            <p:cNvPr id="225" name="Rectangle 224"/>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5893904" y="3337035"/>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5496339" y="2753711"/>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5496339" y="3337035"/>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6689035" y="2753711"/>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p:cNvSpPr/>
            <p:nvPr/>
          </p:nvSpPr>
          <p:spPr>
            <a:xfrm>
              <a:off x="6689035" y="3337035"/>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6291470" y="2753711"/>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6291470" y="3350172"/>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5903843" y="2753711"/>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248" name="Group 73"/>
          <p:cNvGrpSpPr/>
          <p:nvPr/>
        </p:nvGrpSpPr>
        <p:grpSpPr>
          <a:xfrm>
            <a:off x="2514600" y="4104620"/>
            <a:ext cx="1752600" cy="2209800"/>
            <a:chOff x="5105400" y="1600200"/>
            <a:chExt cx="2286000" cy="2819400"/>
          </a:xfrm>
        </p:grpSpPr>
        <p:sp>
          <p:nvSpPr>
            <p:cNvPr id="249" name="Rectangle 248"/>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Straight Connector 251"/>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4" name="Rectangle 253"/>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Oval 261"/>
            <p:cNvSpPr/>
            <p:nvPr/>
          </p:nvSpPr>
          <p:spPr>
            <a:xfrm>
              <a:off x="5900530" y="3337035"/>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6689035" y="3337035"/>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6286500" y="3337035"/>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5893904" y="2753711"/>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Connector 265"/>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Oval 266"/>
            <p:cNvSpPr/>
            <p:nvPr/>
          </p:nvSpPr>
          <p:spPr>
            <a:xfrm>
              <a:off x="5496339" y="3337035"/>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5496339" y="2753711"/>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6689035" y="2753711"/>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6291470" y="2753711"/>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400</a:t>
              </a:r>
              <a:endParaRPr lang="en-US" dirty="0"/>
            </a:p>
          </p:txBody>
        </p:sp>
      </p:grpSp>
      <p:grpSp>
        <p:nvGrpSpPr>
          <p:cNvPr id="272" name="Group 73"/>
          <p:cNvGrpSpPr/>
          <p:nvPr/>
        </p:nvGrpSpPr>
        <p:grpSpPr>
          <a:xfrm>
            <a:off x="4724400" y="4104620"/>
            <a:ext cx="1752600" cy="2209800"/>
            <a:chOff x="5105400" y="1600200"/>
            <a:chExt cx="2286000" cy="2819400"/>
          </a:xfrm>
        </p:grpSpPr>
        <p:sp>
          <p:nvSpPr>
            <p:cNvPr id="273" name="Rectangle 272"/>
            <p:cNvSpPr/>
            <p:nvPr/>
          </p:nvSpPr>
          <p:spPr>
            <a:xfrm>
              <a:off x="5105400" y="2286000"/>
              <a:ext cx="2286000" cy="16764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5105400" y="3962400"/>
              <a:ext cx="2286000" cy="457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6" name="Straight Connector 275"/>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8" name="Rectangle 277"/>
            <p:cNvSpPr/>
            <p:nvPr/>
          </p:nvSpPr>
          <p:spPr>
            <a:xfrm>
              <a:off x="5334000" y="1600200"/>
              <a:ext cx="1905000" cy="3810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Connector 282"/>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Oval 285"/>
            <p:cNvSpPr/>
            <p:nvPr/>
          </p:nvSpPr>
          <p:spPr>
            <a:xfrm>
              <a:off x="5496339" y="2753711"/>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6291470" y="2753711"/>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6689035" y="2753711"/>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5496339" y="3337035"/>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Straight Connector 289"/>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Oval 290"/>
            <p:cNvSpPr/>
            <p:nvPr/>
          </p:nvSpPr>
          <p:spPr>
            <a:xfrm>
              <a:off x="5893904" y="2753711"/>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6689035" y="3337035"/>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5893904" y="3337035"/>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291470" y="3337035"/>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TextBox 294"/>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grpSp>
        <p:nvGrpSpPr>
          <p:cNvPr id="296" name="Group 73"/>
          <p:cNvGrpSpPr/>
          <p:nvPr/>
        </p:nvGrpSpPr>
        <p:grpSpPr>
          <a:xfrm>
            <a:off x="6858000" y="4104620"/>
            <a:ext cx="1752600" cy="2209800"/>
            <a:chOff x="5105400" y="1600200"/>
            <a:chExt cx="2286000" cy="2819400"/>
          </a:xfrm>
        </p:grpSpPr>
        <p:sp>
          <p:nvSpPr>
            <p:cNvPr id="297" name="Rectangle 296"/>
            <p:cNvSpPr/>
            <p:nvPr/>
          </p:nvSpPr>
          <p:spPr>
            <a:xfrm>
              <a:off x="5105400" y="2286000"/>
              <a:ext cx="2286000" cy="167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5410200" y="2590800"/>
              <a:ext cx="1600200" cy="121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5105400" y="3962400"/>
              <a:ext cx="2286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0" name="Straight Connector 299"/>
            <p:cNvCxnSpPr/>
            <p:nvPr/>
          </p:nvCxnSpPr>
          <p:spPr>
            <a:xfrm>
              <a:off x="5410200" y="41910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5410200" y="2438400"/>
              <a:ext cx="1676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2" name="Rectangle 301"/>
            <p:cNvSpPr/>
            <p:nvPr/>
          </p:nvSpPr>
          <p:spPr>
            <a:xfrm>
              <a:off x="5334000" y="1600200"/>
              <a:ext cx="1905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6781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70104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6388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5410200" y="17526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p:cNvCxnSpPr/>
            <p:nvPr/>
          </p:nvCxnSpPr>
          <p:spPr>
            <a:xfrm flipV="1">
              <a:off x="5105400" y="19812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flipV="1">
              <a:off x="7239000" y="1981200"/>
              <a:ext cx="1524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5562600" y="32004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0" name="Oval 309"/>
            <p:cNvSpPr/>
            <p:nvPr/>
          </p:nvSpPr>
          <p:spPr>
            <a:xfrm>
              <a:off x="5893904" y="2753711"/>
              <a:ext cx="304800" cy="304800"/>
            </a:xfrm>
            <a:prstGeom prst="ellipse">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496339" y="3337035"/>
              <a:ext cx="304800" cy="30480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5893904" y="3337035"/>
              <a:ext cx="304800" cy="3048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6689035" y="3337035"/>
              <a:ext cx="304800" cy="30480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4" name="Straight Connector 313"/>
            <p:cNvCxnSpPr/>
            <p:nvPr/>
          </p:nvCxnSpPr>
          <p:spPr>
            <a:xfrm>
              <a:off x="5562600" y="381000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Oval 314"/>
            <p:cNvSpPr/>
            <p:nvPr/>
          </p:nvSpPr>
          <p:spPr>
            <a:xfrm>
              <a:off x="6689035" y="2753711"/>
              <a:ext cx="304800" cy="304800"/>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6291470" y="3337035"/>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291470" y="2753711"/>
              <a:ext cx="304800" cy="304800"/>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5486400" y="2753711"/>
              <a:ext cx="304800" cy="3048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TextBox 318"/>
            <p:cNvSpPr txBox="1"/>
            <p:nvPr/>
          </p:nvSpPr>
          <p:spPr>
            <a:xfrm>
              <a:off x="5867400" y="1600200"/>
              <a:ext cx="838200" cy="471217"/>
            </a:xfrm>
            <a:prstGeom prst="rect">
              <a:avLst/>
            </a:prstGeom>
            <a:solidFill>
              <a:schemeClr val="bg2">
                <a:lumMod val="40000"/>
                <a:lumOff val="60000"/>
              </a:schemeClr>
            </a:solidFill>
            <a:ln>
              <a:solidFill>
                <a:schemeClr val="tx1"/>
              </a:solidFill>
            </a:ln>
          </p:spPr>
          <p:txBody>
            <a:bodyPr wrap="square" rtlCol="0">
              <a:spAutoFit/>
            </a:bodyPr>
            <a:lstStyle/>
            <a:p>
              <a:pPr algn="ctr"/>
              <a:r>
                <a:rPr lang="en-US" dirty="0" smtClean="0"/>
                <a:t>350</a:t>
              </a:r>
              <a:endParaRPr lang="en-US" dirty="0"/>
            </a:p>
          </p:txBody>
        </p:sp>
      </p:grpSp>
      <p:sp>
        <p:nvSpPr>
          <p:cNvPr id="321"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Tree>
    <p:extLst>
      <p:ext uri="{BB962C8B-B14F-4D97-AF65-F5344CB8AC3E}">
        <p14:creationId xmlns:p14="http://schemas.microsoft.com/office/powerpoint/2010/main" val="249123019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8" name="Content Placeholder 2"/>
          <p:cNvSpPr>
            <a:spLocks noGrp="1"/>
          </p:cNvSpPr>
          <p:nvPr>
            <p:ph idx="1"/>
          </p:nvPr>
        </p:nvSpPr>
        <p:spPr>
          <a:xfrm>
            <a:off x="152400" y="2743200"/>
            <a:ext cx="3657600" cy="3429000"/>
          </a:xfrm>
        </p:spPr>
        <p:txBody>
          <a:bodyPr/>
          <a:lstStyle/>
          <a:p>
            <a:r>
              <a:rPr lang="en-US" sz="2000" dirty="0" smtClean="0"/>
              <a:t>Temp and heat type interaction (i.e. WP*WP) levels randomized</a:t>
            </a:r>
          </a:p>
          <a:p>
            <a:endParaRPr lang="en-US" sz="2000" dirty="0" smtClean="0"/>
          </a:p>
          <a:p>
            <a:r>
              <a:rPr lang="en-US" sz="2000" dirty="0" smtClean="0"/>
              <a:t>Eggs &amp; oil (i.e. SP) levels randomized within each temp and heat type interaction (i.e. WP*WP)</a:t>
            </a:r>
            <a:endParaRPr lang="en-US" sz="2000" dirty="0"/>
          </a:p>
        </p:txBody>
      </p:sp>
      <p:pic>
        <p:nvPicPr>
          <p:cNvPr id="6062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823754"/>
            <a:ext cx="4595087" cy="603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152400"/>
            <a:ext cx="8229600" cy="1143000"/>
          </a:xfrm>
        </p:spPr>
        <p:txBody>
          <a:bodyPr/>
          <a:lstStyle/>
          <a:p>
            <a:r>
              <a:rPr lang="en-US" sz="3200" dirty="0" smtClean="0"/>
              <a:t>Split-Plot Design</a:t>
            </a:r>
            <a:r>
              <a:rPr lang="en-US" sz="2000" dirty="0" smtClean="0"/>
              <a:t/>
            </a:r>
            <a:br>
              <a:rPr lang="en-US" sz="2000" dirty="0" smtClean="0"/>
            </a:br>
            <a:r>
              <a:rPr lang="en-US" sz="2000" u="sng" dirty="0" smtClean="0"/>
              <a:t> multiple WP factors, multiple SP factors, CRD at WP level</a:t>
            </a:r>
            <a:endParaRPr lang="en-US" sz="2000" u="sng" dirty="0"/>
          </a:p>
        </p:txBody>
      </p:sp>
      <p:sp>
        <p:nvSpPr>
          <p:cNvPr id="6" name="Rectangle 5"/>
          <p:cNvSpPr/>
          <p:nvPr/>
        </p:nvSpPr>
        <p:spPr>
          <a:xfrm>
            <a:off x="457200" y="1676400"/>
            <a:ext cx="2667000" cy="838200"/>
          </a:xfrm>
          <a:prstGeom prst="rect">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bwMode="auto">
          <a:xfrm>
            <a:off x="457200" y="1752600"/>
            <a:ext cx="274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data in actual run order</a:t>
            </a: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578</a:t>
            </a:fld>
            <a:endParaRPr lang="en-US"/>
          </a:p>
        </p:txBody>
      </p:sp>
    </p:spTree>
    <p:extLst>
      <p:ext uri="{BB962C8B-B14F-4D97-AF65-F5344CB8AC3E}">
        <p14:creationId xmlns:p14="http://schemas.microsoft.com/office/powerpoint/2010/main" val="75669826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41437"/>
            <a:ext cx="8839200" cy="4525963"/>
          </a:xfrm>
        </p:spPr>
        <p:txBody>
          <a:bodyPr/>
          <a:lstStyle/>
          <a:p>
            <a:pPr>
              <a:spcBef>
                <a:spcPts val="1200"/>
              </a:spcBef>
            </a:pPr>
            <a:r>
              <a:rPr lang="en-US" sz="2400" b="1" dirty="0" smtClean="0"/>
              <a:t>How to do ANOVA in Minitab </a:t>
            </a:r>
            <a:r>
              <a:rPr lang="en-US" sz="2000" dirty="0" smtClean="0"/>
              <a:t>for multiple WP, CRD at WP level</a:t>
            </a:r>
            <a:endParaRPr lang="en-US" sz="2400" dirty="0" smtClean="0"/>
          </a:p>
          <a:p>
            <a:pPr>
              <a:spcBef>
                <a:spcPts val="1200"/>
              </a:spcBef>
            </a:pPr>
            <a:r>
              <a:rPr lang="en-US" sz="2000" dirty="0" smtClean="0"/>
              <a:t>Need to get Minitab to calculate WP error term</a:t>
            </a:r>
          </a:p>
          <a:p>
            <a:pPr>
              <a:spcBef>
                <a:spcPts val="1200"/>
              </a:spcBef>
            </a:pPr>
            <a:r>
              <a:rPr lang="en-US" sz="2000" dirty="0" smtClean="0"/>
              <a:t>Create new variable, WP, that indicates which whole plot each observation belongs to</a:t>
            </a:r>
          </a:p>
          <a:p>
            <a:pPr lvl="1">
              <a:spcBef>
                <a:spcPts val="1200"/>
              </a:spcBef>
              <a:buFont typeface="Arial" pitchFamily="34" charset="0"/>
              <a:buChar char="•"/>
            </a:pPr>
            <a:r>
              <a:rPr lang="en-US" sz="2000" dirty="0" smtClean="0"/>
              <a:t>Number whole plots sequentially (each WP*WP interaction level &amp; replicate)</a:t>
            </a:r>
          </a:p>
          <a:p>
            <a:pPr>
              <a:spcBef>
                <a:spcPts val="1200"/>
              </a:spcBef>
            </a:pPr>
            <a:r>
              <a:rPr lang="en-US" sz="2000" dirty="0" smtClean="0"/>
              <a:t>In Minitab:  &gt;Stat &gt;ANOVA &gt;General Linear Model</a:t>
            </a:r>
          </a:p>
          <a:p>
            <a:pPr>
              <a:spcBef>
                <a:spcPts val="1200"/>
              </a:spcBef>
            </a:pPr>
            <a:r>
              <a:rPr lang="en-US" sz="2000" dirty="0" smtClean="0"/>
              <a:t>Include nested term WP(all whole plot factors) in model and WP as GLM Random Factor</a:t>
            </a:r>
          </a:p>
          <a:p>
            <a:pPr lvl="1">
              <a:spcBef>
                <a:spcPts val="1200"/>
              </a:spcBef>
              <a:buFont typeface="Arial" pitchFamily="34" charset="0"/>
              <a:buChar char="•"/>
            </a:pPr>
            <a:r>
              <a:rPr lang="en-US" sz="2000" dirty="0" smtClean="0"/>
              <a:t>WP(all WP factors) is WP error term; Nest all WP factors in WP</a:t>
            </a:r>
          </a:p>
          <a:p>
            <a:pPr lvl="1">
              <a:spcBef>
                <a:spcPts val="1200"/>
              </a:spcBef>
              <a:buFont typeface="Arial" pitchFamily="34" charset="0"/>
              <a:buChar char="•"/>
            </a:pPr>
            <a:r>
              <a:rPr lang="en-US" sz="2000" dirty="0" smtClean="0"/>
              <a:t>For cake baking example: include WP(temp heat) in model and WP as GLM Random Factor</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579</a:t>
            </a:fld>
            <a:endParaRPr lang="en-US"/>
          </a:p>
        </p:txBody>
      </p:sp>
      <p:sp>
        <p:nvSpPr>
          <p:cNvPr id="7" name="Title 1"/>
          <p:cNvSpPr>
            <a:spLocks noGrp="1"/>
          </p:cNvSpPr>
          <p:nvPr>
            <p:ph type="title"/>
          </p:nvPr>
        </p:nvSpPr>
        <p:spPr>
          <a:xfrm>
            <a:off x="457200" y="-15240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Tree>
    <p:extLst>
      <p:ext uri="{BB962C8B-B14F-4D97-AF65-F5344CB8AC3E}">
        <p14:creationId xmlns:p14="http://schemas.microsoft.com/office/powerpoint/2010/main" val="195934622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8" name="Content Placeholder 7"/>
          <p:cNvSpPr>
            <a:spLocks noGrp="1"/>
          </p:cNvSpPr>
          <p:nvPr>
            <p:ph idx="1"/>
          </p:nvPr>
        </p:nvSpPr>
        <p:spPr>
          <a:xfrm>
            <a:off x="76200" y="1600200"/>
            <a:ext cx="3505200" cy="1676400"/>
          </a:xfrm>
        </p:spPr>
        <p:txBody>
          <a:bodyPr/>
          <a:lstStyle/>
          <a:p>
            <a:pPr marL="228600" indent="-228600">
              <a:spcBef>
                <a:spcPts val="600"/>
              </a:spcBef>
            </a:pPr>
            <a:r>
              <a:rPr lang="en-US" sz="2000" dirty="0" smtClean="0"/>
              <a:t>Create new variable, WP, that indicates which whole plot each observation belongs to</a:t>
            </a:r>
          </a:p>
          <a:p>
            <a:pPr marL="685800" lvl="1" indent="-228600">
              <a:spcBef>
                <a:spcPts val="600"/>
              </a:spcBef>
              <a:buFont typeface="Arial" pitchFamily="34" charset="0"/>
              <a:buChar char="•"/>
            </a:pPr>
            <a:r>
              <a:rPr lang="en-US" sz="2000" dirty="0" smtClean="0"/>
              <a:t>Number whole plots sequentially (each WP*WP interaction level &amp; replicate)</a:t>
            </a:r>
            <a:endParaRPr lang="en-US" sz="2400" dirty="0"/>
          </a:p>
        </p:txBody>
      </p:sp>
      <p:pic>
        <p:nvPicPr>
          <p:cNvPr id="607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878465"/>
            <a:ext cx="5410200" cy="590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152400"/>
            <a:ext cx="8229600" cy="1143000"/>
          </a:xfrm>
        </p:spPr>
        <p:txBody>
          <a:bodyPr/>
          <a:lstStyle/>
          <a:p>
            <a:r>
              <a:rPr lang="en-US" sz="3200" dirty="0" smtClean="0"/>
              <a:t>Split-Plot Design</a:t>
            </a:r>
            <a:r>
              <a:rPr lang="en-US" sz="2000" dirty="0" smtClean="0"/>
              <a:t/>
            </a:r>
            <a:br>
              <a:rPr lang="en-US" sz="2000" dirty="0" smtClean="0"/>
            </a:br>
            <a:r>
              <a:rPr lang="en-US" sz="2000" u="sng" dirty="0" smtClean="0"/>
              <a:t> multiple WP factors, multiple SP factors, CRD at WP level</a:t>
            </a:r>
            <a:endParaRPr lang="en-US" sz="20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580</a:t>
            </a:fld>
            <a:endParaRPr lang="en-US"/>
          </a:p>
        </p:txBody>
      </p:sp>
    </p:spTree>
    <p:extLst>
      <p:ext uri="{BB962C8B-B14F-4D97-AF65-F5344CB8AC3E}">
        <p14:creationId xmlns:p14="http://schemas.microsoft.com/office/powerpoint/2010/main" val="230986422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4640" t="24588" r="50267" b="36909"/>
          <a:stretch/>
        </p:blipFill>
        <p:spPr>
          <a:xfrm>
            <a:off x="4664458" y="1514168"/>
            <a:ext cx="4221145" cy="2590801"/>
          </a:xfrm>
          <a:prstGeom prst="rect">
            <a:avLst/>
          </a:prstGeom>
        </p:spPr>
      </p:pic>
      <p:pic>
        <p:nvPicPr>
          <p:cNvPr id="6" name="Picture 5"/>
          <p:cNvPicPr>
            <a:picLocks noChangeAspect="1"/>
          </p:cNvPicPr>
          <p:nvPr/>
        </p:nvPicPr>
        <p:blipFill rotWithShape="1">
          <a:blip r:embed="rId3"/>
          <a:srcRect l="26602" t="23340" r="53561" b="25690"/>
          <a:stretch/>
        </p:blipFill>
        <p:spPr>
          <a:xfrm>
            <a:off x="4085003" y="3800168"/>
            <a:ext cx="2888518" cy="2968747"/>
          </a:xfrm>
          <a:prstGeom prst="rect">
            <a:avLst/>
          </a:prstGeom>
        </p:spPr>
      </p:pic>
      <p:pic>
        <p:nvPicPr>
          <p:cNvPr id="2" name="Picture 1"/>
          <p:cNvPicPr>
            <a:picLocks noChangeAspect="1"/>
          </p:cNvPicPr>
          <p:nvPr/>
        </p:nvPicPr>
        <p:blipFill rotWithShape="1">
          <a:blip r:embed="rId2"/>
          <a:srcRect l="2264" t="22323" r="75087" b="36582"/>
          <a:stretch/>
        </p:blipFill>
        <p:spPr>
          <a:xfrm>
            <a:off x="190500" y="2264018"/>
            <a:ext cx="3810000" cy="2765181"/>
          </a:xfrm>
          <a:prstGeom prst="rect">
            <a:avLst/>
          </a:prstGeom>
        </p:spPr>
      </p:pic>
      <p:sp>
        <p:nvSpPr>
          <p:cNvPr id="3" name="Content Placeholder 2"/>
          <p:cNvSpPr>
            <a:spLocks noGrp="1"/>
          </p:cNvSpPr>
          <p:nvPr>
            <p:ph idx="1"/>
          </p:nvPr>
        </p:nvSpPr>
        <p:spPr>
          <a:xfrm>
            <a:off x="0" y="1112837"/>
            <a:ext cx="9144000" cy="4525963"/>
          </a:xfrm>
        </p:spPr>
        <p:txBody>
          <a:bodyPr/>
          <a:lstStyle/>
          <a:p>
            <a:pPr>
              <a:spcBef>
                <a:spcPts val="1200"/>
              </a:spcBef>
            </a:pPr>
            <a:r>
              <a:rPr lang="en-US" sz="2000" dirty="0"/>
              <a:t>Include nested term </a:t>
            </a:r>
            <a:r>
              <a:rPr lang="en-US" sz="2000" dirty="0" smtClean="0"/>
              <a:t>WP(all whole </a:t>
            </a:r>
            <a:r>
              <a:rPr lang="en-US" sz="2000" dirty="0"/>
              <a:t>plot factor) in model and WP in GLM Random Factors window</a:t>
            </a:r>
          </a:p>
          <a:p>
            <a:pPr lvl="1">
              <a:spcBef>
                <a:spcPts val="600"/>
              </a:spcBef>
              <a:buFont typeface="Arial" pitchFamily="34" charset="0"/>
              <a:buChar char="•"/>
            </a:pPr>
            <a:r>
              <a:rPr lang="en-US" sz="2000" dirty="0" smtClean="0"/>
              <a:t>WP(temp heat) is WP error term</a:t>
            </a:r>
          </a:p>
          <a:p>
            <a:pPr>
              <a:spcBef>
                <a:spcPts val="600"/>
              </a:spcBef>
            </a:pPr>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581</a:t>
            </a:fld>
            <a:endParaRPr lang="en-US"/>
          </a:p>
        </p:txBody>
      </p:sp>
      <p:sp>
        <p:nvSpPr>
          <p:cNvPr id="8" name="Oval 7"/>
          <p:cNvSpPr/>
          <p:nvPr/>
        </p:nvSpPr>
        <p:spPr>
          <a:xfrm>
            <a:off x="3694325" y="4783807"/>
            <a:ext cx="2524432" cy="180205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34432" y="3124200"/>
            <a:ext cx="904568" cy="3809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7620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
        <p:nvSpPr>
          <p:cNvPr id="12" name="Oval 11"/>
          <p:cNvSpPr/>
          <p:nvPr/>
        </p:nvSpPr>
        <p:spPr>
          <a:xfrm>
            <a:off x="6738159" y="2143431"/>
            <a:ext cx="904568" cy="38099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84131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0" y="2971800"/>
            <a:ext cx="838200" cy="228600"/>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8229600" cy="1143000"/>
          </a:xfrm>
        </p:spPr>
        <p:txBody>
          <a:bodyPr/>
          <a:lstStyle/>
          <a:p>
            <a:pPr algn="l"/>
            <a:r>
              <a:rPr lang="en-US" dirty="0" smtClean="0"/>
              <a:t>Split-Plot Designs</a:t>
            </a:r>
            <a:endParaRPr lang="en-US" dirty="0"/>
          </a:p>
        </p:txBody>
      </p:sp>
      <p:sp>
        <p:nvSpPr>
          <p:cNvPr id="3" name="Content Placeholder 2"/>
          <p:cNvSpPr>
            <a:spLocks noGrp="1"/>
          </p:cNvSpPr>
          <p:nvPr>
            <p:ph idx="1"/>
          </p:nvPr>
        </p:nvSpPr>
        <p:spPr>
          <a:xfrm>
            <a:off x="76200" y="1493837"/>
            <a:ext cx="8229600" cy="4525963"/>
          </a:xfrm>
        </p:spPr>
        <p:txBody>
          <a:bodyPr/>
          <a:lstStyle/>
          <a:p>
            <a:pPr>
              <a:spcBef>
                <a:spcPts val="0"/>
              </a:spcBef>
              <a:buNone/>
            </a:pPr>
            <a:r>
              <a:rPr lang="en-US" sz="1600" dirty="0" smtClean="0">
                <a:latin typeface="Courier New" pitchFamily="49" charset="0"/>
                <a:cs typeface="Courier New" pitchFamily="49" charset="0"/>
              </a:rPr>
              <a:t>Analysis of Variance for height, using Adjusted SS for Tests</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Source              DF   </a:t>
            </a:r>
            <a:r>
              <a:rPr lang="en-US" sz="1600" dirty="0" err="1" smtClean="0">
                <a:latin typeface="Courier New" pitchFamily="49" charset="0"/>
                <a:cs typeface="Courier New" pitchFamily="49" charset="0"/>
              </a:rPr>
              <a:t>Seq</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MS      F      P</a:t>
            </a:r>
          </a:p>
          <a:p>
            <a:pPr>
              <a:spcBef>
                <a:spcPts val="0"/>
              </a:spcBef>
              <a:buNone/>
            </a:pPr>
            <a:r>
              <a:rPr lang="en-US" sz="1600" dirty="0" smtClean="0">
                <a:latin typeface="Courier New" pitchFamily="49" charset="0"/>
                <a:cs typeface="Courier New" pitchFamily="49" charset="0"/>
              </a:rPr>
              <a:t>temp                 1   96.776  96.776  96.776  72.42  0.001</a:t>
            </a:r>
          </a:p>
          <a:p>
            <a:pPr>
              <a:spcBef>
                <a:spcPts val="0"/>
              </a:spcBef>
              <a:buNone/>
            </a:pPr>
            <a:r>
              <a:rPr lang="en-US" sz="1600" dirty="0" smtClean="0">
                <a:latin typeface="Courier New" pitchFamily="49" charset="0"/>
                <a:cs typeface="Courier New" pitchFamily="49" charset="0"/>
              </a:rPr>
              <a:t>heat                 1   24.133  24.133  24.133  18.06  0.013</a:t>
            </a:r>
          </a:p>
          <a:p>
            <a:pPr>
              <a:spcBef>
                <a:spcPts val="0"/>
              </a:spcBef>
              <a:buNone/>
            </a:pPr>
            <a:r>
              <a:rPr lang="en-US" sz="1600" dirty="0" smtClean="0">
                <a:latin typeface="Courier New" pitchFamily="49" charset="0"/>
                <a:cs typeface="Courier New" pitchFamily="49" charset="0"/>
              </a:rPr>
              <a:t>temp*heat            1    0.098   0.098   0.098   0.07  0.800</a:t>
            </a:r>
          </a:p>
          <a:p>
            <a:pPr>
              <a:spcBef>
                <a:spcPts val="0"/>
              </a:spcBef>
              <a:buNone/>
            </a:pPr>
            <a:r>
              <a:rPr lang="en-US" sz="1600" dirty="0" smtClean="0">
                <a:latin typeface="Courier New" pitchFamily="49" charset="0"/>
                <a:cs typeface="Courier New" pitchFamily="49" charset="0"/>
              </a:rPr>
              <a:t>WP(temp heat)        4    5.346   5.346   1.336   0.81  0.531</a:t>
            </a:r>
          </a:p>
          <a:p>
            <a:pPr>
              <a:spcBef>
                <a:spcPts val="0"/>
              </a:spcBef>
              <a:buNone/>
            </a:pPr>
            <a:r>
              <a:rPr lang="nn-NO" sz="1600" dirty="0" smtClean="0">
                <a:latin typeface="Courier New" pitchFamily="49" charset="0"/>
                <a:cs typeface="Courier New" pitchFamily="49" charset="0"/>
              </a:rPr>
              <a:t>eggs                 3   15.927  15.927   5.309   3.21  0.038</a:t>
            </a:r>
          </a:p>
          <a:p>
            <a:pPr>
              <a:spcBef>
                <a:spcPts val="0"/>
              </a:spcBef>
              <a:buNone/>
            </a:pPr>
            <a:r>
              <a:rPr lang="en-US" sz="1600" dirty="0" smtClean="0">
                <a:latin typeface="Courier New" pitchFamily="49" charset="0"/>
                <a:cs typeface="Courier New" pitchFamily="49" charset="0"/>
              </a:rPr>
              <a:t>oil                  1    4.151   4.151   4.151   2.51  0.125</a:t>
            </a:r>
          </a:p>
          <a:p>
            <a:pPr>
              <a:spcBef>
                <a:spcPts val="0"/>
              </a:spcBef>
              <a:buNone/>
            </a:pPr>
            <a:r>
              <a:rPr lang="nb-NO" sz="1600" dirty="0" smtClean="0">
                <a:latin typeface="Courier New" pitchFamily="49" charset="0"/>
                <a:cs typeface="Courier New" pitchFamily="49" charset="0"/>
              </a:rPr>
              <a:t>temp*eggs            3   45.774  45.774  15.258   9.21  0.000</a:t>
            </a:r>
          </a:p>
          <a:p>
            <a:pPr>
              <a:spcBef>
                <a:spcPts val="0"/>
              </a:spcBef>
              <a:buNone/>
            </a:pPr>
            <a:r>
              <a:rPr lang="en-US" sz="1600" dirty="0" smtClean="0">
                <a:latin typeface="Courier New" pitchFamily="49" charset="0"/>
                <a:cs typeface="Courier New" pitchFamily="49" charset="0"/>
              </a:rPr>
              <a:t>temp*oil             1    1.531   1.531   1.531   0.92  0.344</a:t>
            </a:r>
          </a:p>
          <a:p>
            <a:pPr>
              <a:spcBef>
                <a:spcPts val="0"/>
              </a:spcBef>
              <a:buNone/>
            </a:pPr>
            <a:r>
              <a:rPr lang="en-US" sz="1600" dirty="0" smtClean="0">
                <a:latin typeface="Courier New" pitchFamily="49" charset="0"/>
                <a:cs typeface="Courier New" pitchFamily="49" charset="0"/>
              </a:rPr>
              <a:t>heat*eggs            3    0.188   0.188   0.063   0.04  0.990</a:t>
            </a:r>
          </a:p>
          <a:p>
            <a:pPr>
              <a:spcBef>
                <a:spcPts val="0"/>
              </a:spcBef>
              <a:buNone/>
            </a:pPr>
            <a:r>
              <a:rPr lang="en-US" sz="1600" dirty="0" smtClean="0">
                <a:latin typeface="Courier New" pitchFamily="49" charset="0"/>
                <a:cs typeface="Courier New" pitchFamily="49" charset="0"/>
              </a:rPr>
              <a:t>heat*oil             1    0.026   0.026   0.026   0.02  0.900</a:t>
            </a:r>
          </a:p>
          <a:p>
            <a:pPr>
              <a:spcBef>
                <a:spcPts val="0"/>
              </a:spcBef>
              <a:buNone/>
            </a:pPr>
            <a:r>
              <a:rPr lang="en-US" sz="1600" dirty="0" smtClean="0">
                <a:latin typeface="Courier New" pitchFamily="49" charset="0"/>
                <a:cs typeface="Courier New" pitchFamily="49" charset="0"/>
              </a:rPr>
              <a:t>eggs*oil             3    3.152   3.152   1.051   0.63  0.599</a:t>
            </a:r>
          </a:p>
          <a:p>
            <a:pPr>
              <a:spcBef>
                <a:spcPts val="0"/>
              </a:spcBef>
              <a:buNone/>
            </a:pPr>
            <a:r>
              <a:rPr lang="en-US" sz="1600" dirty="0" smtClean="0">
                <a:latin typeface="Courier New" pitchFamily="49" charset="0"/>
                <a:cs typeface="Courier New" pitchFamily="49" charset="0"/>
              </a:rPr>
              <a:t>temp*heat*eggs       3    0.055   0.055   0.018   0.01  0.998</a:t>
            </a:r>
          </a:p>
          <a:p>
            <a:pPr>
              <a:spcBef>
                <a:spcPts val="0"/>
              </a:spcBef>
              <a:buNone/>
            </a:pPr>
            <a:r>
              <a:rPr lang="en-US" sz="1600" dirty="0" smtClean="0">
                <a:latin typeface="Courier New" pitchFamily="49" charset="0"/>
                <a:cs typeface="Courier New" pitchFamily="49" charset="0"/>
              </a:rPr>
              <a:t>temp*heat*oil        1    0.114   0.114   0.114   0.07  0.795</a:t>
            </a:r>
          </a:p>
          <a:p>
            <a:pPr>
              <a:spcBef>
                <a:spcPts val="0"/>
              </a:spcBef>
              <a:buNone/>
            </a:pPr>
            <a:r>
              <a:rPr lang="en-US" sz="1600" dirty="0" smtClean="0">
                <a:latin typeface="Courier New" pitchFamily="49" charset="0"/>
                <a:cs typeface="Courier New" pitchFamily="49" charset="0"/>
              </a:rPr>
              <a:t>temp*eggs*oil        3   12.509  12.509   4.170   2.52  0.078</a:t>
            </a:r>
          </a:p>
          <a:p>
            <a:pPr>
              <a:spcBef>
                <a:spcPts val="0"/>
              </a:spcBef>
              <a:buNone/>
            </a:pPr>
            <a:r>
              <a:rPr lang="en-US" sz="1600" dirty="0" smtClean="0">
                <a:latin typeface="Courier New" pitchFamily="49" charset="0"/>
                <a:cs typeface="Courier New" pitchFamily="49" charset="0"/>
              </a:rPr>
              <a:t>heat*eggs*oil        3    0.099   0.099   0.033   0.02  0.996</a:t>
            </a:r>
          </a:p>
          <a:p>
            <a:pPr>
              <a:spcBef>
                <a:spcPts val="0"/>
              </a:spcBef>
              <a:buNone/>
            </a:pPr>
            <a:r>
              <a:rPr lang="en-US" sz="1600" dirty="0" smtClean="0">
                <a:latin typeface="Courier New" pitchFamily="49" charset="0"/>
                <a:cs typeface="Courier New" pitchFamily="49" charset="0"/>
              </a:rPr>
              <a:t>temp*heat*eggs*oil   3    0.124   0.124   0.041   0.03  0.995</a:t>
            </a:r>
          </a:p>
          <a:p>
            <a:pPr>
              <a:spcBef>
                <a:spcPts val="0"/>
              </a:spcBef>
              <a:buNone/>
            </a:pPr>
            <a:r>
              <a:rPr lang="es-ES" sz="1600" dirty="0" smtClean="0">
                <a:latin typeface="Courier New" pitchFamily="49" charset="0"/>
                <a:cs typeface="Courier New" pitchFamily="49" charset="0"/>
              </a:rPr>
              <a:t>Error               28   46.369  46.369   1.656</a:t>
            </a:r>
          </a:p>
          <a:p>
            <a:pPr>
              <a:spcBef>
                <a:spcPts val="0"/>
              </a:spcBef>
              <a:buNone/>
            </a:pPr>
            <a:r>
              <a:rPr lang="en-US" sz="1600" dirty="0" smtClean="0">
                <a:latin typeface="Courier New" pitchFamily="49" charset="0"/>
                <a:cs typeface="Courier New" pitchFamily="49" charset="0"/>
              </a:rPr>
              <a:t>Total               63  256.374</a:t>
            </a:r>
          </a:p>
          <a:p>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582</a:t>
            </a:fld>
            <a:endParaRPr lang="en-US"/>
          </a:p>
        </p:txBody>
      </p:sp>
      <p:sp>
        <p:nvSpPr>
          <p:cNvPr id="7" name="TextBox 6"/>
          <p:cNvSpPr txBox="1"/>
          <p:nvPr/>
        </p:nvSpPr>
        <p:spPr>
          <a:xfrm>
            <a:off x="7620000" y="2667000"/>
            <a:ext cx="1600200" cy="1477328"/>
          </a:xfrm>
          <a:prstGeom prst="rect">
            <a:avLst/>
          </a:prstGeom>
          <a:solidFill>
            <a:srgbClr val="FFFF99"/>
          </a:solidFill>
        </p:spPr>
        <p:txBody>
          <a:bodyPr wrap="square" rtlCol="0">
            <a:spAutoFit/>
          </a:bodyPr>
          <a:lstStyle/>
          <a:p>
            <a:r>
              <a:rPr lang="en-US" dirty="0" smtClean="0"/>
              <a:t>Only used to test sig. of WP factors and WP*WP interaction</a:t>
            </a:r>
            <a:endParaRPr lang="en-US" dirty="0"/>
          </a:p>
        </p:txBody>
      </p:sp>
      <p:sp>
        <p:nvSpPr>
          <p:cNvPr id="8" name="TextBox 7"/>
          <p:cNvSpPr txBox="1"/>
          <p:nvPr/>
        </p:nvSpPr>
        <p:spPr>
          <a:xfrm>
            <a:off x="6705600" y="6172200"/>
            <a:ext cx="2438400" cy="646331"/>
          </a:xfrm>
          <a:prstGeom prst="rect">
            <a:avLst/>
          </a:prstGeom>
          <a:solidFill>
            <a:srgbClr val="FFFF99"/>
          </a:solidFill>
        </p:spPr>
        <p:txBody>
          <a:bodyPr wrap="square" rtlCol="0">
            <a:spAutoFit/>
          </a:bodyPr>
          <a:lstStyle/>
          <a:p>
            <a:r>
              <a:rPr lang="en-US" dirty="0" smtClean="0"/>
              <a:t>Note: all WP and SP factors in interactions</a:t>
            </a:r>
            <a:endParaRPr lang="en-US" dirty="0"/>
          </a:p>
        </p:txBody>
      </p:sp>
      <p:sp>
        <p:nvSpPr>
          <p:cNvPr id="9" name="TextBox 8"/>
          <p:cNvSpPr txBox="1"/>
          <p:nvPr/>
        </p:nvSpPr>
        <p:spPr>
          <a:xfrm>
            <a:off x="4800600" y="78065"/>
            <a:ext cx="4191000" cy="1415772"/>
          </a:xfrm>
          <a:prstGeom prst="rect">
            <a:avLst/>
          </a:prstGeom>
          <a:solidFill>
            <a:srgbClr val="FFCCFF"/>
          </a:solidFill>
        </p:spPr>
        <p:txBody>
          <a:bodyPr wrap="square" rtlCol="0">
            <a:spAutoFit/>
          </a:bodyPr>
          <a:lstStyle/>
          <a:p>
            <a:pPr>
              <a:spcAft>
                <a:spcPts val="1200"/>
              </a:spcAft>
            </a:pPr>
            <a:r>
              <a:rPr lang="en-US" dirty="0" err="1" smtClean="0"/>
              <a:t>F</a:t>
            </a:r>
            <a:r>
              <a:rPr lang="en-US" baseline="-25000" dirty="0" err="1" smtClean="0"/>
              <a:t>temp</a:t>
            </a:r>
            <a:r>
              <a:rPr lang="en-US" dirty="0" smtClean="0"/>
              <a:t> = MS </a:t>
            </a:r>
            <a:r>
              <a:rPr lang="en-US" baseline="-25000" dirty="0" smtClean="0"/>
              <a:t>temp</a:t>
            </a:r>
            <a:r>
              <a:rPr lang="en-US" dirty="0" smtClean="0"/>
              <a:t> / MS </a:t>
            </a:r>
            <a:r>
              <a:rPr lang="en-US" baseline="-25000" dirty="0" smtClean="0"/>
              <a:t>WP(temp</a:t>
            </a:r>
            <a:r>
              <a:rPr lang="en-US" dirty="0" smtClean="0"/>
              <a:t> </a:t>
            </a:r>
            <a:r>
              <a:rPr lang="en-US" baseline="-25000" dirty="0" smtClean="0"/>
              <a:t>heat)</a:t>
            </a:r>
          </a:p>
          <a:p>
            <a:pPr>
              <a:spcAft>
                <a:spcPts val="1200"/>
              </a:spcAft>
            </a:pPr>
            <a:r>
              <a:rPr lang="en-US" dirty="0" err="1" smtClean="0"/>
              <a:t>F</a:t>
            </a:r>
            <a:r>
              <a:rPr lang="en-US" baseline="-25000" dirty="0" err="1" smtClean="0"/>
              <a:t>heat</a:t>
            </a:r>
            <a:r>
              <a:rPr lang="en-US" dirty="0" smtClean="0"/>
              <a:t> = MS </a:t>
            </a:r>
            <a:r>
              <a:rPr lang="en-US" baseline="-25000" dirty="0" smtClean="0"/>
              <a:t>heat</a:t>
            </a:r>
            <a:r>
              <a:rPr lang="en-US" dirty="0" smtClean="0"/>
              <a:t> / MS </a:t>
            </a:r>
            <a:r>
              <a:rPr lang="en-US" baseline="-25000" dirty="0" smtClean="0"/>
              <a:t>WP(temp</a:t>
            </a:r>
            <a:r>
              <a:rPr lang="en-US" dirty="0" smtClean="0"/>
              <a:t> </a:t>
            </a:r>
            <a:r>
              <a:rPr lang="en-US" baseline="-25000" dirty="0" smtClean="0"/>
              <a:t>heat)</a:t>
            </a:r>
          </a:p>
          <a:p>
            <a:pPr>
              <a:spcAft>
                <a:spcPts val="0"/>
              </a:spcAft>
            </a:pPr>
            <a:r>
              <a:rPr lang="en-US" dirty="0" err="1" smtClean="0"/>
              <a:t>F</a:t>
            </a:r>
            <a:r>
              <a:rPr lang="en-US" baseline="-25000" dirty="0" err="1" smtClean="0"/>
              <a:t>temp</a:t>
            </a:r>
            <a:r>
              <a:rPr lang="en-US" baseline="-25000" dirty="0" smtClean="0"/>
              <a:t>*heat</a:t>
            </a:r>
            <a:r>
              <a:rPr lang="en-US" dirty="0" smtClean="0"/>
              <a:t> = MS </a:t>
            </a:r>
            <a:r>
              <a:rPr lang="en-US" baseline="-25000" dirty="0" smtClean="0"/>
              <a:t>temp*heat</a:t>
            </a:r>
            <a:r>
              <a:rPr lang="en-US" dirty="0" smtClean="0"/>
              <a:t> / MS </a:t>
            </a:r>
            <a:r>
              <a:rPr lang="en-US" baseline="-25000" dirty="0" smtClean="0"/>
              <a:t>WP(temp</a:t>
            </a:r>
            <a:r>
              <a:rPr lang="en-US" dirty="0" smtClean="0"/>
              <a:t> </a:t>
            </a:r>
            <a:r>
              <a:rPr lang="en-US" baseline="-25000" dirty="0" smtClean="0"/>
              <a:t>heat)</a:t>
            </a:r>
          </a:p>
          <a:p>
            <a:pPr>
              <a:spcAft>
                <a:spcPts val="0"/>
              </a:spcAft>
            </a:pPr>
            <a:endParaRPr lang="en-US" baseline="-25000" dirty="0" smtClean="0"/>
          </a:p>
        </p:txBody>
      </p:sp>
      <p:sp>
        <p:nvSpPr>
          <p:cNvPr id="10" name="TextBox 9"/>
          <p:cNvSpPr txBox="1"/>
          <p:nvPr/>
        </p:nvSpPr>
        <p:spPr>
          <a:xfrm>
            <a:off x="609600" y="990600"/>
            <a:ext cx="3124200" cy="400110"/>
          </a:xfrm>
          <a:prstGeom prst="rect">
            <a:avLst/>
          </a:prstGeom>
          <a:solidFill>
            <a:srgbClr val="FFCCFF"/>
          </a:solidFill>
        </p:spPr>
        <p:txBody>
          <a:bodyPr wrap="square" rtlCol="0">
            <a:spAutoFit/>
          </a:bodyPr>
          <a:lstStyle/>
          <a:p>
            <a:pPr algn="ctr">
              <a:spcAft>
                <a:spcPts val="1200"/>
              </a:spcAft>
            </a:pPr>
            <a:r>
              <a:rPr lang="en-US" sz="2000" dirty="0" err="1" smtClean="0"/>
              <a:t>F</a:t>
            </a:r>
            <a:r>
              <a:rPr lang="en-US" sz="2000" baseline="-25000" dirty="0" err="1" smtClean="0"/>
              <a:t>other</a:t>
            </a:r>
            <a:r>
              <a:rPr lang="en-US" sz="2000" dirty="0" smtClean="0"/>
              <a:t> = MS </a:t>
            </a:r>
            <a:r>
              <a:rPr lang="en-US" sz="2000" baseline="-25000" dirty="0" smtClean="0"/>
              <a:t>other</a:t>
            </a:r>
            <a:r>
              <a:rPr lang="en-US" sz="2000" dirty="0" smtClean="0"/>
              <a:t> / MS </a:t>
            </a:r>
            <a:r>
              <a:rPr lang="en-US" sz="2000" baseline="-25000" dirty="0" smtClean="0"/>
              <a:t>error</a:t>
            </a:r>
          </a:p>
        </p:txBody>
      </p:sp>
    </p:spTree>
    <p:extLst>
      <p:ext uri="{BB962C8B-B14F-4D97-AF65-F5344CB8AC3E}">
        <p14:creationId xmlns:p14="http://schemas.microsoft.com/office/powerpoint/2010/main" val="2383072301"/>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443" y="1328804"/>
            <a:ext cx="7335113" cy="4886192"/>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583</a:t>
            </a:fld>
            <a:endParaRPr lang="en-US"/>
          </a:p>
        </p:txBody>
      </p:sp>
      <p:sp>
        <p:nvSpPr>
          <p:cNvPr id="11" name="Title 1"/>
          <p:cNvSpPr>
            <a:spLocks noGrp="1"/>
          </p:cNvSpPr>
          <p:nvPr>
            <p:ph type="title"/>
          </p:nvPr>
        </p:nvSpPr>
        <p:spPr>
          <a:xfrm>
            <a:off x="457200" y="-7620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Tree>
    <p:extLst>
      <p:ext uri="{BB962C8B-B14F-4D97-AF65-F5344CB8AC3E}">
        <p14:creationId xmlns:p14="http://schemas.microsoft.com/office/powerpoint/2010/main" val="358245590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1"/>
            <a:ext cx="8915400" cy="3352800"/>
          </a:xfrm>
        </p:spPr>
        <p:txBody>
          <a:bodyPr/>
          <a:lstStyle/>
          <a:p>
            <a:pPr>
              <a:buNone/>
            </a:pPr>
            <a:r>
              <a:rPr lang="en-US" sz="2400" dirty="0" smtClean="0"/>
              <a:t>Interpret results</a:t>
            </a:r>
          </a:p>
          <a:p>
            <a:r>
              <a:rPr lang="en-US" sz="2000" dirty="0" smtClean="0"/>
              <a:t>Temperature, heat, eggs, temperature*eggs significant at </a:t>
            </a:r>
            <a:r>
              <a:rPr lang="el-GR" sz="2000" dirty="0" smtClean="0"/>
              <a:t>α</a:t>
            </a:r>
            <a:r>
              <a:rPr lang="en-US" sz="2000" dirty="0" smtClean="0"/>
              <a:t>=0.05</a:t>
            </a:r>
          </a:p>
          <a:p>
            <a:endParaRPr lang="en-US" sz="2400" dirty="0" smtClean="0"/>
          </a:p>
          <a:p>
            <a:r>
              <a:rPr lang="en-US" sz="2000" dirty="0" smtClean="0"/>
              <a:t>Minitab cannot do </a:t>
            </a:r>
            <a:r>
              <a:rPr lang="en-US" sz="2000" dirty="0" err="1" smtClean="0"/>
              <a:t>Tukey</a:t>
            </a:r>
            <a:r>
              <a:rPr lang="en-US" sz="2000" dirty="0" smtClean="0"/>
              <a:t> test for split-plot design</a:t>
            </a:r>
          </a:p>
          <a:p>
            <a:r>
              <a:rPr lang="en-US" sz="2000" dirty="0" smtClean="0"/>
              <a:t>Can do general comparison of average responses at levels of significant interactions/factors</a:t>
            </a:r>
          </a:p>
          <a:p>
            <a:r>
              <a:rPr lang="en-US" sz="2000" dirty="0" smtClean="0"/>
              <a:t>Can do interaction/main effects plots for fixed factors</a:t>
            </a:r>
            <a:endParaRPr lang="en-US" sz="2400" dirty="0" smtClean="0"/>
          </a:p>
          <a:p>
            <a:pPr>
              <a:buNone/>
            </a:pPr>
            <a:r>
              <a:rPr lang="en-US" sz="2000" dirty="0" smtClean="0"/>
              <a:t>		</a:t>
            </a:r>
          </a:p>
          <a:p>
            <a:pPr>
              <a:buNone/>
            </a:pPr>
            <a:endParaRPr lang="en-US" sz="20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584</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
        <p:nvSpPr>
          <p:cNvPr id="9" name="TextBox 8"/>
          <p:cNvSpPr txBox="1"/>
          <p:nvPr/>
        </p:nvSpPr>
        <p:spPr>
          <a:xfrm>
            <a:off x="385828" y="4116969"/>
            <a:ext cx="3891258" cy="2585323"/>
          </a:xfrm>
          <a:prstGeom prst="rect">
            <a:avLst/>
          </a:prstGeom>
          <a:noFill/>
        </p:spPr>
        <p:txBody>
          <a:bodyPr wrap="square" rtlCol="0">
            <a:spAutoFit/>
          </a:bodyPr>
          <a:lstStyle/>
          <a:p>
            <a:r>
              <a:rPr lang="nb-NO" dirty="0">
                <a:latin typeface="Courier New" pitchFamily="49" charset="0"/>
                <a:cs typeface="Courier New" pitchFamily="49" charset="0"/>
              </a:rPr>
              <a:t>eggs*temp</a:t>
            </a:r>
          </a:p>
          <a:p>
            <a:r>
              <a:rPr lang="nb-NO" dirty="0">
                <a:latin typeface="Courier New" pitchFamily="49" charset="0"/>
                <a:cs typeface="Courier New" pitchFamily="49" charset="0"/>
              </a:rPr>
              <a:t>  1 350 </a:t>
            </a:r>
            <a:r>
              <a:rPr lang="nb-NO" dirty="0" smtClean="0">
                <a:latin typeface="Courier New" pitchFamily="49" charset="0"/>
                <a:cs typeface="Courier New" pitchFamily="49" charset="0"/>
              </a:rPr>
              <a:t>         60.0625</a:t>
            </a:r>
            <a:endParaRPr lang="nb-NO" dirty="0">
              <a:latin typeface="Courier New" pitchFamily="49" charset="0"/>
              <a:cs typeface="Courier New" pitchFamily="49" charset="0"/>
            </a:endParaRPr>
          </a:p>
          <a:p>
            <a:r>
              <a:rPr lang="nb-NO" dirty="0">
                <a:latin typeface="Courier New" pitchFamily="49" charset="0"/>
                <a:cs typeface="Courier New" pitchFamily="49" charset="0"/>
              </a:rPr>
              <a:t>  1 400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60.3875</a:t>
            </a:r>
          </a:p>
          <a:p>
            <a:r>
              <a:rPr lang="nb-NO" dirty="0">
                <a:latin typeface="Courier New" pitchFamily="49" charset="0"/>
                <a:cs typeface="Courier New" pitchFamily="49" charset="0"/>
              </a:rPr>
              <a:t>  2 </a:t>
            </a:r>
            <a:r>
              <a:rPr lang="nb-NO" dirty="0" smtClean="0">
                <a:latin typeface="Courier New" pitchFamily="49" charset="0"/>
                <a:cs typeface="Courier New" pitchFamily="49" charset="0"/>
              </a:rPr>
              <a:t>350          </a:t>
            </a:r>
            <a:r>
              <a:rPr lang="nb-NO" dirty="0">
                <a:latin typeface="Courier New" pitchFamily="49" charset="0"/>
                <a:cs typeface="Courier New" pitchFamily="49" charset="0"/>
              </a:rPr>
              <a:t>59.6250</a:t>
            </a:r>
          </a:p>
          <a:p>
            <a:r>
              <a:rPr lang="nb-NO" dirty="0">
                <a:latin typeface="Courier New" pitchFamily="49" charset="0"/>
                <a:cs typeface="Courier New" pitchFamily="49" charset="0"/>
              </a:rPr>
              <a:t>  2 400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61.4625</a:t>
            </a:r>
          </a:p>
          <a:p>
            <a:r>
              <a:rPr lang="nb-NO" dirty="0">
                <a:latin typeface="Courier New" pitchFamily="49" charset="0"/>
                <a:cs typeface="Courier New" pitchFamily="49" charset="0"/>
              </a:rPr>
              <a:t>  3 350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60.0250</a:t>
            </a:r>
          </a:p>
          <a:p>
            <a:r>
              <a:rPr lang="nb-NO" dirty="0">
                <a:latin typeface="Courier New" pitchFamily="49" charset="0"/>
                <a:cs typeface="Courier New" pitchFamily="49" charset="0"/>
              </a:rPr>
              <a:t>  3 400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62.7000</a:t>
            </a:r>
          </a:p>
          <a:p>
            <a:r>
              <a:rPr lang="nb-NO" dirty="0">
                <a:latin typeface="Courier New" pitchFamily="49" charset="0"/>
                <a:cs typeface="Courier New" pitchFamily="49" charset="0"/>
              </a:rPr>
              <a:t>  4 350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58.8500</a:t>
            </a:r>
          </a:p>
          <a:p>
            <a:r>
              <a:rPr lang="nb-NO" dirty="0">
                <a:latin typeface="Courier New" pitchFamily="49" charset="0"/>
                <a:cs typeface="Courier New" pitchFamily="49" charset="0"/>
              </a:rPr>
              <a:t>  4 400 </a:t>
            </a:r>
            <a:r>
              <a:rPr lang="nb-NO" dirty="0" smtClean="0">
                <a:latin typeface="Courier New" pitchFamily="49" charset="0"/>
                <a:cs typeface="Courier New" pitchFamily="49" charset="0"/>
              </a:rPr>
              <a:t>         </a:t>
            </a:r>
            <a:r>
              <a:rPr lang="nb-NO" dirty="0">
                <a:latin typeface="Courier New" pitchFamily="49" charset="0"/>
                <a:cs typeface="Courier New" pitchFamily="49" charset="0"/>
              </a:rPr>
              <a:t>63.8500</a:t>
            </a:r>
            <a:endParaRPr lang="en-US" dirty="0" smtClean="0">
              <a:latin typeface="Courier New" pitchFamily="49" charset="0"/>
              <a:cs typeface="Courier New" pitchFamily="49" charset="0"/>
            </a:endParaRPr>
          </a:p>
        </p:txBody>
      </p:sp>
      <p:pic>
        <p:nvPicPr>
          <p:cNvPr id="2" name="Picture 1"/>
          <p:cNvPicPr>
            <a:picLocks noChangeAspect="1"/>
          </p:cNvPicPr>
          <p:nvPr/>
        </p:nvPicPr>
        <p:blipFill>
          <a:blip r:embed="rId2"/>
          <a:stretch>
            <a:fillRect/>
          </a:stretch>
        </p:blipFill>
        <p:spPr>
          <a:xfrm>
            <a:off x="4567022" y="4037462"/>
            <a:ext cx="4119778" cy="2744338"/>
          </a:xfrm>
          <a:prstGeom prst="rect">
            <a:avLst/>
          </a:prstGeom>
        </p:spPr>
      </p:pic>
    </p:spTree>
    <p:extLst>
      <p:ext uri="{BB962C8B-B14F-4D97-AF65-F5344CB8AC3E}">
        <p14:creationId xmlns:p14="http://schemas.microsoft.com/office/powerpoint/2010/main" val="112715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6083" name="Slide Number Placeholder 5"/>
          <p:cNvSpPr>
            <a:spLocks noGrp="1"/>
          </p:cNvSpPr>
          <p:nvPr>
            <p:ph type="sldNum" sz="quarter" idx="12"/>
          </p:nvPr>
        </p:nvSpPr>
        <p:spPr>
          <a:noFill/>
        </p:spPr>
        <p:txBody>
          <a:bodyPr/>
          <a:lstStyle/>
          <a:p>
            <a:fld id="{514E04FC-2E48-4050-B288-368AF03F4A57}" type="slidenum">
              <a:rPr lang="en-US" smtClean="0">
                <a:latin typeface="Arial" charset="0"/>
              </a:rPr>
              <a:pPr/>
              <a:t>324</a:t>
            </a:fld>
            <a:endParaRPr lang="en-US" smtClean="0">
              <a:latin typeface="Arial" charset="0"/>
            </a:endParaRPr>
          </a:p>
        </p:txBody>
      </p:sp>
      <p:sp>
        <p:nvSpPr>
          <p:cNvPr id="46084" name="Rectangle 2"/>
          <p:cNvSpPr>
            <a:spLocks noGrp="1" noChangeArrowheads="1"/>
          </p:cNvSpPr>
          <p:nvPr>
            <p:ph type="title"/>
          </p:nvPr>
        </p:nvSpPr>
        <p:spPr/>
        <p:txBody>
          <a:bodyPr/>
          <a:lstStyle/>
          <a:p>
            <a:pPr eaLnBrk="1" hangingPunct="1"/>
            <a:r>
              <a:rPr lang="en-US" smtClean="0"/>
              <a:t>Wheat Example</a:t>
            </a:r>
          </a:p>
        </p:txBody>
      </p:sp>
      <p:sp>
        <p:nvSpPr>
          <p:cNvPr id="46085" name="Rectangle 3"/>
          <p:cNvSpPr>
            <a:spLocks noGrp="1" noChangeArrowheads="1"/>
          </p:cNvSpPr>
          <p:nvPr>
            <p:ph type="body" idx="1"/>
          </p:nvPr>
        </p:nvSpPr>
        <p:spPr>
          <a:xfrm>
            <a:off x="457200" y="1219200"/>
            <a:ext cx="8229600" cy="4525963"/>
          </a:xfrm>
        </p:spPr>
        <p:txBody>
          <a:bodyPr/>
          <a:lstStyle/>
          <a:p>
            <a:pPr eaLnBrk="1" hangingPunct="1">
              <a:spcBef>
                <a:spcPts val="600"/>
              </a:spcBef>
              <a:spcAft>
                <a:spcPts val="600"/>
              </a:spcAft>
            </a:pPr>
            <a:r>
              <a:rPr lang="en-US" sz="2800" smtClean="0"/>
              <a:t>From ANOVA – wheat type not significant</a:t>
            </a:r>
          </a:p>
          <a:p>
            <a:pPr lvl="1" eaLnBrk="1" hangingPunct="1">
              <a:spcBef>
                <a:spcPts val="600"/>
              </a:spcBef>
              <a:spcAft>
                <a:spcPts val="600"/>
              </a:spcAft>
            </a:pPr>
            <a:r>
              <a:rPr lang="en-US" sz="2400" smtClean="0"/>
              <a:t>No difference among wheat types in terms of </a:t>
            </a:r>
            <a:r>
              <a:rPr lang="en-US" sz="2400" u="sng" smtClean="0"/>
              <a:t>mean</a:t>
            </a:r>
            <a:r>
              <a:rPr lang="en-US" sz="2400" smtClean="0"/>
              <a:t> crop yield</a:t>
            </a:r>
          </a:p>
          <a:p>
            <a:pPr eaLnBrk="1" hangingPunct="1">
              <a:spcBef>
                <a:spcPts val="600"/>
              </a:spcBef>
              <a:spcAft>
                <a:spcPts val="600"/>
              </a:spcAft>
            </a:pPr>
            <a:r>
              <a:rPr lang="en-US" sz="2800" smtClean="0"/>
              <a:t>To choose a preferred wheat type (factor level) when factor not significant: plot residual vs wheat type (factor) to compare residual variability among treatments – choose factor level with minimum residual variability</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0947" y="2743200"/>
            <a:ext cx="4658157" cy="3102972"/>
          </a:xfrm>
          <a:prstGeom prst="rect">
            <a:avLst/>
          </a:prstGeom>
        </p:spPr>
      </p:pic>
      <p:sp>
        <p:nvSpPr>
          <p:cNvPr id="3" name="Content Placeholder 2"/>
          <p:cNvSpPr>
            <a:spLocks noGrp="1"/>
          </p:cNvSpPr>
          <p:nvPr>
            <p:ph idx="1"/>
          </p:nvPr>
        </p:nvSpPr>
        <p:spPr>
          <a:xfrm>
            <a:off x="228600" y="1371600"/>
            <a:ext cx="8915400" cy="1371600"/>
          </a:xfrm>
        </p:spPr>
        <p:txBody>
          <a:bodyPr/>
          <a:lstStyle/>
          <a:p>
            <a:pPr>
              <a:buNone/>
            </a:pPr>
            <a:r>
              <a:rPr lang="en-US" sz="2400" dirty="0" smtClean="0"/>
              <a:t>Interpret results</a:t>
            </a:r>
          </a:p>
          <a:p>
            <a:r>
              <a:rPr lang="en-US" sz="2000" dirty="0" smtClean="0"/>
              <a:t>Temperature, heat, eggs, temperature*eggs significant at </a:t>
            </a:r>
            <a:r>
              <a:rPr lang="el-GR" sz="2000" dirty="0" smtClean="0"/>
              <a:t>α</a:t>
            </a:r>
            <a:r>
              <a:rPr lang="en-US" sz="2000" dirty="0" smtClean="0"/>
              <a:t>=0.05</a:t>
            </a:r>
          </a:p>
          <a:p>
            <a:pPr>
              <a:buNone/>
            </a:pPr>
            <a:r>
              <a:rPr lang="en-US" sz="2000" dirty="0" smtClean="0"/>
              <a:t>		</a:t>
            </a:r>
          </a:p>
          <a:p>
            <a:pPr>
              <a:buNone/>
            </a:pPr>
            <a:endParaRPr lang="en-US" sz="20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585</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Split-Plot Design</a:t>
            </a:r>
            <a:r>
              <a:rPr lang="en-US" sz="2400" dirty="0" smtClean="0"/>
              <a:t/>
            </a:r>
            <a:br>
              <a:rPr lang="en-US" sz="2400" dirty="0" smtClean="0"/>
            </a:br>
            <a:r>
              <a:rPr lang="en-US" sz="2400" u="sng" dirty="0" smtClean="0"/>
              <a:t> multiple WP factors, multiple SP factors, CRD at WP level</a:t>
            </a:r>
            <a:endParaRPr lang="en-US" sz="2400" u="sng" dirty="0"/>
          </a:p>
        </p:txBody>
      </p:sp>
      <p:sp>
        <p:nvSpPr>
          <p:cNvPr id="7" name="TextBox 6"/>
          <p:cNvSpPr txBox="1"/>
          <p:nvPr/>
        </p:nvSpPr>
        <p:spPr>
          <a:xfrm>
            <a:off x="685800" y="3505200"/>
            <a:ext cx="3276600" cy="923330"/>
          </a:xfrm>
          <a:prstGeom prst="rect">
            <a:avLst/>
          </a:prstGeom>
          <a:noFill/>
        </p:spPr>
        <p:txBody>
          <a:bodyPr wrap="square" rtlCol="0">
            <a:spAutoFit/>
          </a:bodyPr>
          <a:lstStyle/>
          <a:p>
            <a:r>
              <a:rPr lang="en-US" dirty="0">
                <a:latin typeface="Courier New" pitchFamily="49" charset="0"/>
                <a:cs typeface="Courier New" pitchFamily="49" charset="0"/>
              </a:rPr>
              <a:t>heat</a:t>
            </a:r>
          </a:p>
          <a:p>
            <a:r>
              <a:rPr lang="en-US" dirty="0">
                <a:latin typeface="Courier New" pitchFamily="49" charset="0"/>
                <a:cs typeface="Courier New" pitchFamily="49" charset="0"/>
              </a:rPr>
              <a:t>  1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60.2562</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2          </a:t>
            </a:r>
            <a:r>
              <a:rPr lang="en-US" dirty="0">
                <a:latin typeface="Courier New" pitchFamily="49" charset="0"/>
                <a:cs typeface="Courier New" pitchFamily="49" charset="0"/>
              </a:rPr>
              <a:t>61.4844</a:t>
            </a:r>
            <a:endParaRPr lang="en-US" dirty="0" smtClean="0">
              <a:latin typeface="Courier New" pitchFamily="49" charset="0"/>
              <a:cs typeface="Courier New" pitchFamily="49" charset="0"/>
            </a:endParaRPr>
          </a:p>
        </p:txBody>
      </p:sp>
    </p:spTree>
    <p:extLst>
      <p:ext uri="{BB962C8B-B14F-4D97-AF65-F5344CB8AC3E}">
        <p14:creationId xmlns:p14="http://schemas.microsoft.com/office/powerpoint/2010/main" val="304098906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5562600"/>
            <a:ext cx="84582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61645"/>
            <a:ext cx="8229600" cy="1143000"/>
          </a:xfrm>
        </p:spPr>
        <p:txBody>
          <a:bodyPr/>
          <a:lstStyle/>
          <a:p>
            <a:r>
              <a:rPr lang="en-US" sz="4000" dirty="0" smtClean="0"/>
              <a:t>Easy Split-Plot Design in Minitab</a:t>
            </a:r>
            <a:endParaRPr lang="en-US" sz="4000" dirty="0"/>
          </a:p>
        </p:txBody>
      </p:sp>
      <p:sp>
        <p:nvSpPr>
          <p:cNvPr id="3" name="Content Placeholder 2"/>
          <p:cNvSpPr>
            <a:spLocks noGrp="1"/>
          </p:cNvSpPr>
          <p:nvPr>
            <p:ph idx="1"/>
          </p:nvPr>
        </p:nvSpPr>
        <p:spPr>
          <a:xfrm>
            <a:off x="152400" y="914400"/>
            <a:ext cx="8763000" cy="4525963"/>
          </a:xfrm>
        </p:spPr>
        <p:txBody>
          <a:bodyPr/>
          <a:lstStyle/>
          <a:p>
            <a:pPr>
              <a:spcBef>
                <a:spcPts val="0"/>
              </a:spcBef>
            </a:pPr>
            <a:r>
              <a:rPr lang="en-US" sz="2400" dirty="0" smtClean="0"/>
              <a:t>Minitab can easily do split-plot analysis for special case of factorial design; when all factors have 2 levels</a:t>
            </a:r>
          </a:p>
          <a:p>
            <a:pPr>
              <a:spcBef>
                <a:spcPts val="0"/>
              </a:spcBef>
            </a:pPr>
            <a:endParaRPr lang="en-US" sz="2400" dirty="0" smtClean="0"/>
          </a:p>
          <a:p>
            <a:pPr>
              <a:spcBef>
                <a:spcPts val="0"/>
              </a:spcBef>
            </a:pPr>
            <a:r>
              <a:rPr lang="en-US" sz="2400" dirty="0" smtClean="0"/>
              <a:t>Cake baking example:</a:t>
            </a:r>
          </a:p>
          <a:p>
            <a:pPr lvl="1">
              <a:spcBef>
                <a:spcPts val="0"/>
              </a:spcBef>
              <a:buFont typeface="Arial" pitchFamily="34" charset="0"/>
              <a:buChar char="•"/>
            </a:pPr>
            <a:r>
              <a:rPr lang="en-US" sz="2000" dirty="0" smtClean="0"/>
              <a:t>Response: cake height</a:t>
            </a:r>
          </a:p>
          <a:p>
            <a:pPr lvl="1">
              <a:spcBef>
                <a:spcPts val="0"/>
              </a:spcBef>
              <a:buFont typeface="Arial" pitchFamily="34" charset="0"/>
              <a:buChar char="•"/>
            </a:pPr>
            <a:r>
              <a:rPr lang="en-US" sz="2000" dirty="0" smtClean="0"/>
              <a:t>4 Factors: oven temp (350</a:t>
            </a:r>
            <a:r>
              <a:rPr lang="en-US" sz="2000" baseline="30000" dirty="0" smtClean="0"/>
              <a:t>o</a:t>
            </a:r>
            <a:r>
              <a:rPr lang="en-US" sz="2000" dirty="0" smtClean="0"/>
              <a:t>F, 400</a:t>
            </a:r>
            <a:r>
              <a:rPr lang="en-US" sz="2000" baseline="30000" dirty="0" smtClean="0"/>
              <a:t>o</a:t>
            </a:r>
            <a:r>
              <a:rPr lang="en-US" sz="2000" dirty="0" smtClean="0"/>
              <a:t>F), heat type (conventional, convection), # eggs (1,4), type of oil (vegetable, canola)</a:t>
            </a:r>
          </a:p>
          <a:p>
            <a:pPr lvl="1">
              <a:spcBef>
                <a:spcPts val="0"/>
              </a:spcBef>
              <a:buFont typeface="Arial" pitchFamily="34" charset="0"/>
              <a:buChar char="•"/>
            </a:pPr>
            <a:r>
              <a:rPr lang="en-US" sz="2000" dirty="0" smtClean="0"/>
              <a:t>Each oven set to a temp and heat type. Bake 4 cakes at a time – one cake at each combination of # eggs and oil type </a:t>
            </a:r>
          </a:p>
          <a:p>
            <a:pPr lvl="2">
              <a:spcBef>
                <a:spcPts val="0"/>
              </a:spcBef>
              <a:buFont typeface="Arial" pitchFamily="34" charset="0"/>
              <a:buChar char="•"/>
            </a:pPr>
            <a:r>
              <a:rPr lang="en-US" sz="2000" dirty="0" smtClean="0"/>
              <a:t>Repeat for other oven temperature/heat type combination in random order</a:t>
            </a:r>
          </a:p>
          <a:p>
            <a:pPr lvl="1">
              <a:spcBef>
                <a:spcPts val="0"/>
              </a:spcBef>
              <a:buFont typeface="Arial" pitchFamily="34" charset="0"/>
              <a:buChar char="•"/>
            </a:pPr>
            <a:r>
              <a:rPr lang="en-US" sz="2000" dirty="0" smtClean="0"/>
              <a:t>Use two replicates for each oven temperature &amp; heat type interaction</a:t>
            </a:r>
          </a:p>
          <a:p>
            <a:pPr lvl="1">
              <a:spcBef>
                <a:spcPts val="0"/>
              </a:spcBef>
              <a:buFont typeface="Arial" pitchFamily="34" charset="0"/>
              <a:buChar char="•"/>
            </a:pPr>
            <a:r>
              <a:rPr lang="en-US" sz="2000" dirty="0" smtClean="0"/>
              <a:t>32 total cakes; 2 replicates of each temp &amp; heat type combination, 8 replicates of # eggs and oil type</a:t>
            </a:r>
          </a:p>
          <a:p>
            <a:pPr lvl="1">
              <a:spcBef>
                <a:spcPts val="1200"/>
              </a:spcBef>
              <a:spcAft>
                <a:spcPts val="1200"/>
              </a:spcAft>
              <a:buFont typeface="Arial" pitchFamily="34" charset="0"/>
              <a:buChar char="•"/>
            </a:pPr>
            <a:r>
              <a:rPr lang="en-US" sz="2000" u="sng" dirty="0" smtClean="0"/>
              <a:t>multiple WP factors, multiple SP factors, CRD at WP level</a:t>
            </a:r>
          </a:p>
          <a:p>
            <a:pPr lvl="1">
              <a:spcBef>
                <a:spcPts val="0"/>
              </a:spcBef>
              <a:buFont typeface="Arial" pitchFamily="34" charset="0"/>
              <a:buChar char="•"/>
            </a:pPr>
            <a:r>
              <a:rPr lang="en-US" sz="2000" dirty="0" smtClean="0"/>
              <a:t>Y = WP factors + WP*WP interactions + WP error + SP factors </a:t>
            </a:r>
          </a:p>
          <a:p>
            <a:pPr lvl="1">
              <a:spcBef>
                <a:spcPts val="0"/>
              </a:spcBef>
              <a:buNone/>
            </a:pPr>
            <a:r>
              <a:rPr lang="en-US" sz="2000" dirty="0" smtClean="0"/>
              <a:t>			       + WP*SP interactions + SP*SP interactions + SP error</a:t>
            </a:r>
          </a:p>
          <a:p>
            <a:pPr lvl="1">
              <a:spcBef>
                <a:spcPts val="0"/>
              </a:spcBef>
              <a:buFont typeface="Arial" pitchFamily="34" charset="0"/>
              <a:buChar char="•"/>
            </a:pPr>
            <a:endParaRPr lang="en-US" sz="2000" dirty="0" smtClean="0"/>
          </a:p>
          <a:p>
            <a:pPr>
              <a:spcBef>
                <a:spcPts val="0"/>
              </a:spcBef>
            </a:pPr>
            <a:endParaRPr lang="en-US" sz="2400" dirty="0" smtClean="0"/>
          </a:p>
          <a:p>
            <a:pPr>
              <a:spcBef>
                <a:spcPts val="0"/>
              </a:spcBef>
            </a:pPr>
            <a:endParaRPr lang="en-US" sz="2400" dirty="0" smtClean="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586</a:t>
            </a:fld>
            <a:endParaRPr lang="en-US" dirty="0"/>
          </a:p>
        </p:txBody>
      </p:sp>
    </p:spTree>
    <p:extLst>
      <p:ext uri="{BB962C8B-B14F-4D97-AF65-F5344CB8AC3E}">
        <p14:creationId xmlns:p14="http://schemas.microsoft.com/office/powerpoint/2010/main" val="48813413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multiple WP factors, multiple SP factors, CRD at WP level</a:t>
            </a:r>
            <a:endParaRPr lang="en-US" sz="2400" dirty="0"/>
          </a:p>
        </p:txBody>
      </p:sp>
      <p:sp>
        <p:nvSpPr>
          <p:cNvPr id="3" name="Content Placeholder 2"/>
          <p:cNvSpPr>
            <a:spLocks noGrp="1"/>
          </p:cNvSpPr>
          <p:nvPr>
            <p:ph idx="1"/>
          </p:nvPr>
        </p:nvSpPr>
        <p:spPr>
          <a:xfrm>
            <a:off x="152400" y="914401"/>
            <a:ext cx="8763000" cy="3276600"/>
          </a:xfrm>
        </p:spPr>
        <p:txBody>
          <a:bodyPr/>
          <a:lstStyle/>
          <a:p>
            <a:r>
              <a:rPr lang="en-US" sz="2400" dirty="0" smtClean="0"/>
              <a:t>Minitab can do split-plot analysis for special case of factorial design; when all factors have 2 levels</a:t>
            </a:r>
          </a:p>
          <a:p>
            <a:pPr>
              <a:buFont typeface="Wingdings" pitchFamily="2" charset="2"/>
              <a:buChar char="Ø"/>
            </a:pPr>
            <a:r>
              <a:rPr lang="en-US" sz="2000" dirty="0" smtClean="0"/>
              <a:t>Stat</a:t>
            </a:r>
          </a:p>
          <a:p>
            <a:pPr marL="514350" lvl="1">
              <a:buFont typeface="Wingdings" pitchFamily="2" charset="2"/>
              <a:buChar char="Ø"/>
            </a:pPr>
            <a:r>
              <a:rPr lang="en-US" sz="2000" dirty="0" smtClean="0"/>
              <a:t>DOE</a:t>
            </a:r>
          </a:p>
          <a:p>
            <a:pPr marL="685800" lvl="2">
              <a:buFont typeface="Wingdings" pitchFamily="2" charset="2"/>
              <a:buChar char="Ø"/>
            </a:pPr>
            <a:r>
              <a:rPr lang="en-US" sz="2000" dirty="0" smtClean="0"/>
              <a:t>Factorial</a:t>
            </a:r>
          </a:p>
          <a:p>
            <a:pPr marL="914400" lvl="3">
              <a:buFont typeface="Wingdings" pitchFamily="2" charset="2"/>
              <a:buChar char="Ø"/>
            </a:pPr>
            <a:r>
              <a:rPr lang="en-US" dirty="0" smtClean="0"/>
              <a:t>Create Factorial Design</a:t>
            </a:r>
          </a:p>
          <a:p>
            <a:pPr marL="1143000" lvl="4">
              <a:buFont typeface="Wingdings" pitchFamily="2" charset="2"/>
              <a:buChar char="ü"/>
            </a:pPr>
            <a:r>
              <a:rPr lang="en-US" dirty="0" smtClean="0"/>
              <a:t>2-level split-plot</a:t>
            </a:r>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587</a:t>
            </a:fld>
            <a:endParaRPr lang="en-US"/>
          </a:p>
        </p:txBody>
      </p:sp>
      <p:pic>
        <p:nvPicPr>
          <p:cNvPr id="508930" name="Picture 2"/>
          <p:cNvPicPr>
            <a:picLocks noChangeAspect="1" noChangeArrowheads="1"/>
          </p:cNvPicPr>
          <p:nvPr/>
        </p:nvPicPr>
        <p:blipFill>
          <a:blip r:embed="rId2" cstate="print"/>
          <a:srcRect/>
          <a:stretch>
            <a:fillRect/>
          </a:stretch>
        </p:blipFill>
        <p:spPr bwMode="auto">
          <a:xfrm>
            <a:off x="205300" y="3581400"/>
            <a:ext cx="4229100" cy="3215514"/>
          </a:xfrm>
          <a:prstGeom prst="rect">
            <a:avLst/>
          </a:prstGeom>
          <a:noFill/>
          <a:ln w="9525">
            <a:noFill/>
            <a:miter lim="800000"/>
            <a:headEnd/>
            <a:tailEnd/>
          </a:ln>
          <a:effectLst/>
        </p:spPr>
      </p:pic>
      <p:sp>
        <p:nvSpPr>
          <p:cNvPr id="7" name="Oval 6"/>
          <p:cNvSpPr/>
          <p:nvPr/>
        </p:nvSpPr>
        <p:spPr>
          <a:xfrm>
            <a:off x="99501" y="4572000"/>
            <a:ext cx="2796099"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76400" y="5257800"/>
            <a:ext cx="419415"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304263" y="5562600"/>
            <a:ext cx="1048537"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8931" name="Picture 3"/>
          <p:cNvPicPr>
            <a:picLocks noChangeAspect="1" noChangeArrowheads="1"/>
          </p:cNvPicPr>
          <p:nvPr/>
        </p:nvPicPr>
        <p:blipFill>
          <a:blip r:embed="rId3" cstate="print"/>
          <a:srcRect/>
          <a:stretch>
            <a:fillRect/>
          </a:stretch>
        </p:blipFill>
        <p:spPr bwMode="auto">
          <a:xfrm>
            <a:off x="4520286" y="3581400"/>
            <a:ext cx="4623714" cy="3200400"/>
          </a:xfrm>
          <a:prstGeom prst="rect">
            <a:avLst/>
          </a:prstGeom>
          <a:noFill/>
          <a:ln w="9525">
            <a:noFill/>
            <a:miter lim="800000"/>
            <a:headEnd/>
            <a:tailEnd/>
          </a:ln>
          <a:effectLst/>
        </p:spPr>
      </p:pic>
      <p:sp>
        <p:nvSpPr>
          <p:cNvPr id="11" name="Oval 10"/>
          <p:cNvSpPr/>
          <p:nvPr/>
        </p:nvSpPr>
        <p:spPr>
          <a:xfrm>
            <a:off x="6438585" y="3927613"/>
            <a:ext cx="419415"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24600" y="5299213"/>
            <a:ext cx="419415"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172200" y="5791200"/>
            <a:ext cx="419415" cy="3395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72000" y="5562600"/>
            <a:ext cx="13716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00600" y="1981200"/>
            <a:ext cx="4114800" cy="1323439"/>
          </a:xfrm>
          <a:prstGeom prst="rect">
            <a:avLst/>
          </a:prstGeom>
          <a:solidFill>
            <a:srgbClr val="FFCCFF"/>
          </a:solidFill>
        </p:spPr>
        <p:txBody>
          <a:bodyPr wrap="square" rtlCol="0">
            <a:spAutoFit/>
          </a:bodyPr>
          <a:lstStyle/>
          <a:p>
            <a:r>
              <a:rPr lang="en-US" sz="2000" dirty="0" smtClean="0"/>
              <a:t>In   &gt;Stat  &gt;DOE</a:t>
            </a:r>
          </a:p>
          <a:p>
            <a:pPr marL="288925" indent="-288925">
              <a:buFont typeface="Arial" pitchFamily="34" charset="0"/>
              <a:buChar char="•"/>
            </a:pPr>
            <a:r>
              <a:rPr lang="en-US" sz="2000" dirty="0" smtClean="0"/>
              <a:t>First ‘Create Factorial Design’</a:t>
            </a:r>
          </a:p>
          <a:p>
            <a:pPr marL="288925" indent="-288925">
              <a:buFont typeface="Arial" pitchFamily="34" charset="0"/>
              <a:buChar char="•"/>
            </a:pPr>
            <a:r>
              <a:rPr lang="en-US" sz="2000" dirty="0" smtClean="0"/>
              <a:t>Enter responses</a:t>
            </a:r>
          </a:p>
          <a:p>
            <a:pPr marL="288925" indent="-288925">
              <a:buFont typeface="Arial" pitchFamily="34" charset="0"/>
              <a:buChar char="•"/>
            </a:pPr>
            <a:r>
              <a:rPr lang="en-US" sz="2000" dirty="0" smtClean="0"/>
              <a:t>Then ‘Analyze Factorial Design’</a:t>
            </a:r>
            <a:endParaRPr lang="en-US" sz="2000" dirty="0"/>
          </a:p>
        </p:txBody>
      </p:sp>
    </p:spTree>
    <p:extLst>
      <p:ext uri="{BB962C8B-B14F-4D97-AF65-F5344CB8AC3E}">
        <p14:creationId xmlns:p14="http://schemas.microsoft.com/office/powerpoint/2010/main" val="385877439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956" name="Picture 4"/>
          <p:cNvPicPr>
            <a:picLocks noChangeAspect="1" noChangeArrowheads="1"/>
          </p:cNvPicPr>
          <p:nvPr/>
        </p:nvPicPr>
        <p:blipFill>
          <a:blip r:embed="rId2" cstate="print"/>
          <a:srcRect/>
          <a:stretch>
            <a:fillRect/>
          </a:stretch>
        </p:blipFill>
        <p:spPr bwMode="auto">
          <a:xfrm>
            <a:off x="3352800" y="1143000"/>
            <a:ext cx="5800172" cy="5548313"/>
          </a:xfrm>
          <a:prstGeom prst="rect">
            <a:avLst/>
          </a:prstGeom>
          <a:noFill/>
          <a:ln w="9525">
            <a:noFill/>
            <a:miter lim="800000"/>
            <a:headEnd/>
            <a:tailEnd/>
          </a:ln>
          <a:effectLst/>
        </p:spPr>
      </p:pic>
      <p:sp>
        <p:nvSpPr>
          <p:cNvPr id="2" name="Title 1"/>
          <p:cNvSpPr>
            <a:spLocks noGrp="1"/>
          </p:cNvSpPr>
          <p:nvPr>
            <p:ph type="title"/>
          </p:nvPr>
        </p:nvSpPr>
        <p:spPr>
          <a:xfrm>
            <a:off x="457200" y="33782"/>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multiple WP factors, multiple SP factors, CRD at WP level</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588</a:t>
            </a:fld>
            <a:endParaRPr lang="en-US"/>
          </a:p>
        </p:txBody>
      </p:sp>
      <p:sp>
        <p:nvSpPr>
          <p:cNvPr id="7" name="Rectangle 6"/>
          <p:cNvSpPr/>
          <p:nvPr/>
        </p:nvSpPr>
        <p:spPr>
          <a:xfrm>
            <a:off x="6096000" y="2438400"/>
            <a:ext cx="1905000" cy="403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6200" y="1417637"/>
            <a:ext cx="4876800" cy="3078163"/>
          </a:xfrm>
          <a:solidFill>
            <a:schemeClr val="bg1"/>
          </a:solidFill>
        </p:spPr>
        <p:txBody>
          <a:bodyPr/>
          <a:lstStyle/>
          <a:p>
            <a:r>
              <a:rPr lang="en-US" sz="2400" dirty="0" smtClean="0"/>
              <a:t>Factor levels are coded (-1, 1)</a:t>
            </a:r>
          </a:p>
          <a:p>
            <a:pPr lvl="1"/>
            <a:r>
              <a:rPr lang="en-US" sz="2000" dirty="0" smtClean="0"/>
              <a:t>Can use ‘Factors’ to enter actual levels (350, 400, conventional, convection, etc.) </a:t>
            </a:r>
          </a:p>
          <a:p>
            <a:r>
              <a:rPr lang="en-US" sz="2400" dirty="0" smtClean="0"/>
              <a:t>Factors A and B are WP (HTC)</a:t>
            </a:r>
          </a:p>
          <a:p>
            <a:r>
              <a:rPr lang="en-US" sz="2400" dirty="0" smtClean="0"/>
              <a:t>Factors C and D are SP (ETC)</a:t>
            </a:r>
          </a:p>
          <a:p>
            <a:r>
              <a:rPr lang="en-US" sz="2400" dirty="0" smtClean="0"/>
              <a:t>Enter response in column C10</a:t>
            </a:r>
          </a:p>
        </p:txBody>
      </p:sp>
      <p:sp>
        <p:nvSpPr>
          <p:cNvPr id="11" name="Rectangle 10"/>
          <p:cNvSpPr/>
          <p:nvPr/>
        </p:nvSpPr>
        <p:spPr>
          <a:xfrm>
            <a:off x="8001000" y="2438400"/>
            <a:ext cx="533400" cy="403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nvGraphicFramePr>
        <p:xfrm>
          <a:off x="457200" y="5029200"/>
          <a:ext cx="2377440" cy="1584960"/>
        </p:xfrm>
        <a:graphic>
          <a:graphicData uri="http://schemas.openxmlformats.org/drawingml/2006/table">
            <a:tbl>
              <a:tblPr firstRow="1" bandRow="1">
                <a:tableStyleId>{69CF1AB2-1976-4502-BF36-3FF5EA218861}</a:tableStyleId>
              </a:tblPr>
              <a:tblGrid>
                <a:gridCol w="1188720"/>
                <a:gridCol w="1188720"/>
              </a:tblGrid>
              <a:tr h="370840">
                <a:tc>
                  <a:txBody>
                    <a:bodyPr/>
                    <a:lstStyle/>
                    <a:p>
                      <a:pPr algn="ctr"/>
                      <a:r>
                        <a:rPr lang="en-US" sz="2000" b="0" dirty="0" smtClean="0"/>
                        <a:t>A</a:t>
                      </a:r>
                      <a:endParaRPr lang="en-US" sz="2000" b="0" dirty="0"/>
                    </a:p>
                  </a:txBody>
                  <a:tcPr anchor="ctr"/>
                </a:tc>
                <a:tc>
                  <a:txBody>
                    <a:bodyPr/>
                    <a:lstStyle/>
                    <a:p>
                      <a:pPr algn="ctr"/>
                      <a:r>
                        <a:rPr lang="en-US" sz="2000" b="0" dirty="0" smtClean="0"/>
                        <a:t>Temp</a:t>
                      </a:r>
                      <a:endParaRPr lang="en-US" sz="2000" b="0" dirty="0"/>
                    </a:p>
                  </a:txBody>
                  <a:tcPr anchor="ctr"/>
                </a:tc>
              </a:tr>
              <a:tr h="370840">
                <a:tc>
                  <a:txBody>
                    <a:bodyPr/>
                    <a:lstStyle/>
                    <a:p>
                      <a:pPr algn="ctr"/>
                      <a:r>
                        <a:rPr lang="en-US" sz="2000" b="0" dirty="0" smtClean="0"/>
                        <a:t>B</a:t>
                      </a:r>
                      <a:endParaRPr lang="en-US" sz="2000" b="0" dirty="0"/>
                    </a:p>
                  </a:txBody>
                  <a:tcPr anchor="ctr"/>
                </a:tc>
                <a:tc>
                  <a:txBody>
                    <a:bodyPr/>
                    <a:lstStyle/>
                    <a:p>
                      <a:pPr algn="ctr"/>
                      <a:r>
                        <a:rPr lang="en-US" sz="2000" b="0" dirty="0" smtClean="0"/>
                        <a:t>Heat</a:t>
                      </a:r>
                      <a:endParaRPr lang="en-US" sz="2000" b="0" dirty="0"/>
                    </a:p>
                  </a:txBody>
                  <a:tcPr anchor="ctr"/>
                </a:tc>
              </a:tr>
              <a:tr h="370840">
                <a:tc>
                  <a:txBody>
                    <a:bodyPr/>
                    <a:lstStyle/>
                    <a:p>
                      <a:pPr algn="ctr"/>
                      <a:r>
                        <a:rPr lang="en-US" sz="2000" b="0" dirty="0" smtClean="0"/>
                        <a:t>C</a:t>
                      </a:r>
                      <a:endParaRPr lang="en-US" sz="2000" b="0" dirty="0"/>
                    </a:p>
                  </a:txBody>
                  <a:tcPr anchor="ctr"/>
                </a:tc>
                <a:tc>
                  <a:txBody>
                    <a:bodyPr/>
                    <a:lstStyle/>
                    <a:p>
                      <a:pPr algn="ctr"/>
                      <a:r>
                        <a:rPr lang="en-US" sz="2000" b="0" dirty="0" smtClean="0"/>
                        <a:t># Eggs</a:t>
                      </a:r>
                      <a:endParaRPr lang="en-US" sz="2000" b="0" dirty="0"/>
                    </a:p>
                  </a:txBody>
                  <a:tcPr anchor="ctr"/>
                </a:tc>
              </a:tr>
              <a:tr h="370840">
                <a:tc>
                  <a:txBody>
                    <a:bodyPr/>
                    <a:lstStyle/>
                    <a:p>
                      <a:pPr algn="ctr"/>
                      <a:r>
                        <a:rPr lang="en-US" sz="2000" b="0" dirty="0" smtClean="0"/>
                        <a:t>D</a:t>
                      </a:r>
                      <a:endParaRPr lang="en-US" sz="2000" b="0" dirty="0"/>
                    </a:p>
                  </a:txBody>
                  <a:tcPr anchor="ctr"/>
                </a:tc>
                <a:tc>
                  <a:txBody>
                    <a:bodyPr/>
                    <a:lstStyle/>
                    <a:p>
                      <a:pPr algn="ctr"/>
                      <a:r>
                        <a:rPr lang="en-US" sz="2000" b="0" dirty="0" smtClean="0"/>
                        <a:t>Oil</a:t>
                      </a:r>
                      <a:endParaRPr lang="en-US" sz="2000" b="0" dirty="0"/>
                    </a:p>
                  </a:txBody>
                  <a:tcPr anchor="ctr"/>
                </a:tc>
              </a:tr>
            </a:tbl>
          </a:graphicData>
        </a:graphic>
      </p:graphicFrame>
    </p:spTree>
    <p:extLst>
      <p:ext uri="{BB962C8B-B14F-4D97-AF65-F5344CB8AC3E}">
        <p14:creationId xmlns:p14="http://schemas.microsoft.com/office/powerpoint/2010/main" val="347046737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980" name="Picture 4"/>
          <p:cNvPicPr>
            <a:picLocks noChangeAspect="1" noChangeArrowheads="1"/>
          </p:cNvPicPr>
          <p:nvPr/>
        </p:nvPicPr>
        <p:blipFill>
          <a:blip r:embed="rId2" cstate="print"/>
          <a:srcRect/>
          <a:stretch>
            <a:fillRect/>
          </a:stretch>
        </p:blipFill>
        <p:spPr bwMode="auto">
          <a:xfrm>
            <a:off x="3128962" y="1066800"/>
            <a:ext cx="5862638" cy="5630528"/>
          </a:xfrm>
          <a:prstGeom prst="rect">
            <a:avLst/>
          </a:prstGeom>
          <a:noFill/>
          <a:ln w="9525">
            <a:noFill/>
            <a:miter lim="800000"/>
            <a:headEnd/>
            <a:tailEnd/>
          </a:ln>
          <a:effectLst/>
        </p:spPr>
      </p:pic>
      <p:sp>
        <p:nvSpPr>
          <p:cNvPr id="2" name="Title 1"/>
          <p:cNvSpPr>
            <a:spLocks noGrp="1"/>
          </p:cNvSpPr>
          <p:nvPr>
            <p:ph type="title"/>
          </p:nvPr>
        </p:nvSpPr>
        <p:spPr>
          <a:xfrm>
            <a:off x="457200" y="8562"/>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multiple WP factors, multiple SP factors, CRD at WP level</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589</a:t>
            </a:fld>
            <a:endParaRPr lang="en-US"/>
          </a:p>
        </p:txBody>
      </p:sp>
      <p:sp>
        <p:nvSpPr>
          <p:cNvPr id="3" name="Content Placeholder 2"/>
          <p:cNvSpPr>
            <a:spLocks noGrp="1"/>
          </p:cNvSpPr>
          <p:nvPr>
            <p:ph idx="1"/>
          </p:nvPr>
        </p:nvSpPr>
        <p:spPr>
          <a:xfrm>
            <a:off x="457200" y="1600201"/>
            <a:ext cx="4191000" cy="2819400"/>
          </a:xfrm>
          <a:solidFill>
            <a:schemeClr val="bg1"/>
          </a:solidFill>
        </p:spPr>
        <p:txBody>
          <a:bodyPr/>
          <a:lstStyle/>
          <a:p>
            <a:pPr>
              <a:buFont typeface="Wingdings" pitchFamily="2" charset="2"/>
              <a:buChar char="Ø"/>
            </a:pPr>
            <a:r>
              <a:rPr lang="en-US" sz="2000" dirty="0" smtClean="0"/>
              <a:t>Stat</a:t>
            </a:r>
          </a:p>
          <a:p>
            <a:pPr marL="514350" lvl="1">
              <a:buFont typeface="Wingdings" pitchFamily="2" charset="2"/>
              <a:buChar char="Ø"/>
            </a:pPr>
            <a:r>
              <a:rPr lang="en-US" sz="2000" dirty="0" smtClean="0"/>
              <a:t>DOE</a:t>
            </a:r>
          </a:p>
          <a:p>
            <a:pPr marL="685800" lvl="2">
              <a:buFont typeface="Wingdings" pitchFamily="2" charset="2"/>
              <a:buChar char="Ø"/>
            </a:pPr>
            <a:r>
              <a:rPr lang="en-US" sz="2000" dirty="0" smtClean="0"/>
              <a:t>Factorial</a:t>
            </a:r>
          </a:p>
          <a:p>
            <a:pPr marL="914400" lvl="3">
              <a:buFont typeface="Wingdings" pitchFamily="2" charset="2"/>
              <a:buChar char="Ø"/>
            </a:pPr>
            <a:r>
              <a:rPr lang="en-US" dirty="0" smtClean="0"/>
              <a:t>Analyze Factorial Design</a:t>
            </a:r>
          </a:p>
          <a:p>
            <a:endParaRPr lang="en-US" dirty="0"/>
          </a:p>
        </p:txBody>
      </p:sp>
      <p:pic>
        <p:nvPicPr>
          <p:cNvPr id="510979" name="Picture 3"/>
          <p:cNvPicPr>
            <a:picLocks noChangeAspect="1" noChangeArrowheads="1"/>
          </p:cNvPicPr>
          <p:nvPr/>
        </p:nvPicPr>
        <p:blipFill>
          <a:blip r:embed="rId3" cstate="print"/>
          <a:srcRect/>
          <a:stretch>
            <a:fillRect/>
          </a:stretch>
        </p:blipFill>
        <p:spPr bwMode="auto">
          <a:xfrm>
            <a:off x="533400" y="3526991"/>
            <a:ext cx="4191000" cy="3178609"/>
          </a:xfrm>
          <a:prstGeom prst="rect">
            <a:avLst/>
          </a:prstGeom>
          <a:noFill/>
          <a:ln w="9525">
            <a:noFill/>
            <a:miter lim="800000"/>
            <a:headEnd/>
            <a:tailEnd/>
          </a:ln>
          <a:effectLst/>
        </p:spPr>
      </p:pic>
      <p:sp>
        <p:nvSpPr>
          <p:cNvPr id="8" name="Rectangle 7"/>
          <p:cNvSpPr/>
          <p:nvPr/>
        </p:nvSpPr>
        <p:spPr>
          <a:xfrm>
            <a:off x="7848600" y="2438400"/>
            <a:ext cx="533400" cy="403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4038600"/>
            <a:ext cx="7620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08647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76"/>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multiple WP factors, multiple SP factors, CRD at WP level</a:t>
            </a:r>
            <a:endParaRPr lang="en-US" sz="2400" dirty="0"/>
          </a:p>
        </p:txBody>
      </p:sp>
      <p:sp>
        <p:nvSpPr>
          <p:cNvPr id="3" name="Content Placeholder 2"/>
          <p:cNvSpPr>
            <a:spLocks noGrp="1"/>
          </p:cNvSpPr>
          <p:nvPr>
            <p:ph idx="1"/>
          </p:nvPr>
        </p:nvSpPr>
        <p:spPr>
          <a:xfrm>
            <a:off x="381000" y="1265237"/>
            <a:ext cx="9144000" cy="4525963"/>
          </a:xfrm>
        </p:spPr>
        <p:txBody>
          <a:bodyPr/>
          <a:lstStyle/>
          <a:p>
            <a:pPr>
              <a:spcBef>
                <a:spcPts val="0"/>
              </a:spcBef>
              <a:buNone/>
            </a:pPr>
            <a:r>
              <a:rPr lang="en-US" sz="1600" dirty="0" smtClean="0">
                <a:latin typeface="Courier New" pitchFamily="49" charset="0"/>
                <a:cs typeface="Courier New" pitchFamily="49" charset="0"/>
              </a:rPr>
              <a:t>Analysis of Variance for height (coded units)</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Source             DF   </a:t>
            </a:r>
            <a:r>
              <a:rPr lang="en-US" sz="1600" dirty="0" err="1" smtClean="0">
                <a:latin typeface="Courier New" pitchFamily="49" charset="0"/>
                <a:cs typeface="Courier New" pitchFamily="49" charset="0"/>
              </a:rPr>
              <a:t>Seq</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SS   </a:t>
            </a:r>
            <a:r>
              <a:rPr lang="en-US" sz="1600" dirty="0" err="1" smtClean="0">
                <a:latin typeface="Courier New" pitchFamily="49" charset="0"/>
                <a:cs typeface="Courier New" pitchFamily="49" charset="0"/>
              </a:rPr>
              <a:t>Adj</a:t>
            </a:r>
            <a:r>
              <a:rPr lang="en-US" sz="1600" dirty="0" smtClean="0">
                <a:latin typeface="Courier New" pitchFamily="49" charset="0"/>
                <a:cs typeface="Courier New" pitchFamily="49" charset="0"/>
              </a:rPr>
              <a:t> MS       F      P</a:t>
            </a:r>
          </a:p>
          <a:p>
            <a:pPr>
              <a:spcBef>
                <a:spcPts val="0"/>
              </a:spcBef>
              <a:buNone/>
            </a:pPr>
            <a:r>
              <a:rPr lang="pt-BR" sz="1600" dirty="0" smtClean="0">
                <a:latin typeface="Courier New" pitchFamily="49" charset="0"/>
                <a:cs typeface="Courier New" pitchFamily="49" charset="0"/>
              </a:rPr>
              <a:t>A[HTC]              1   56.711  56.7112  56.7112  165.28  0.000</a:t>
            </a:r>
          </a:p>
          <a:p>
            <a:pPr>
              <a:spcBef>
                <a:spcPts val="0"/>
              </a:spcBef>
              <a:buNone/>
            </a:pPr>
            <a:r>
              <a:rPr lang="en-US" sz="1600" dirty="0" smtClean="0">
                <a:latin typeface="Courier New" pitchFamily="49" charset="0"/>
                <a:cs typeface="Courier New" pitchFamily="49" charset="0"/>
              </a:rPr>
              <a:t>B[HTC]              1   11.045  11.0450  11.0450   32.19  0.005</a:t>
            </a:r>
          </a:p>
          <a:p>
            <a:pPr>
              <a:spcBef>
                <a:spcPts val="0"/>
              </a:spcBef>
              <a:buNone/>
            </a:pPr>
            <a:r>
              <a:rPr lang="pt-BR" sz="1600" dirty="0" smtClean="0">
                <a:latin typeface="Courier New" pitchFamily="49" charset="0"/>
                <a:cs typeface="Courier New" pitchFamily="49" charset="0"/>
              </a:rPr>
              <a:t>A[HTC]*B[HTC]       1    0.061   0.0612   0.0612    0.18  0.694</a:t>
            </a:r>
          </a:p>
          <a:p>
            <a:pPr>
              <a:spcBef>
                <a:spcPts val="0"/>
              </a:spcBef>
              <a:buNone/>
            </a:pPr>
            <a:r>
              <a:rPr lang="es-ES" sz="1600" dirty="0" smtClean="0">
                <a:latin typeface="Courier New" pitchFamily="49" charset="0"/>
                <a:cs typeface="Courier New" pitchFamily="49" charset="0"/>
              </a:rPr>
              <a:t>WP Error            4    1.373   1.3725   0.3431    0.38  0.821</a:t>
            </a:r>
          </a:p>
          <a:p>
            <a:pPr>
              <a:spcBef>
                <a:spcPts val="0"/>
              </a:spcBef>
              <a:buNone/>
            </a:pPr>
            <a:r>
              <a:rPr lang="en-US" sz="1600" dirty="0" smtClean="0">
                <a:latin typeface="Courier New" pitchFamily="49" charset="0"/>
                <a:cs typeface="Courier New" pitchFamily="49" charset="0"/>
              </a:rPr>
              <a:t>C                   1   10.125  10.1250  10.1250   11.13  0.006</a:t>
            </a:r>
          </a:p>
          <a:p>
            <a:pPr>
              <a:spcBef>
                <a:spcPts val="0"/>
              </a:spcBef>
              <a:buNone/>
            </a:pPr>
            <a:r>
              <a:rPr lang="en-US" sz="1600" dirty="0" smtClean="0">
                <a:latin typeface="Courier New" pitchFamily="49" charset="0"/>
                <a:cs typeface="Courier New" pitchFamily="49" charset="0"/>
              </a:rPr>
              <a:t>D                   1    5.281   5.2813   5.2813    5.80  0.033</a:t>
            </a:r>
          </a:p>
          <a:p>
            <a:pPr>
              <a:spcBef>
                <a:spcPts val="0"/>
              </a:spcBef>
              <a:buNone/>
            </a:pPr>
            <a:r>
              <a:rPr lang="pt-BR" sz="1600" dirty="0" smtClean="0">
                <a:latin typeface="Courier New" pitchFamily="49" charset="0"/>
                <a:cs typeface="Courier New" pitchFamily="49" charset="0"/>
              </a:rPr>
              <a:t>A[HTC]*C            1   43.711  43.7112  43.7112   48.05  0.000</a:t>
            </a:r>
          </a:p>
          <a:p>
            <a:pPr>
              <a:spcBef>
                <a:spcPts val="0"/>
              </a:spcBef>
              <a:buNone/>
            </a:pPr>
            <a:r>
              <a:rPr lang="pt-BR" sz="1600" dirty="0" smtClean="0">
                <a:latin typeface="Courier New" pitchFamily="49" charset="0"/>
                <a:cs typeface="Courier New" pitchFamily="49" charset="0"/>
              </a:rPr>
              <a:t>A[HTC]*D            1    0.720   0.7200   0.7200    0.79  0.391</a:t>
            </a:r>
          </a:p>
          <a:p>
            <a:pPr>
              <a:spcBef>
                <a:spcPts val="0"/>
              </a:spcBef>
              <a:buNone/>
            </a:pPr>
            <a:r>
              <a:rPr lang="en-US" sz="1600" dirty="0" smtClean="0">
                <a:latin typeface="Courier New" pitchFamily="49" charset="0"/>
                <a:cs typeface="Courier New" pitchFamily="49" charset="0"/>
              </a:rPr>
              <a:t>B[HTC]*C            1    0.005   0.0050   0.0050    0.01  0.942</a:t>
            </a:r>
          </a:p>
          <a:p>
            <a:pPr>
              <a:spcBef>
                <a:spcPts val="0"/>
              </a:spcBef>
              <a:buNone/>
            </a:pPr>
            <a:r>
              <a:rPr lang="en-US" sz="1600" dirty="0" smtClean="0">
                <a:latin typeface="Courier New" pitchFamily="49" charset="0"/>
                <a:cs typeface="Courier New" pitchFamily="49" charset="0"/>
              </a:rPr>
              <a:t>B[HTC]*D            1    0.011   0.0113   0.0113    0.01  0.913</a:t>
            </a:r>
          </a:p>
          <a:p>
            <a:pPr>
              <a:spcBef>
                <a:spcPts val="0"/>
              </a:spcBef>
              <a:buNone/>
            </a:pPr>
            <a:r>
              <a:rPr lang="en-US" sz="1600" dirty="0" smtClean="0">
                <a:latin typeface="Courier New" pitchFamily="49" charset="0"/>
                <a:cs typeface="Courier New" pitchFamily="49" charset="0"/>
              </a:rPr>
              <a:t>C*D                 1    0.361   0.3612   0.3612    0.40  0.540</a:t>
            </a:r>
          </a:p>
          <a:p>
            <a:pPr>
              <a:spcBef>
                <a:spcPts val="0"/>
              </a:spcBef>
              <a:buNone/>
            </a:pPr>
            <a:r>
              <a:rPr lang="pt-BR" sz="1600" dirty="0" smtClean="0">
                <a:latin typeface="Courier New" pitchFamily="49" charset="0"/>
                <a:cs typeface="Courier New" pitchFamily="49" charset="0"/>
              </a:rPr>
              <a:t>A[HTC]*B[HTC]*C     1    0.001   0.0012   0.0012    0.00  0.971</a:t>
            </a:r>
          </a:p>
          <a:p>
            <a:pPr>
              <a:spcBef>
                <a:spcPts val="0"/>
              </a:spcBef>
              <a:buNone/>
            </a:pPr>
            <a:r>
              <a:rPr lang="pt-BR" sz="1600" dirty="0" smtClean="0">
                <a:latin typeface="Courier New" pitchFamily="49" charset="0"/>
                <a:cs typeface="Courier New" pitchFamily="49" charset="0"/>
              </a:rPr>
              <a:t>A[HTC]*B[HTC]*D     1    0.125   0.1250   0.1250    0.14  0.717</a:t>
            </a:r>
          </a:p>
          <a:p>
            <a:pPr>
              <a:spcBef>
                <a:spcPts val="0"/>
              </a:spcBef>
              <a:buNone/>
            </a:pPr>
            <a:r>
              <a:rPr lang="pt-BR" sz="1600" dirty="0" smtClean="0">
                <a:latin typeface="Courier New" pitchFamily="49" charset="0"/>
                <a:cs typeface="Courier New" pitchFamily="49" charset="0"/>
              </a:rPr>
              <a:t>A[HTC]*C*D          1   12.500  12.5000  12.5000   13.74  0.003</a:t>
            </a:r>
          </a:p>
          <a:p>
            <a:pPr>
              <a:spcBef>
                <a:spcPts val="0"/>
              </a:spcBef>
              <a:buNone/>
            </a:pPr>
            <a:r>
              <a:rPr lang="en-US" sz="1600" dirty="0" smtClean="0">
                <a:latin typeface="Courier New" pitchFamily="49" charset="0"/>
                <a:cs typeface="Courier New" pitchFamily="49" charset="0"/>
              </a:rPr>
              <a:t>B[HTC]*C*D          1    0.001   0.0012   0.0012    0.00  0.971</a:t>
            </a:r>
          </a:p>
          <a:p>
            <a:pPr>
              <a:spcBef>
                <a:spcPts val="0"/>
              </a:spcBef>
              <a:buNone/>
            </a:pPr>
            <a:r>
              <a:rPr lang="pt-BR" sz="1600" dirty="0" smtClean="0">
                <a:latin typeface="Courier New" pitchFamily="49" charset="0"/>
                <a:cs typeface="Courier New" pitchFamily="49" charset="0"/>
              </a:rPr>
              <a:t>A[HTC]*B[HTC]*C*D   1    0.045   0.0450   0.0450    0.05  0.828</a:t>
            </a:r>
          </a:p>
          <a:p>
            <a:pPr>
              <a:spcBef>
                <a:spcPts val="0"/>
              </a:spcBef>
              <a:buNone/>
            </a:pPr>
            <a:r>
              <a:rPr lang="es-ES" sz="1600" dirty="0" smtClean="0">
                <a:latin typeface="Courier New" pitchFamily="49" charset="0"/>
                <a:cs typeface="Courier New" pitchFamily="49" charset="0"/>
              </a:rPr>
              <a:t>SP Error           12   10.918  10.9175   0.9098</a:t>
            </a:r>
          </a:p>
          <a:p>
            <a:pPr>
              <a:spcBef>
                <a:spcPts val="0"/>
              </a:spcBef>
              <a:buNone/>
            </a:pPr>
            <a:r>
              <a:rPr lang="en-US" sz="1600" dirty="0" smtClean="0">
                <a:latin typeface="Courier New" pitchFamily="49" charset="0"/>
                <a:cs typeface="Courier New" pitchFamily="49" charset="0"/>
              </a:rPr>
              <a:t>Total              31  152.995</a:t>
            </a:r>
          </a:p>
          <a:p>
            <a:pPr>
              <a:spcBef>
                <a:spcPts val="0"/>
              </a:spcBef>
              <a:buNone/>
            </a:pPr>
            <a:endParaRPr lang="en-US" sz="1600"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590</a:t>
            </a:fld>
            <a:endParaRPr lang="en-US"/>
          </a:p>
        </p:txBody>
      </p:sp>
    </p:spTree>
    <p:extLst>
      <p:ext uri="{BB962C8B-B14F-4D97-AF65-F5344CB8AC3E}">
        <p14:creationId xmlns:p14="http://schemas.microsoft.com/office/powerpoint/2010/main" val="273518531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90600"/>
            <a:ext cx="8915400" cy="5486400"/>
          </a:xfrm>
        </p:spPr>
        <p:txBody>
          <a:bodyPr/>
          <a:lstStyle/>
          <a:p>
            <a:pPr>
              <a:spcBef>
                <a:spcPts val="1800"/>
              </a:spcBef>
            </a:pPr>
            <a:r>
              <a:rPr lang="en-US" sz="2400" dirty="0" smtClean="0"/>
              <a:t>When all factors have 2 levels, easy analysis in Minitab</a:t>
            </a:r>
          </a:p>
          <a:p>
            <a:pPr>
              <a:spcBef>
                <a:spcPts val="1800"/>
              </a:spcBef>
            </a:pPr>
            <a:r>
              <a:rPr lang="en-US" sz="2400" dirty="0" smtClean="0"/>
              <a:t>Cake baking example:</a:t>
            </a:r>
          </a:p>
          <a:p>
            <a:pPr lvl="1">
              <a:spcBef>
                <a:spcPts val="600"/>
              </a:spcBef>
              <a:buFont typeface="Arial" pitchFamily="34" charset="0"/>
              <a:buChar char="•"/>
            </a:pPr>
            <a:r>
              <a:rPr lang="en-US" sz="2000" dirty="0" smtClean="0"/>
              <a:t>Response: cake height</a:t>
            </a:r>
          </a:p>
          <a:p>
            <a:pPr lvl="1">
              <a:spcBef>
                <a:spcPts val="600"/>
              </a:spcBef>
              <a:spcAft>
                <a:spcPts val="0"/>
              </a:spcAft>
              <a:buFont typeface="Arial" pitchFamily="34" charset="0"/>
              <a:buChar char="•"/>
            </a:pPr>
            <a:r>
              <a:rPr lang="en-US" sz="2000" dirty="0" smtClean="0"/>
              <a:t>4 Factors: oven temp (350</a:t>
            </a:r>
            <a:r>
              <a:rPr lang="en-US" sz="2000" baseline="30000" dirty="0" smtClean="0"/>
              <a:t>o</a:t>
            </a:r>
            <a:r>
              <a:rPr lang="en-US" sz="2000" dirty="0" smtClean="0"/>
              <a:t>F, 400</a:t>
            </a:r>
            <a:r>
              <a:rPr lang="en-US" sz="2000" baseline="30000" dirty="0" smtClean="0"/>
              <a:t>o</a:t>
            </a:r>
            <a:r>
              <a:rPr lang="en-US" sz="2000" dirty="0" smtClean="0"/>
              <a:t>F), # eggs (2, 3), Type of flour (bleached, unbleached), Type of oil (vegetable, canola)</a:t>
            </a:r>
          </a:p>
          <a:p>
            <a:pPr lvl="1">
              <a:spcBef>
                <a:spcPts val="600"/>
              </a:spcBef>
              <a:buFont typeface="Arial" pitchFamily="34" charset="0"/>
              <a:buChar char="•"/>
            </a:pPr>
            <a:endParaRPr lang="en-US" sz="2000" dirty="0" smtClean="0"/>
          </a:p>
          <a:p>
            <a:pPr lvl="1">
              <a:spcBef>
                <a:spcPts val="600"/>
              </a:spcBef>
              <a:buFont typeface="Arial" pitchFamily="34" charset="0"/>
              <a:buChar char="•"/>
            </a:pPr>
            <a:r>
              <a:rPr lang="en-US" sz="2400" dirty="0" smtClean="0"/>
              <a:t>Use 2 ovens. Each oven set to a temp and bake 8 cakes at a time – one cake at each combination of # eggs, flour type, and oil type. </a:t>
            </a:r>
          </a:p>
          <a:p>
            <a:pPr lvl="2">
              <a:spcBef>
                <a:spcPts val="600"/>
              </a:spcBef>
              <a:buFont typeface="Arial" pitchFamily="34" charset="0"/>
              <a:buChar char="•"/>
            </a:pPr>
            <a:r>
              <a:rPr lang="en-US" dirty="0" smtClean="0"/>
              <a:t>Repeat on each oven for the other temperature</a:t>
            </a:r>
          </a:p>
          <a:p>
            <a:pPr lvl="1">
              <a:spcBef>
                <a:spcPts val="600"/>
              </a:spcBef>
              <a:buFont typeface="Arial" pitchFamily="34" charset="0"/>
              <a:buChar char="•"/>
            </a:pPr>
            <a:r>
              <a:rPr lang="en-US" sz="2400" dirty="0" smtClean="0"/>
              <a:t>Block on oven</a:t>
            </a:r>
          </a:p>
          <a:p>
            <a:pPr lvl="2">
              <a:spcBef>
                <a:spcPts val="600"/>
              </a:spcBef>
              <a:buFont typeface="Arial" pitchFamily="34" charset="0"/>
              <a:buChar char="•"/>
            </a:pPr>
            <a:r>
              <a:rPr lang="en-US" sz="2000" dirty="0" smtClean="0"/>
              <a:t>Not interested in differences between ovens</a:t>
            </a:r>
          </a:p>
          <a:p>
            <a:pPr lvl="1">
              <a:spcBef>
                <a:spcPts val="600"/>
              </a:spcBef>
              <a:buFont typeface="Arial" pitchFamily="34" charset="0"/>
              <a:buChar char="•"/>
            </a:pPr>
            <a:r>
              <a:rPr lang="en-US" sz="2400" dirty="0" smtClean="0"/>
              <a:t>32 total cakes. 2 blocks. Each block includes 1 replicate of temp, 2 replicates of # eggs, flour type and oil type</a:t>
            </a:r>
          </a:p>
          <a:p>
            <a:pPr>
              <a:spcBef>
                <a:spcPts val="6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dirty="0"/>
          </a:p>
        </p:txBody>
      </p:sp>
      <p:sp>
        <p:nvSpPr>
          <p:cNvPr id="6" name="Title 1"/>
          <p:cNvSpPr>
            <a:spLocks noGrp="1"/>
          </p:cNvSpPr>
          <p:nvPr>
            <p:ph type="title"/>
          </p:nvPr>
        </p:nvSpPr>
        <p:spPr>
          <a:xfrm>
            <a:off x="419100"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591</a:t>
            </a:fld>
            <a:endParaRPr lang="en-US"/>
          </a:p>
        </p:txBody>
      </p:sp>
    </p:spTree>
    <p:extLst>
      <p:ext uri="{BB962C8B-B14F-4D97-AF65-F5344CB8AC3E}">
        <p14:creationId xmlns:p14="http://schemas.microsoft.com/office/powerpoint/2010/main" val="4111529450"/>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650" name="Picture 2"/>
          <p:cNvPicPr>
            <a:picLocks noChangeAspect="1" noChangeArrowheads="1"/>
          </p:cNvPicPr>
          <p:nvPr/>
        </p:nvPicPr>
        <p:blipFill>
          <a:blip r:embed="rId2" cstate="print"/>
          <a:srcRect/>
          <a:stretch>
            <a:fillRect/>
          </a:stretch>
        </p:blipFill>
        <p:spPr bwMode="auto">
          <a:xfrm>
            <a:off x="1" y="3423568"/>
            <a:ext cx="4952999" cy="3434432"/>
          </a:xfrm>
          <a:prstGeom prst="rect">
            <a:avLst/>
          </a:prstGeom>
          <a:noFill/>
          <a:ln w="9525">
            <a:noFill/>
            <a:miter lim="800000"/>
            <a:headEnd/>
            <a:tailEnd/>
          </a:ln>
          <a:effectLst/>
        </p:spPr>
      </p:pic>
      <p:sp>
        <p:nvSpPr>
          <p:cNvPr id="3" name="Content Placeholder 2"/>
          <p:cNvSpPr>
            <a:spLocks noGrp="1"/>
          </p:cNvSpPr>
          <p:nvPr>
            <p:ph idx="1"/>
          </p:nvPr>
        </p:nvSpPr>
        <p:spPr>
          <a:xfrm>
            <a:off x="-304800" y="1219200"/>
            <a:ext cx="8229600" cy="4525963"/>
          </a:xfrm>
        </p:spPr>
        <p:txBody>
          <a:bodyPr/>
          <a:lstStyle/>
          <a:p>
            <a:pPr lvl="1">
              <a:spcBef>
                <a:spcPts val="600"/>
              </a:spcBef>
              <a:spcAft>
                <a:spcPts val="0"/>
              </a:spcAft>
              <a:buFont typeface="Wingdings" pitchFamily="2" charset="2"/>
              <a:buChar char="Ø"/>
            </a:pPr>
            <a:r>
              <a:rPr lang="en-US" sz="2000" dirty="0" smtClean="0"/>
              <a:t>Stat</a:t>
            </a:r>
          </a:p>
          <a:p>
            <a:pPr lvl="2">
              <a:spcBef>
                <a:spcPts val="600"/>
              </a:spcBef>
              <a:spcAft>
                <a:spcPts val="0"/>
              </a:spcAft>
              <a:buFont typeface="Wingdings" pitchFamily="2" charset="2"/>
              <a:buChar char="Ø"/>
            </a:pPr>
            <a:r>
              <a:rPr lang="en-US" sz="2000" dirty="0" smtClean="0"/>
              <a:t>DOE</a:t>
            </a:r>
          </a:p>
          <a:p>
            <a:pPr lvl="3">
              <a:spcBef>
                <a:spcPts val="600"/>
              </a:spcBef>
              <a:spcAft>
                <a:spcPts val="0"/>
              </a:spcAft>
              <a:buFont typeface="Wingdings" pitchFamily="2" charset="2"/>
              <a:buChar char="Ø"/>
            </a:pPr>
            <a:r>
              <a:rPr lang="en-US" dirty="0" smtClean="0"/>
              <a:t>Factorial</a:t>
            </a:r>
          </a:p>
          <a:p>
            <a:pPr lvl="4">
              <a:spcBef>
                <a:spcPts val="600"/>
              </a:spcBef>
              <a:spcAft>
                <a:spcPts val="0"/>
              </a:spcAft>
              <a:buFont typeface="Wingdings" pitchFamily="2" charset="2"/>
              <a:buChar char="Ø"/>
            </a:pPr>
            <a:r>
              <a:rPr lang="en-US" dirty="0" smtClean="0"/>
              <a:t>Create design</a:t>
            </a:r>
          </a:p>
          <a:p>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592</a:t>
            </a:fld>
            <a:endParaRPr lang="en-US"/>
          </a:p>
        </p:txBody>
      </p:sp>
      <p:pic>
        <p:nvPicPr>
          <p:cNvPr id="512001" name="Picture 1"/>
          <p:cNvPicPr>
            <a:picLocks noChangeAspect="1" noChangeArrowheads="1"/>
          </p:cNvPicPr>
          <p:nvPr/>
        </p:nvPicPr>
        <p:blipFill>
          <a:blip r:embed="rId3" cstate="print"/>
          <a:srcRect/>
          <a:stretch>
            <a:fillRect/>
          </a:stretch>
        </p:blipFill>
        <p:spPr bwMode="auto">
          <a:xfrm>
            <a:off x="4457700" y="990600"/>
            <a:ext cx="4610100" cy="3505200"/>
          </a:xfrm>
          <a:prstGeom prst="rect">
            <a:avLst/>
          </a:prstGeom>
          <a:noFill/>
          <a:ln w="9525">
            <a:noFill/>
            <a:miter lim="800000"/>
            <a:headEnd/>
            <a:tailEnd/>
          </a:ln>
          <a:effectLst/>
        </p:spPr>
      </p:pic>
      <p:sp>
        <p:nvSpPr>
          <p:cNvPr id="8" name="Oval 7"/>
          <p:cNvSpPr/>
          <p:nvPr/>
        </p:nvSpPr>
        <p:spPr>
          <a:xfrm>
            <a:off x="6096000" y="2819400"/>
            <a:ext cx="381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72000" y="2057400"/>
            <a:ext cx="28194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58000" y="3124200"/>
            <a:ext cx="9144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57400" y="3810000"/>
            <a:ext cx="381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0" y="4572000"/>
            <a:ext cx="45720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6200" y="5486400"/>
            <a:ext cx="381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895600" y="5772090"/>
            <a:ext cx="3429000" cy="400110"/>
          </a:xfrm>
          <a:prstGeom prst="rect">
            <a:avLst/>
          </a:prstGeom>
          <a:solidFill>
            <a:srgbClr val="FFCCFF"/>
          </a:solidFill>
        </p:spPr>
        <p:txBody>
          <a:bodyPr wrap="square" rtlCol="0">
            <a:spAutoFit/>
          </a:bodyPr>
          <a:lstStyle/>
          <a:p>
            <a:r>
              <a:rPr lang="en-US" sz="2000" dirty="0" smtClean="0"/>
              <a:t># SP replicates in each WP</a:t>
            </a:r>
            <a:endParaRPr lang="en-US" sz="2000" dirty="0"/>
          </a:p>
        </p:txBody>
      </p:sp>
      <p:cxnSp>
        <p:nvCxnSpPr>
          <p:cNvPr id="17" name="Straight Arrow Connector 16"/>
          <p:cNvCxnSpPr>
            <a:stCxn id="15" idx="1"/>
          </p:cNvCxnSpPr>
          <p:nvPr/>
        </p:nvCxnSpPr>
        <p:spPr>
          <a:xfrm flipH="1">
            <a:off x="2438400" y="5972145"/>
            <a:ext cx="457200" cy="47655"/>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9" name="Right Arrow 18"/>
          <p:cNvSpPr/>
          <p:nvPr/>
        </p:nvSpPr>
        <p:spPr>
          <a:xfrm>
            <a:off x="3505200" y="18288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 Arrow 19"/>
          <p:cNvSpPr/>
          <p:nvPr/>
        </p:nvSpPr>
        <p:spPr>
          <a:xfrm rot="10800000">
            <a:off x="6172199" y="4343400"/>
            <a:ext cx="1295401" cy="12191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p:cNvSpPr/>
          <p:nvPr/>
        </p:nvSpPr>
        <p:spPr>
          <a:xfrm>
            <a:off x="1905000" y="5257800"/>
            <a:ext cx="3810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a:spLocks noGrp="1"/>
          </p:cNvSpPr>
          <p:nvPr>
            <p:ph type="title"/>
          </p:nvPr>
        </p:nvSpPr>
        <p:spPr>
          <a:xfrm>
            <a:off x="448638" y="22522"/>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103050457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593</a:t>
            </a:fld>
            <a:endParaRPr lang="en-US"/>
          </a:p>
        </p:txBody>
      </p:sp>
      <p:sp>
        <p:nvSpPr>
          <p:cNvPr id="7" name="TextBox 6"/>
          <p:cNvSpPr txBox="1"/>
          <p:nvPr/>
        </p:nvSpPr>
        <p:spPr>
          <a:xfrm>
            <a:off x="7010400" y="3200400"/>
            <a:ext cx="1828800" cy="707886"/>
          </a:xfrm>
          <a:prstGeom prst="rect">
            <a:avLst/>
          </a:prstGeom>
          <a:solidFill>
            <a:srgbClr val="FFCCFF"/>
          </a:solidFill>
        </p:spPr>
        <p:txBody>
          <a:bodyPr wrap="square" rtlCol="0">
            <a:spAutoFit/>
          </a:bodyPr>
          <a:lstStyle/>
          <a:p>
            <a:r>
              <a:rPr lang="en-US" sz="2000" dirty="0" smtClean="0"/>
              <a:t>Randomized order</a:t>
            </a:r>
            <a:endParaRPr lang="en-US" sz="2000" dirty="0"/>
          </a:p>
        </p:txBody>
      </p:sp>
      <p:pic>
        <p:nvPicPr>
          <p:cNvPr id="599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106487"/>
            <a:ext cx="6107608" cy="5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a:spLocks noGrp="1"/>
          </p:cNvSpPr>
          <p:nvPr>
            <p:ph type="title"/>
          </p:nvPr>
        </p:nvSpPr>
        <p:spPr>
          <a:xfrm>
            <a:off x="457200"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115792793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594</a:t>
            </a:fld>
            <a:endParaRPr lang="en-US"/>
          </a:p>
        </p:txBody>
      </p:sp>
      <p:pic>
        <p:nvPicPr>
          <p:cNvPr id="797698" name="Picture 2"/>
          <p:cNvPicPr>
            <a:picLocks noChangeAspect="1" noChangeArrowheads="1"/>
          </p:cNvPicPr>
          <p:nvPr/>
        </p:nvPicPr>
        <p:blipFill>
          <a:blip r:embed="rId2" cstate="print"/>
          <a:srcRect/>
          <a:stretch>
            <a:fillRect/>
          </a:stretch>
        </p:blipFill>
        <p:spPr bwMode="auto">
          <a:xfrm>
            <a:off x="800100" y="1400174"/>
            <a:ext cx="8021928" cy="4314825"/>
          </a:xfrm>
          <a:prstGeom prst="rect">
            <a:avLst/>
          </a:prstGeom>
          <a:noFill/>
          <a:ln w="9525">
            <a:noFill/>
            <a:miter lim="800000"/>
            <a:headEnd/>
            <a:tailEnd/>
          </a:ln>
          <a:effectLst/>
        </p:spPr>
      </p:pic>
      <p:sp>
        <p:nvSpPr>
          <p:cNvPr id="8" name="TextBox 7"/>
          <p:cNvSpPr txBox="1"/>
          <p:nvPr/>
        </p:nvSpPr>
        <p:spPr>
          <a:xfrm>
            <a:off x="1600200" y="6229290"/>
            <a:ext cx="5867400" cy="400110"/>
          </a:xfrm>
          <a:prstGeom prst="rect">
            <a:avLst/>
          </a:prstGeom>
          <a:solidFill>
            <a:srgbClr val="FFCCFF"/>
          </a:solidFill>
        </p:spPr>
        <p:txBody>
          <a:bodyPr wrap="square" rtlCol="0">
            <a:spAutoFit/>
          </a:bodyPr>
          <a:lstStyle/>
          <a:p>
            <a:pPr algn="ctr"/>
            <a:r>
              <a:rPr lang="en-US" sz="2000" dirty="0" smtClean="0"/>
              <a:t>In same randomized order as Minitab worksheet</a:t>
            </a:r>
            <a:endParaRPr lang="en-US" sz="2000" dirty="0"/>
          </a:p>
        </p:txBody>
      </p:sp>
      <p:sp>
        <p:nvSpPr>
          <p:cNvPr id="12" name="Title 1"/>
          <p:cNvSpPr>
            <a:spLocks noGrp="1"/>
          </p:cNvSpPr>
          <p:nvPr>
            <p:ph type="title"/>
          </p:nvPr>
        </p:nvSpPr>
        <p:spPr>
          <a:xfrm>
            <a:off x="419100" y="135354"/>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398109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3555" name="Slide Number Placeholder 5"/>
          <p:cNvSpPr>
            <a:spLocks noGrp="1"/>
          </p:cNvSpPr>
          <p:nvPr>
            <p:ph type="sldNum" sz="quarter" idx="12"/>
          </p:nvPr>
        </p:nvSpPr>
        <p:spPr>
          <a:noFill/>
        </p:spPr>
        <p:txBody>
          <a:bodyPr/>
          <a:lstStyle/>
          <a:p>
            <a:fld id="{3A57D6AC-4264-4F64-A655-A4950DE1EFD7}" type="slidenum">
              <a:rPr lang="en-US" smtClean="0">
                <a:latin typeface="Arial" charset="0"/>
              </a:rPr>
              <a:pPr/>
              <a:t>298</a:t>
            </a:fld>
            <a:endParaRPr lang="en-US" smtClean="0">
              <a:latin typeface="Arial" charset="0"/>
            </a:endParaRPr>
          </a:p>
        </p:txBody>
      </p:sp>
      <p:sp>
        <p:nvSpPr>
          <p:cNvPr id="23556" name="Rectangle 2"/>
          <p:cNvSpPr>
            <a:spLocks noGrp="1" noChangeArrowheads="1"/>
          </p:cNvSpPr>
          <p:nvPr>
            <p:ph type="title"/>
          </p:nvPr>
        </p:nvSpPr>
        <p:spPr>
          <a:xfrm>
            <a:off x="685800" y="152400"/>
            <a:ext cx="7772400" cy="1143000"/>
          </a:xfrm>
        </p:spPr>
        <p:txBody>
          <a:bodyPr/>
          <a:lstStyle/>
          <a:p>
            <a:pPr eaLnBrk="1" hangingPunct="1"/>
            <a:r>
              <a:rPr lang="en-US" sz="4000" smtClean="0"/>
              <a:t>The Blocking Principle</a:t>
            </a:r>
          </a:p>
        </p:txBody>
      </p:sp>
      <p:sp>
        <p:nvSpPr>
          <p:cNvPr id="23557" name="Rectangle 3"/>
          <p:cNvSpPr>
            <a:spLocks noGrp="1" noChangeArrowheads="1"/>
          </p:cNvSpPr>
          <p:nvPr>
            <p:ph type="body" idx="1"/>
          </p:nvPr>
        </p:nvSpPr>
        <p:spPr>
          <a:xfrm>
            <a:off x="381000" y="1219200"/>
            <a:ext cx="8382000" cy="5257800"/>
          </a:xfrm>
        </p:spPr>
        <p:txBody>
          <a:bodyPr/>
          <a:lstStyle/>
          <a:p>
            <a:pPr eaLnBrk="1" hangingPunct="1">
              <a:spcBef>
                <a:spcPct val="30000"/>
              </a:spcBef>
              <a:spcAft>
                <a:spcPct val="25000"/>
              </a:spcAft>
            </a:pPr>
            <a:r>
              <a:rPr lang="en-US" sz="2400" b="1" smtClean="0">
                <a:solidFill>
                  <a:schemeClr val="accent2"/>
                </a:solidFill>
              </a:rPr>
              <a:t>Blocking</a:t>
            </a:r>
            <a:r>
              <a:rPr lang="en-US" sz="2400" smtClean="0"/>
              <a:t> is a technique for dealing with </a:t>
            </a:r>
            <a:r>
              <a:rPr lang="en-US" sz="2400" b="1" smtClean="0">
                <a:solidFill>
                  <a:schemeClr val="accent2"/>
                </a:solidFill>
              </a:rPr>
              <a:t>nuisance</a:t>
            </a:r>
            <a:r>
              <a:rPr lang="en-US" sz="2400" smtClean="0">
                <a:solidFill>
                  <a:schemeClr val="accent2"/>
                </a:solidFill>
              </a:rPr>
              <a:t> </a:t>
            </a:r>
            <a:r>
              <a:rPr lang="en-US" sz="2400" b="1" smtClean="0">
                <a:solidFill>
                  <a:schemeClr val="accent2"/>
                </a:solidFill>
              </a:rPr>
              <a:t>factors</a:t>
            </a:r>
          </a:p>
          <a:p>
            <a:pPr eaLnBrk="1" hangingPunct="1">
              <a:spcBef>
                <a:spcPct val="30000"/>
              </a:spcBef>
              <a:spcAft>
                <a:spcPct val="25000"/>
              </a:spcAft>
            </a:pPr>
            <a:r>
              <a:rPr lang="en-US" sz="2400" smtClean="0"/>
              <a:t>A </a:t>
            </a:r>
            <a:r>
              <a:rPr lang="en-US" sz="2400" b="1" smtClean="0">
                <a:solidFill>
                  <a:schemeClr val="accent2"/>
                </a:solidFill>
              </a:rPr>
              <a:t>nuisance </a:t>
            </a:r>
            <a:r>
              <a:rPr lang="en-US" sz="2400" smtClean="0"/>
              <a:t>factor is a factor that probably has some effect on the response, but it’s of no interest to the experimenter…however, the variability it transmits to the response needs to be minimized</a:t>
            </a:r>
          </a:p>
          <a:p>
            <a:pPr eaLnBrk="1" hangingPunct="1">
              <a:spcBef>
                <a:spcPct val="30000"/>
              </a:spcBef>
              <a:spcAft>
                <a:spcPct val="25000"/>
              </a:spcAft>
            </a:pPr>
            <a:r>
              <a:rPr lang="en-US" sz="2400" smtClean="0"/>
              <a:t>Typical nuisance factors include batches of raw material, operators, pieces of test equipment, time (shifts, days, etc.), different experimental units</a:t>
            </a:r>
          </a:p>
          <a:p>
            <a:pPr eaLnBrk="1" hangingPunct="1">
              <a:spcBef>
                <a:spcPct val="30000"/>
              </a:spcBef>
              <a:spcAft>
                <a:spcPct val="25000"/>
              </a:spcAft>
            </a:pPr>
            <a:r>
              <a:rPr lang="en-US" sz="2400" b="1" smtClean="0">
                <a:solidFill>
                  <a:schemeClr val="accent2"/>
                </a:solidFill>
              </a:rPr>
              <a:t>Many</a:t>
            </a:r>
            <a:r>
              <a:rPr lang="en-US" sz="2400" smtClean="0"/>
              <a:t> industrial experiments involve blocking (or should)</a:t>
            </a:r>
          </a:p>
          <a:p>
            <a:pPr eaLnBrk="1" hangingPunct="1">
              <a:spcBef>
                <a:spcPct val="30000"/>
              </a:spcBef>
              <a:spcAft>
                <a:spcPct val="25000"/>
              </a:spcAft>
            </a:pPr>
            <a:r>
              <a:rPr lang="en-US" sz="2400" smtClean="0"/>
              <a:t>Block out known source of variation (e.g. boy’s shoe example)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219200"/>
            <a:ext cx="7939369" cy="5283200"/>
          </a:xfrm>
          <a:prstGeom prst="rect">
            <a:avLst/>
          </a:prstGeom>
        </p:spPr>
      </p:pic>
      <p:sp>
        <p:nvSpPr>
          <p:cNvPr id="4710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7107" name="Slide Number Placeholder 5"/>
          <p:cNvSpPr>
            <a:spLocks noGrp="1"/>
          </p:cNvSpPr>
          <p:nvPr>
            <p:ph type="sldNum" sz="quarter" idx="12"/>
          </p:nvPr>
        </p:nvSpPr>
        <p:spPr>
          <a:noFill/>
        </p:spPr>
        <p:txBody>
          <a:bodyPr/>
          <a:lstStyle/>
          <a:p>
            <a:fld id="{21317424-325A-40FF-856B-5B9E1F21974D}" type="slidenum">
              <a:rPr lang="en-US" smtClean="0">
                <a:latin typeface="Arial" charset="0"/>
              </a:rPr>
              <a:pPr/>
              <a:t>325</a:t>
            </a:fld>
            <a:endParaRPr lang="en-US" smtClean="0">
              <a:latin typeface="Arial" charset="0"/>
            </a:endParaRPr>
          </a:p>
        </p:txBody>
      </p:sp>
      <p:sp>
        <p:nvSpPr>
          <p:cNvPr id="47109" name="Rectangle 2"/>
          <p:cNvSpPr>
            <a:spLocks noGrp="1" noChangeArrowheads="1"/>
          </p:cNvSpPr>
          <p:nvPr>
            <p:ph type="title"/>
          </p:nvPr>
        </p:nvSpPr>
        <p:spPr/>
        <p:txBody>
          <a:bodyPr/>
          <a:lstStyle/>
          <a:p>
            <a:pPr eaLnBrk="1" hangingPunct="1"/>
            <a:r>
              <a:rPr lang="en-US" smtClean="0"/>
              <a:t>Wheat Example</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757" t="14397" r="18940" b="9738"/>
          <a:stretch/>
        </p:blipFill>
        <p:spPr>
          <a:xfrm>
            <a:off x="533400" y="1186444"/>
            <a:ext cx="5334000" cy="5341653"/>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595</a:t>
            </a:fld>
            <a:endParaRPr lang="en-US"/>
          </a:p>
        </p:txBody>
      </p:sp>
      <p:sp>
        <p:nvSpPr>
          <p:cNvPr id="7" name="TextBox 6"/>
          <p:cNvSpPr txBox="1"/>
          <p:nvPr/>
        </p:nvSpPr>
        <p:spPr>
          <a:xfrm>
            <a:off x="7010400" y="3200400"/>
            <a:ext cx="1828800" cy="707886"/>
          </a:xfrm>
          <a:prstGeom prst="rect">
            <a:avLst/>
          </a:prstGeom>
          <a:solidFill>
            <a:srgbClr val="FFCCFF"/>
          </a:solidFill>
        </p:spPr>
        <p:txBody>
          <a:bodyPr wrap="square" rtlCol="0">
            <a:spAutoFit/>
          </a:bodyPr>
          <a:lstStyle/>
          <a:p>
            <a:r>
              <a:rPr lang="en-US" sz="2000" dirty="0" smtClean="0"/>
              <a:t>Randomized order</a:t>
            </a:r>
            <a:endParaRPr lang="en-US" sz="2000" dirty="0"/>
          </a:p>
        </p:txBody>
      </p:sp>
      <p:sp>
        <p:nvSpPr>
          <p:cNvPr id="12" name="Title 1"/>
          <p:cNvSpPr>
            <a:spLocks noGrp="1"/>
          </p:cNvSpPr>
          <p:nvPr>
            <p:ph type="title"/>
          </p:nvPr>
        </p:nvSpPr>
        <p:spPr>
          <a:xfrm>
            <a:off x="457200" y="123825"/>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297499000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0530" name="Picture 2"/>
          <p:cNvPicPr>
            <a:picLocks noChangeAspect="1" noChangeArrowheads="1"/>
          </p:cNvPicPr>
          <p:nvPr/>
        </p:nvPicPr>
        <p:blipFill>
          <a:blip r:embed="rId2" cstate="print"/>
          <a:srcRect/>
          <a:stretch>
            <a:fillRect/>
          </a:stretch>
        </p:blipFill>
        <p:spPr bwMode="auto">
          <a:xfrm>
            <a:off x="2667000" y="2895600"/>
            <a:ext cx="4800600" cy="3640952"/>
          </a:xfrm>
          <a:prstGeom prst="rect">
            <a:avLst/>
          </a:prstGeom>
          <a:noFill/>
          <a:ln w="9525">
            <a:noFill/>
            <a:miter lim="800000"/>
            <a:headEnd/>
            <a:tailEnd/>
          </a:ln>
          <a:effectLst/>
        </p:spPr>
      </p:pic>
      <p:sp>
        <p:nvSpPr>
          <p:cNvPr id="3" name="Content Placeholder 2"/>
          <p:cNvSpPr>
            <a:spLocks noGrp="1"/>
          </p:cNvSpPr>
          <p:nvPr>
            <p:ph idx="1"/>
          </p:nvPr>
        </p:nvSpPr>
        <p:spPr>
          <a:xfrm>
            <a:off x="-304800" y="1219200"/>
            <a:ext cx="8229600" cy="4525963"/>
          </a:xfrm>
        </p:spPr>
        <p:txBody>
          <a:bodyPr/>
          <a:lstStyle/>
          <a:p>
            <a:pPr lvl="1">
              <a:spcBef>
                <a:spcPts val="600"/>
              </a:spcBef>
              <a:spcAft>
                <a:spcPts val="0"/>
              </a:spcAft>
              <a:buFont typeface="Wingdings" pitchFamily="2" charset="2"/>
              <a:buChar char="Ø"/>
            </a:pPr>
            <a:r>
              <a:rPr lang="en-US" sz="2000" dirty="0" smtClean="0"/>
              <a:t>Stat</a:t>
            </a:r>
          </a:p>
          <a:p>
            <a:pPr lvl="2">
              <a:spcBef>
                <a:spcPts val="600"/>
              </a:spcBef>
              <a:spcAft>
                <a:spcPts val="0"/>
              </a:spcAft>
              <a:buFont typeface="Wingdings" pitchFamily="2" charset="2"/>
              <a:buChar char="Ø"/>
            </a:pPr>
            <a:r>
              <a:rPr lang="en-US" sz="2000" dirty="0" smtClean="0"/>
              <a:t>DOE</a:t>
            </a:r>
          </a:p>
          <a:p>
            <a:pPr lvl="3">
              <a:spcBef>
                <a:spcPts val="600"/>
              </a:spcBef>
              <a:spcAft>
                <a:spcPts val="0"/>
              </a:spcAft>
              <a:buFont typeface="Wingdings" pitchFamily="2" charset="2"/>
              <a:buChar char="Ø"/>
            </a:pPr>
            <a:r>
              <a:rPr lang="en-US" dirty="0" smtClean="0"/>
              <a:t>Factorial</a:t>
            </a:r>
          </a:p>
          <a:p>
            <a:pPr lvl="4">
              <a:spcBef>
                <a:spcPts val="600"/>
              </a:spcBef>
              <a:spcAft>
                <a:spcPts val="0"/>
              </a:spcAft>
              <a:buFont typeface="Wingdings" pitchFamily="2" charset="2"/>
              <a:buChar char="Ø"/>
            </a:pPr>
            <a:r>
              <a:rPr lang="en-US" dirty="0" smtClean="0"/>
              <a:t>Analyze factorial design</a:t>
            </a:r>
          </a:p>
          <a:p>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596</a:t>
            </a:fld>
            <a:endParaRPr lang="en-US"/>
          </a:p>
        </p:txBody>
      </p:sp>
      <p:sp>
        <p:nvSpPr>
          <p:cNvPr id="8" name="Oval 7"/>
          <p:cNvSpPr/>
          <p:nvPr/>
        </p:nvSpPr>
        <p:spPr>
          <a:xfrm>
            <a:off x="4495800" y="3505200"/>
            <a:ext cx="685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72000" y="5410200"/>
            <a:ext cx="9144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5391090"/>
            <a:ext cx="4038600" cy="400110"/>
          </a:xfrm>
          <a:prstGeom prst="rect">
            <a:avLst/>
          </a:prstGeom>
          <a:solidFill>
            <a:srgbClr val="FFCCFF"/>
          </a:solidFill>
        </p:spPr>
        <p:txBody>
          <a:bodyPr wrap="square" rtlCol="0">
            <a:spAutoFit/>
          </a:bodyPr>
          <a:lstStyle/>
          <a:p>
            <a:r>
              <a:rPr lang="en-US" sz="2000" dirty="0" smtClean="0"/>
              <a:t>Select ‘Four in one residual plot’</a:t>
            </a:r>
            <a:endParaRPr lang="en-US" sz="2000" dirty="0"/>
          </a:p>
        </p:txBody>
      </p:sp>
      <p:cxnSp>
        <p:nvCxnSpPr>
          <p:cNvPr id="20" name="Straight Arrow Connector 19"/>
          <p:cNvCxnSpPr>
            <a:stCxn id="18" idx="3"/>
            <a:endCxn id="10" idx="2"/>
          </p:cNvCxnSpPr>
          <p:nvPr/>
        </p:nvCxnSpPr>
        <p:spPr>
          <a:xfrm>
            <a:off x="4191000" y="5591145"/>
            <a:ext cx="381000" cy="9555"/>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457200" y="-7620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243314957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lstStyle/>
          <a:p>
            <a:pPr>
              <a:spcBef>
                <a:spcPts val="0"/>
              </a:spcBef>
              <a:buNone/>
            </a:pPr>
            <a:r>
              <a:rPr lang="en-US" sz="1600" dirty="0">
                <a:latin typeface="Courier New" pitchFamily="49" charset="0"/>
                <a:cs typeface="Courier New" pitchFamily="49" charset="0"/>
              </a:rPr>
              <a:t>Analysis of Variance for height (coded units)</a:t>
            </a:r>
          </a:p>
          <a:p>
            <a:pPr>
              <a:spcBef>
                <a:spcPts val="0"/>
              </a:spcBef>
              <a:buNone/>
            </a:pPr>
            <a:endParaRPr lang="en-US" sz="1600" dirty="0">
              <a:latin typeface="Courier New" pitchFamily="49" charset="0"/>
              <a:cs typeface="Courier New" pitchFamily="49" charset="0"/>
            </a:endParaRPr>
          </a:p>
          <a:p>
            <a:pPr>
              <a:spcBef>
                <a:spcPts val="0"/>
              </a:spcBef>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Seq</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      P</a:t>
            </a:r>
          </a:p>
          <a:p>
            <a:pPr>
              <a:spcBef>
                <a:spcPts val="0"/>
              </a:spcBef>
              <a:buNone/>
            </a:pPr>
            <a:r>
              <a:rPr lang="sv-SE" sz="1600" dirty="0">
                <a:latin typeface="Courier New" pitchFamily="49" charset="0"/>
                <a:cs typeface="Courier New" pitchFamily="49" charset="0"/>
              </a:rPr>
              <a:t>Block          1   27.380   27.380  27.3800  0.32  0.671</a:t>
            </a:r>
          </a:p>
          <a:p>
            <a:pPr>
              <a:spcBef>
                <a:spcPts val="0"/>
              </a:spcBef>
              <a:buNone/>
            </a:pPr>
            <a:r>
              <a:rPr lang="pt-BR" sz="1600" dirty="0">
                <a:latin typeface="Courier New" pitchFamily="49" charset="0"/>
                <a:cs typeface="Courier New" pitchFamily="49" charset="0"/>
              </a:rPr>
              <a:t>A[HTC]         1   85.805   85.805  85.8050  1.02  0.498</a:t>
            </a:r>
          </a:p>
          <a:p>
            <a:pPr>
              <a:spcBef>
                <a:spcPts val="0"/>
              </a:spcBef>
              <a:buNone/>
            </a:pPr>
            <a:r>
              <a:rPr lang="es-ES" sz="1600" dirty="0">
                <a:latin typeface="Courier New" pitchFamily="49" charset="0"/>
                <a:cs typeface="Courier New" pitchFamily="49" charset="0"/>
              </a:rPr>
              <a:t>WP Error       1   84.500   84.500  84.5000  6.78  0.021</a:t>
            </a:r>
          </a:p>
          <a:p>
            <a:pPr>
              <a:spcBef>
                <a:spcPts val="0"/>
              </a:spcBef>
              <a:buNone/>
            </a:pPr>
            <a:r>
              <a:rPr lang="pl-PL" sz="1600" dirty="0">
                <a:latin typeface="Courier New" pitchFamily="49" charset="0"/>
                <a:cs typeface="Courier New" pitchFamily="49" charset="0"/>
              </a:rPr>
              <a:t>B              1   45.601   45.601  45.6013  3.66  0.077</a:t>
            </a:r>
          </a:p>
          <a:p>
            <a:pPr>
              <a:spcBef>
                <a:spcPts val="0"/>
              </a:spcBef>
              <a:buNone/>
            </a:pPr>
            <a:r>
              <a:rPr lang="en-US" sz="1600" dirty="0">
                <a:latin typeface="Courier New" pitchFamily="49" charset="0"/>
                <a:cs typeface="Courier New" pitchFamily="49" charset="0"/>
              </a:rPr>
              <a:t>C              1   41.405   41.405  41.4050  3.32  0.090</a:t>
            </a:r>
          </a:p>
          <a:p>
            <a:pPr>
              <a:spcBef>
                <a:spcPts val="0"/>
              </a:spcBef>
              <a:buNone/>
            </a:pPr>
            <a:r>
              <a:rPr lang="en-US" sz="1600" dirty="0">
                <a:latin typeface="Courier New" pitchFamily="49" charset="0"/>
                <a:cs typeface="Courier New" pitchFamily="49" charset="0"/>
              </a:rPr>
              <a:t>D              1   76.261   76.261  76.2613  6.11  0.027</a:t>
            </a:r>
          </a:p>
          <a:p>
            <a:pPr>
              <a:spcBef>
                <a:spcPts val="0"/>
              </a:spcBef>
              <a:buNone/>
            </a:pPr>
            <a:r>
              <a:rPr lang="pt-BR" sz="1600" dirty="0">
                <a:latin typeface="Courier New" pitchFamily="49" charset="0"/>
                <a:cs typeface="Courier New" pitchFamily="49" charset="0"/>
              </a:rPr>
              <a:t>A[HTC]*B       1    1.051    1.051   1.0512  0.08  0.776</a:t>
            </a:r>
          </a:p>
          <a:p>
            <a:pPr>
              <a:spcBef>
                <a:spcPts val="0"/>
              </a:spcBef>
              <a:buNone/>
            </a:pPr>
            <a:r>
              <a:rPr lang="pt-BR" sz="1600" dirty="0">
                <a:latin typeface="Courier New" pitchFamily="49" charset="0"/>
                <a:cs typeface="Courier New" pitchFamily="49" charset="0"/>
              </a:rPr>
              <a:t>A[HTC]*C       1   78.125   78.125  78.1250  6.26  0.025</a:t>
            </a:r>
          </a:p>
          <a:p>
            <a:pPr>
              <a:spcBef>
                <a:spcPts val="0"/>
              </a:spcBef>
              <a:buNone/>
            </a:pPr>
            <a:r>
              <a:rPr lang="pt-BR" sz="1600" dirty="0">
                <a:latin typeface="Courier New" pitchFamily="49" charset="0"/>
                <a:cs typeface="Courier New" pitchFamily="49" charset="0"/>
              </a:rPr>
              <a:t>A[HTC]*D       1   62.161   62.161  62.1613  4.98  0.042</a:t>
            </a:r>
          </a:p>
          <a:p>
            <a:pPr>
              <a:spcBef>
                <a:spcPts val="0"/>
              </a:spcBef>
              <a:buNone/>
            </a:pPr>
            <a:r>
              <a:rPr lang="pl-PL" sz="1600" dirty="0">
                <a:latin typeface="Courier New" pitchFamily="49" charset="0"/>
                <a:cs typeface="Courier New" pitchFamily="49" charset="0"/>
              </a:rPr>
              <a:t>B*C            1   27.751   27.751  27.7512  2.23  0.158</a:t>
            </a:r>
          </a:p>
          <a:p>
            <a:pPr>
              <a:spcBef>
                <a:spcPts val="0"/>
              </a:spcBef>
              <a:buNone/>
            </a:pPr>
            <a:r>
              <a:rPr lang="pl-PL" sz="1600" dirty="0">
                <a:latin typeface="Courier New" pitchFamily="49" charset="0"/>
                <a:cs typeface="Courier New" pitchFamily="49" charset="0"/>
              </a:rPr>
              <a:t>B*D            1    2.880    2.880   2.8800  0.23  0.638</a:t>
            </a:r>
          </a:p>
          <a:p>
            <a:pPr>
              <a:spcBef>
                <a:spcPts val="0"/>
              </a:spcBef>
              <a:buNone/>
            </a:pPr>
            <a:r>
              <a:rPr lang="en-US" sz="1600" dirty="0">
                <a:latin typeface="Courier New" pitchFamily="49" charset="0"/>
                <a:cs typeface="Courier New" pitchFamily="49" charset="0"/>
              </a:rPr>
              <a:t>C*D            1   43.711   43.711  43.7113  3.50  0.082</a:t>
            </a:r>
          </a:p>
          <a:p>
            <a:pPr>
              <a:spcBef>
                <a:spcPts val="0"/>
              </a:spcBef>
              <a:buNone/>
            </a:pPr>
            <a:r>
              <a:rPr lang="pt-BR" sz="1600" dirty="0">
                <a:latin typeface="Courier New" pitchFamily="49" charset="0"/>
                <a:cs typeface="Courier New" pitchFamily="49" charset="0"/>
              </a:rPr>
              <a:t>A[HTC]*B*C     1    0.151    0.151   0.1513  0.01  0.914</a:t>
            </a:r>
          </a:p>
          <a:p>
            <a:pPr>
              <a:spcBef>
                <a:spcPts val="0"/>
              </a:spcBef>
              <a:buNone/>
            </a:pPr>
            <a:r>
              <a:rPr lang="pt-BR" sz="1600" dirty="0">
                <a:latin typeface="Courier New" pitchFamily="49" charset="0"/>
                <a:cs typeface="Courier New" pitchFamily="49" charset="0"/>
              </a:rPr>
              <a:t>A[HTC]*B*D     1    0.720    0.720   0.7200  0.06  0.814</a:t>
            </a:r>
          </a:p>
          <a:p>
            <a:pPr>
              <a:spcBef>
                <a:spcPts val="0"/>
              </a:spcBef>
              <a:buNone/>
            </a:pPr>
            <a:r>
              <a:rPr lang="pt-BR" sz="1600" dirty="0">
                <a:latin typeface="Courier New" pitchFamily="49" charset="0"/>
                <a:cs typeface="Courier New" pitchFamily="49" charset="0"/>
              </a:rPr>
              <a:t>A[HTC]*C*D     1    2.761    2.761   2.7612  0.22  0.645</a:t>
            </a:r>
          </a:p>
          <a:p>
            <a:pPr>
              <a:spcBef>
                <a:spcPts val="0"/>
              </a:spcBef>
              <a:buNone/>
            </a:pPr>
            <a:r>
              <a:rPr lang="pl-PL" sz="1600" dirty="0">
                <a:latin typeface="Courier New" pitchFamily="49" charset="0"/>
                <a:cs typeface="Courier New" pitchFamily="49" charset="0"/>
              </a:rPr>
              <a:t>B*C*D          1    7.220    7.220   7.2200  0.58  0.459</a:t>
            </a:r>
          </a:p>
          <a:p>
            <a:pPr>
              <a:spcBef>
                <a:spcPts val="0"/>
              </a:spcBef>
              <a:buNone/>
            </a:pPr>
            <a:r>
              <a:rPr lang="pt-BR" sz="1600" dirty="0">
                <a:latin typeface="Courier New" pitchFamily="49" charset="0"/>
                <a:cs typeface="Courier New" pitchFamily="49" charset="0"/>
              </a:rPr>
              <a:t>A[HTC]*B*C*D   1    0.005    0.005   0.0050  0.00  0.984</a:t>
            </a:r>
          </a:p>
          <a:p>
            <a:pPr>
              <a:spcBef>
                <a:spcPts val="0"/>
              </a:spcBef>
              <a:buNone/>
            </a:pPr>
            <a:r>
              <a:rPr lang="es-ES" sz="1600" dirty="0">
                <a:latin typeface="Courier New" pitchFamily="49" charset="0"/>
                <a:cs typeface="Courier New" pitchFamily="49" charset="0"/>
              </a:rPr>
              <a:t>SP Error      14  174.610  174.610  12.4721</a:t>
            </a:r>
          </a:p>
          <a:p>
            <a:pPr>
              <a:spcBef>
                <a:spcPts val="0"/>
              </a:spcBef>
              <a:buNone/>
            </a:pPr>
            <a:r>
              <a:rPr lang="en-US" sz="1600" dirty="0">
                <a:latin typeface="Courier New" pitchFamily="49" charset="0"/>
                <a:cs typeface="Courier New" pitchFamily="49" charset="0"/>
              </a:rPr>
              <a:t>Total         31  762.100</a:t>
            </a:r>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597</a:t>
            </a:fld>
            <a:endParaRPr lang="en-US"/>
          </a:p>
        </p:txBody>
      </p:sp>
      <p:sp>
        <p:nvSpPr>
          <p:cNvPr id="7" name="Title 1"/>
          <p:cNvSpPr>
            <a:spLocks noGrp="1"/>
          </p:cNvSpPr>
          <p:nvPr>
            <p:ph type="title"/>
          </p:nvPr>
        </p:nvSpPr>
        <p:spPr>
          <a:xfrm>
            <a:off x="419528"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
        <p:nvSpPr>
          <p:cNvPr id="6" name="TextBox 5"/>
          <p:cNvSpPr txBox="1"/>
          <p:nvPr/>
        </p:nvSpPr>
        <p:spPr>
          <a:xfrm>
            <a:off x="4648200" y="6412468"/>
            <a:ext cx="3429000" cy="369332"/>
          </a:xfrm>
          <a:prstGeom prst="rect">
            <a:avLst/>
          </a:prstGeom>
          <a:solidFill>
            <a:srgbClr val="FFCCFF"/>
          </a:solidFill>
        </p:spPr>
        <p:txBody>
          <a:bodyPr wrap="square" rtlCol="0">
            <a:spAutoFit/>
          </a:bodyPr>
          <a:lstStyle/>
          <a:p>
            <a:r>
              <a:rPr lang="en-US" dirty="0" smtClean="0"/>
              <a:t>Remember WP error is block*A</a:t>
            </a:r>
            <a:endParaRPr lang="en-US" dirty="0"/>
          </a:p>
        </p:txBody>
      </p:sp>
    </p:spTree>
    <p:extLst>
      <p:ext uri="{BB962C8B-B14F-4D97-AF65-F5344CB8AC3E}">
        <p14:creationId xmlns:p14="http://schemas.microsoft.com/office/powerpoint/2010/main" val="196714693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193" y="1274878"/>
            <a:ext cx="7335113" cy="4886192"/>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598</a:t>
            </a:fld>
            <a:endParaRPr lang="en-US"/>
          </a:p>
        </p:txBody>
      </p:sp>
      <p:sp>
        <p:nvSpPr>
          <p:cNvPr id="8" name="Title 1"/>
          <p:cNvSpPr>
            <a:spLocks noGrp="1"/>
          </p:cNvSpPr>
          <p:nvPr>
            <p:ph type="title"/>
          </p:nvPr>
        </p:nvSpPr>
        <p:spPr>
          <a:xfrm>
            <a:off x="457200"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318434597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6" name="Picture 2"/>
          <p:cNvPicPr>
            <a:picLocks noChangeAspect="1" noChangeArrowheads="1"/>
          </p:cNvPicPr>
          <p:nvPr/>
        </p:nvPicPr>
        <p:blipFill>
          <a:blip r:embed="rId2" cstate="print"/>
          <a:srcRect/>
          <a:stretch>
            <a:fillRect/>
          </a:stretch>
        </p:blipFill>
        <p:spPr bwMode="auto">
          <a:xfrm>
            <a:off x="4271473" y="3505200"/>
            <a:ext cx="4872528" cy="3352800"/>
          </a:xfrm>
          <a:prstGeom prst="rect">
            <a:avLst/>
          </a:prstGeom>
          <a:noFill/>
          <a:ln w="9525">
            <a:noFill/>
            <a:miter lim="800000"/>
            <a:headEnd/>
            <a:tailEnd/>
          </a:ln>
          <a:effectLst/>
        </p:spPr>
      </p:pic>
      <p:sp>
        <p:nvSpPr>
          <p:cNvPr id="3" name="Content Placeholder 2"/>
          <p:cNvSpPr>
            <a:spLocks noGrp="1"/>
          </p:cNvSpPr>
          <p:nvPr>
            <p:ph idx="1"/>
          </p:nvPr>
        </p:nvSpPr>
        <p:spPr>
          <a:xfrm>
            <a:off x="304800" y="990600"/>
            <a:ext cx="8686800" cy="4525963"/>
          </a:xfrm>
        </p:spPr>
        <p:txBody>
          <a:bodyPr/>
          <a:lstStyle/>
          <a:p>
            <a:r>
              <a:rPr lang="en-US" sz="2400" dirty="0" smtClean="0"/>
              <a:t>No 3-way or 4-way interactions significant</a:t>
            </a:r>
          </a:p>
          <a:p>
            <a:r>
              <a:rPr lang="en-US" sz="2400" dirty="0" smtClean="0"/>
              <a:t>Display model with only main effects &amp; 2-way interactions</a:t>
            </a:r>
          </a:p>
          <a:p>
            <a:pPr lvl="1">
              <a:spcBef>
                <a:spcPts val="0"/>
              </a:spcBef>
              <a:spcAft>
                <a:spcPts val="0"/>
              </a:spcAft>
              <a:buFont typeface="Wingdings" pitchFamily="2" charset="2"/>
              <a:buChar char="Ø"/>
            </a:pPr>
            <a:r>
              <a:rPr lang="en-US" sz="2000" dirty="0" smtClean="0"/>
              <a:t>Stat</a:t>
            </a:r>
          </a:p>
          <a:p>
            <a:pPr lvl="2">
              <a:spcBef>
                <a:spcPts val="0"/>
              </a:spcBef>
              <a:spcAft>
                <a:spcPts val="0"/>
              </a:spcAft>
              <a:buFont typeface="Wingdings" pitchFamily="2" charset="2"/>
              <a:buChar char="Ø"/>
            </a:pPr>
            <a:r>
              <a:rPr lang="en-US" sz="2000" dirty="0" smtClean="0"/>
              <a:t>DOE</a:t>
            </a:r>
          </a:p>
          <a:p>
            <a:pPr lvl="3">
              <a:spcBef>
                <a:spcPts val="0"/>
              </a:spcBef>
              <a:spcAft>
                <a:spcPts val="0"/>
              </a:spcAft>
              <a:buFont typeface="Wingdings" pitchFamily="2" charset="2"/>
              <a:buChar char="Ø"/>
            </a:pPr>
            <a:r>
              <a:rPr lang="en-US" dirty="0" smtClean="0"/>
              <a:t>Factorial</a:t>
            </a:r>
          </a:p>
          <a:p>
            <a:pPr lvl="4">
              <a:spcBef>
                <a:spcPts val="0"/>
              </a:spcBef>
              <a:spcAft>
                <a:spcPts val="0"/>
              </a:spcAft>
              <a:buFont typeface="Wingdings" pitchFamily="2" charset="2"/>
              <a:buChar char="Ø"/>
            </a:pPr>
            <a:r>
              <a:rPr lang="en-US" dirty="0" smtClean="0"/>
              <a:t>Analyze factorial design</a:t>
            </a:r>
          </a:p>
          <a:p>
            <a:pPr lvl="5">
              <a:spcBef>
                <a:spcPts val="0"/>
              </a:spcBef>
              <a:spcAft>
                <a:spcPts val="0"/>
              </a:spcAft>
              <a:buFont typeface="Wingdings" pitchFamily="2" charset="2"/>
              <a:buChar char="Ø"/>
            </a:pPr>
            <a:r>
              <a:rPr lang="en-US" dirty="0" smtClean="0"/>
              <a:t>Terms</a:t>
            </a:r>
          </a:p>
          <a:p>
            <a:endParaRPr lang="en-US" sz="24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pic>
        <p:nvPicPr>
          <p:cNvPr id="792578" name="Picture 2"/>
          <p:cNvPicPr>
            <a:picLocks noChangeAspect="1" noChangeArrowheads="1"/>
          </p:cNvPicPr>
          <p:nvPr/>
        </p:nvPicPr>
        <p:blipFill>
          <a:blip r:embed="rId3" cstate="print"/>
          <a:srcRect/>
          <a:stretch>
            <a:fillRect/>
          </a:stretch>
        </p:blipFill>
        <p:spPr bwMode="auto">
          <a:xfrm>
            <a:off x="0" y="3505200"/>
            <a:ext cx="4420670" cy="3352800"/>
          </a:xfrm>
          <a:prstGeom prst="rect">
            <a:avLst/>
          </a:prstGeom>
          <a:noFill/>
          <a:ln w="9525">
            <a:noFill/>
            <a:miter lim="800000"/>
            <a:headEnd/>
            <a:tailEnd/>
          </a:ln>
          <a:effectLst/>
        </p:spPr>
      </p:pic>
      <p:sp>
        <p:nvSpPr>
          <p:cNvPr id="8" name="Oval 7"/>
          <p:cNvSpPr/>
          <p:nvPr/>
        </p:nvSpPr>
        <p:spPr>
          <a:xfrm>
            <a:off x="1828800" y="5562600"/>
            <a:ext cx="685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53200" y="3810000"/>
            <a:ext cx="685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343400" y="5791200"/>
            <a:ext cx="685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
        <p:nvSpPr>
          <p:cNvPr id="2" name="Slide Number Placeholder 1"/>
          <p:cNvSpPr>
            <a:spLocks noGrp="1"/>
          </p:cNvSpPr>
          <p:nvPr>
            <p:ph type="sldNum" sz="quarter" idx="12"/>
          </p:nvPr>
        </p:nvSpPr>
        <p:spPr/>
        <p:txBody>
          <a:bodyPr/>
          <a:lstStyle/>
          <a:p>
            <a:pPr>
              <a:defRPr/>
            </a:pPr>
            <a:fld id="{559FCB29-F943-4EC1-A3DD-F6FE8F73ACEA}" type="slidenum">
              <a:rPr lang="en-US" smtClean="0"/>
              <a:pPr>
                <a:defRPr/>
              </a:pPr>
              <a:t>599</a:t>
            </a:fld>
            <a:endParaRPr lang="en-US"/>
          </a:p>
        </p:txBody>
      </p:sp>
    </p:spTree>
    <p:extLst>
      <p:ext uri="{BB962C8B-B14F-4D97-AF65-F5344CB8AC3E}">
        <p14:creationId xmlns:p14="http://schemas.microsoft.com/office/powerpoint/2010/main" val="2548606673"/>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buNone/>
            </a:pPr>
            <a:r>
              <a:rPr lang="en-US" sz="1800" dirty="0" smtClean="0">
                <a:latin typeface="Courier New" pitchFamily="49" charset="0"/>
                <a:cs typeface="Courier New" pitchFamily="49" charset="0"/>
              </a:rPr>
              <a:t>Analysis of Variance for height (coded units)</a:t>
            </a:r>
          </a:p>
          <a:p>
            <a:pPr>
              <a:spcBef>
                <a:spcPts val="0"/>
              </a:spcBef>
              <a:buNone/>
            </a:pPr>
            <a:endParaRPr lang="en-US" sz="1800" dirty="0" smtClean="0">
              <a:latin typeface="Courier New" pitchFamily="49" charset="0"/>
              <a:cs typeface="Courier New" pitchFamily="49" charset="0"/>
            </a:endParaRPr>
          </a:p>
          <a:p>
            <a:pPr>
              <a:spcBef>
                <a:spcPts val="0"/>
              </a:spcBef>
              <a:buNone/>
            </a:pPr>
            <a:r>
              <a:rPr lang="en-US" sz="1800" dirty="0" smtClean="0">
                <a:latin typeface="Courier New" pitchFamily="49" charset="0"/>
                <a:cs typeface="Courier New" pitchFamily="49" charset="0"/>
              </a:rPr>
              <a:t>Source    DF   </a:t>
            </a:r>
            <a:r>
              <a:rPr lang="en-US" sz="1800" dirty="0" err="1" smtClean="0">
                <a:latin typeface="Courier New" pitchFamily="49" charset="0"/>
                <a:cs typeface="Courier New" pitchFamily="49" charset="0"/>
              </a:rPr>
              <a:t>Seq</a:t>
            </a:r>
            <a:r>
              <a:rPr lang="en-US" sz="1800" dirty="0" smtClean="0">
                <a:latin typeface="Courier New" pitchFamily="49" charset="0"/>
                <a:cs typeface="Courier New" pitchFamily="49" charset="0"/>
              </a:rPr>
              <a:t> SS   </a:t>
            </a:r>
            <a:r>
              <a:rPr lang="en-US" sz="1800" dirty="0" err="1" smtClean="0">
                <a:latin typeface="Courier New" pitchFamily="49" charset="0"/>
                <a:cs typeface="Courier New" pitchFamily="49" charset="0"/>
              </a:rPr>
              <a:t>Adj</a:t>
            </a:r>
            <a:r>
              <a:rPr lang="en-US" sz="1800" dirty="0" smtClean="0">
                <a:latin typeface="Courier New" pitchFamily="49" charset="0"/>
                <a:cs typeface="Courier New" pitchFamily="49" charset="0"/>
              </a:rPr>
              <a:t> SS  </a:t>
            </a:r>
            <a:r>
              <a:rPr lang="en-US" sz="1800" dirty="0" err="1" smtClean="0">
                <a:latin typeface="Courier New" pitchFamily="49" charset="0"/>
                <a:cs typeface="Courier New" pitchFamily="49" charset="0"/>
              </a:rPr>
              <a:t>Adj</a:t>
            </a:r>
            <a:r>
              <a:rPr lang="en-US" sz="1800" dirty="0" smtClean="0">
                <a:latin typeface="Courier New" pitchFamily="49" charset="0"/>
                <a:cs typeface="Courier New" pitchFamily="49" charset="0"/>
              </a:rPr>
              <a:t> MS     F      P</a:t>
            </a:r>
          </a:p>
          <a:p>
            <a:pPr>
              <a:spcBef>
                <a:spcPts val="0"/>
              </a:spcBef>
              <a:buNone/>
            </a:pPr>
            <a:r>
              <a:rPr lang="sv-SE" sz="1800" dirty="0" smtClean="0">
                <a:latin typeface="Courier New" pitchFamily="49" charset="0"/>
                <a:cs typeface="Courier New" pitchFamily="49" charset="0"/>
              </a:rPr>
              <a:t>Block      1   27.380   27.380  27.380  0.32  0.671</a:t>
            </a:r>
          </a:p>
          <a:p>
            <a:pPr>
              <a:spcBef>
                <a:spcPts val="0"/>
              </a:spcBef>
              <a:buNone/>
            </a:pPr>
            <a:r>
              <a:rPr lang="pt-BR" sz="1800" dirty="0" smtClean="0">
                <a:latin typeface="Courier New" pitchFamily="49" charset="0"/>
                <a:cs typeface="Courier New" pitchFamily="49" charset="0"/>
              </a:rPr>
              <a:t>A[HTC]     1   85.805   85.805  85.805  1.02  0.498</a:t>
            </a:r>
          </a:p>
          <a:p>
            <a:pPr>
              <a:spcBef>
                <a:spcPts val="0"/>
              </a:spcBef>
              <a:buNone/>
            </a:pPr>
            <a:r>
              <a:rPr lang="es-ES" sz="1800" dirty="0" smtClean="0">
                <a:latin typeface="Courier New" pitchFamily="49" charset="0"/>
                <a:cs typeface="Courier New" pitchFamily="49" charset="0"/>
              </a:rPr>
              <a:t>WP Error   1   84.500   84.500  84.500  8.66  0.008</a:t>
            </a:r>
          </a:p>
          <a:p>
            <a:pPr>
              <a:spcBef>
                <a:spcPts val="0"/>
              </a:spcBef>
              <a:buNone/>
            </a:pPr>
            <a:r>
              <a:rPr lang="pl-PL" sz="1800" dirty="0" smtClean="0">
                <a:latin typeface="Courier New" pitchFamily="49" charset="0"/>
                <a:cs typeface="Courier New" pitchFamily="49" charset="0"/>
              </a:rPr>
              <a:t>B          1   45.601   45.601  45.601  4.67  0.044</a:t>
            </a:r>
          </a:p>
          <a:p>
            <a:pPr>
              <a:spcBef>
                <a:spcPts val="0"/>
              </a:spcBef>
              <a:buNone/>
            </a:pPr>
            <a:r>
              <a:rPr lang="en-US" sz="1800" dirty="0" smtClean="0">
                <a:latin typeface="Courier New" pitchFamily="49" charset="0"/>
                <a:cs typeface="Courier New" pitchFamily="49" charset="0"/>
              </a:rPr>
              <a:t>C          1   41.405   41.405  41.405  4.24  0.053</a:t>
            </a:r>
          </a:p>
          <a:p>
            <a:pPr>
              <a:spcBef>
                <a:spcPts val="0"/>
              </a:spcBef>
              <a:buNone/>
            </a:pPr>
            <a:r>
              <a:rPr lang="en-US" sz="1800" dirty="0" smtClean="0">
                <a:latin typeface="Courier New" pitchFamily="49" charset="0"/>
                <a:cs typeface="Courier New" pitchFamily="49" charset="0"/>
              </a:rPr>
              <a:t>D          1   76.261   76.261  76.261  7.81  0.012</a:t>
            </a:r>
          </a:p>
          <a:p>
            <a:pPr>
              <a:spcBef>
                <a:spcPts val="0"/>
              </a:spcBef>
              <a:buNone/>
            </a:pPr>
            <a:r>
              <a:rPr lang="pt-BR" sz="1800" dirty="0" smtClean="0">
                <a:latin typeface="Courier New" pitchFamily="49" charset="0"/>
                <a:cs typeface="Courier New" pitchFamily="49" charset="0"/>
              </a:rPr>
              <a:t>A[HTC]*B   1    1.051    1.051   1.051  0.11  0.746</a:t>
            </a:r>
          </a:p>
          <a:p>
            <a:pPr>
              <a:spcBef>
                <a:spcPts val="0"/>
              </a:spcBef>
              <a:buNone/>
            </a:pPr>
            <a:r>
              <a:rPr lang="pt-BR" sz="1800" dirty="0" smtClean="0">
                <a:latin typeface="Courier New" pitchFamily="49" charset="0"/>
                <a:cs typeface="Courier New" pitchFamily="49" charset="0"/>
              </a:rPr>
              <a:t>A[HTC]*C   1   78.125   78.125  78.125  8.00  0.011</a:t>
            </a:r>
          </a:p>
          <a:p>
            <a:pPr>
              <a:spcBef>
                <a:spcPts val="0"/>
              </a:spcBef>
              <a:buNone/>
            </a:pPr>
            <a:r>
              <a:rPr lang="pt-BR" sz="1800" dirty="0" smtClean="0">
                <a:latin typeface="Courier New" pitchFamily="49" charset="0"/>
                <a:cs typeface="Courier New" pitchFamily="49" charset="0"/>
              </a:rPr>
              <a:t>A[HTC]*D   1   62.161   62.161  62.161  6.37  0.021</a:t>
            </a:r>
          </a:p>
          <a:p>
            <a:pPr>
              <a:spcBef>
                <a:spcPts val="0"/>
              </a:spcBef>
              <a:buNone/>
            </a:pPr>
            <a:r>
              <a:rPr lang="pl-PL" sz="1800" dirty="0" smtClean="0">
                <a:latin typeface="Courier New" pitchFamily="49" charset="0"/>
                <a:cs typeface="Courier New" pitchFamily="49" charset="0"/>
              </a:rPr>
              <a:t>B*C        1   27.751   27.751  27.751  2.84  0.108</a:t>
            </a:r>
          </a:p>
          <a:p>
            <a:pPr>
              <a:spcBef>
                <a:spcPts val="0"/>
              </a:spcBef>
              <a:buNone/>
            </a:pPr>
            <a:r>
              <a:rPr lang="pl-PL" sz="1800" dirty="0" smtClean="0">
                <a:latin typeface="Courier New" pitchFamily="49" charset="0"/>
                <a:cs typeface="Courier New" pitchFamily="49" charset="0"/>
              </a:rPr>
              <a:t>B*D        1    2.880    2.880   2.880  0.30  0.593</a:t>
            </a:r>
          </a:p>
          <a:p>
            <a:pPr>
              <a:spcBef>
                <a:spcPts val="0"/>
              </a:spcBef>
              <a:buNone/>
            </a:pPr>
            <a:r>
              <a:rPr lang="en-US" sz="1800" dirty="0" smtClean="0">
                <a:latin typeface="Courier New" pitchFamily="49" charset="0"/>
                <a:cs typeface="Courier New" pitchFamily="49" charset="0"/>
              </a:rPr>
              <a:t>C*D        1   43.711   43.711  43.711  4.48  0.048</a:t>
            </a:r>
          </a:p>
          <a:p>
            <a:pPr>
              <a:spcBef>
                <a:spcPts val="0"/>
              </a:spcBef>
              <a:buNone/>
            </a:pPr>
            <a:r>
              <a:rPr lang="es-ES" sz="1800" dirty="0" smtClean="0">
                <a:latin typeface="Courier New" pitchFamily="49" charset="0"/>
                <a:cs typeface="Courier New" pitchFamily="49" charset="0"/>
              </a:rPr>
              <a:t>SP Error  19  185.468  185.468   9.761</a:t>
            </a:r>
          </a:p>
          <a:p>
            <a:pPr>
              <a:spcBef>
                <a:spcPts val="0"/>
              </a:spcBef>
              <a:buNone/>
            </a:pPr>
            <a:r>
              <a:rPr lang="en-US" sz="1800" dirty="0" smtClean="0">
                <a:latin typeface="Courier New" pitchFamily="49" charset="0"/>
                <a:cs typeface="Courier New" pitchFamily="49" charset="0"/>
              </a:rPr>
              <a:t>Total     31  762.100</a:t>
            </a:r>
          </a:p>
          <a:p>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600</a:t>
            </a:fld>
            <a:endParaRPr lang="en-US"/>
          </a:p>
        </p:txBody>
      </p:sp>
      <p:sp>
        <p:nvSpPr>
          <p:cNvPr id="7" name="Title 1"/>
          <p:cNvSpPr>
            <a:spLocks noGrp="1"/>
          </p:cNvSpPr>
          <p:nvPr>
            <p:ph type="title"/>
          </p:nvPr>
        </p:nvSpPr>
        <p:spPr>
          <a:xfrm>
            <a:off x="0" y="114855"/>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
        <p:nvSpPr>
          <p:cNvPr id="6" name="TextBox 5"/>
          <p:cNvSpPr txBox="1"/>
          <p:nvPr/>
        </p:nvSpPr>
        <p:spPr>
          <a:xfrm>
            <a:off x="4648200" y="6336268"/>
            <a:ext cx="3429000" cy="369332"/>
          </a:xfrm>
          <a:prstGeom prst="rect">
            <a:avLst/>
          </a:prstGeom>
          <a:solidFill>
            <a:srgbClr val="FFCCFF"/>
          </a:solidFill>
        </p:spPr>
        <p:txBody>
          <a:bodyPr wrap="square" rtlCol="0">
            <a:spAutoFit/>
          </a:bodyPr>
          <a:lstStyle/>
          <a:p>
            <a:r>
              <a:rPr lang="en-US" dirty="0" smtClean="0"/>
              <a:t>Remember WP error is block*A</a:t>
            </a:r>
            <a:endParaRPr lang="en-US" dirty="0"/>
          </a:p>
        </p:txBody>
      </p:sp>
      <p:graphicFrame>
        <p:nvGraphicFramePr>
          <p:cNvPr id="8" name="Table 7"/>
          <p:cNvGraphicFramePr>
            <a:graphicFrameLocks noGrp="1"/>
          </p:cNvGraphicFramePr>
          <p:nvPr/>
        </p:nvGraphicFramePr>
        <p:xfrm>
          <a:off x="7467600" y="609600"/>
          <a:ext cx="1554480" cy="1483360"/>
        </p:xfrm>
        <a:graphic>
          <a:graphicData uri="http://schemas.openxmlformats.org/drawingml/2006/table">
            <a:tbl>
              <a:tblPr bandRow="1">
                <a:tableStyleId>{5C22544A-7EE6-4342-B048-85BDC9FD1C3A}</a:tableStyleId>
              </a:tblPr>
              <a:tblGrid>
                <a:gridCol w="640080"/>
                <a:gridCol w="914400"/>
              </a:tblGrid>
              <a:tr h="370840">
                <a:tc>
                  <a:txBody>
                    <a:bodyPr/>
                    <a:lstStyle/>
                    <a:p>
                      <a:pPr algn="ctr"/>
                      <a:r>
                        <a:rPr lang="en-US" dirty="0" smtClean="0"/>
                        <a:t>A</a:t>
                      </a:r>
                      <a:endParaRPr lang="en-US" dirty="0"/>
                    </a:p>
                  </a:txBody>
                  <a:tcPr anchor="ctr"/>
                </a:tc>
                <a:tc>
                  <a:txBody>
                    <a:bodyPr/>
                    <a:lstStyle/>
                    <a:p>
                      <a:pPr algn="l"/>
                      <a:r>
                        <a:rPr lang="en-US" dirty="0" smtClean="0"/>
                        <a:t>Temp</a:t>
                      </a:r>
                      <a:endParaRPr lang="en-US" dirty="0"/>
                    </a:p>
                  </a:txBody>
                  <a:tcPr anchor="ctr"/>
                </a:tc>
              </a:tr>
              <a:tr h="370840">
                <a:tc>
                  <a:txBody>
                    <a:bodyPr/>
                    <a:lstStyle/>
                    <a:p>
                      <a:pPr algn="ctr"/>
                      <a:r>
                        <a:rPr lang="en-US" dirty="0" smtClean="0"/>
                        <a:t>B</a:t>
                      </a:r>
                      <a:endParaRPr lang="en-US" dirty="0"/>
                    </a:p>
                  </a:txBody>
                  <a:tcPr anchor="ctr"/>
                </a:tc>
                <a:tc>
                  <a:txBody>
                    <a:bodyPr/>
                    <a:lstStyle/>
                    <a:p>
                      <a:pPr algn="l"/>
                      <a:r>
                        <a:rPr lang="en-US" dirty="0" smtClean="0"/>
                        <a:t>Eggs</a:t>
                      </a:r>
                      <a:endParaRPr lang="en-US" dirty="0"/>
                    </a:p>
                  </a:txBody>
                  <a:tcPr anchor="ctr"/>
                </a:tc>
              </a:tr>
              <a:tr h="370840">
                <a:tc>
                  <a:txBody>
                    <a:bodyPr/>
                    <a:lstStyle/>
                    <a:p>
                      <a:pPr algn="ctr"/>
                      <a:r>
                        <a:rPr lang="en-US" dirty="0" smtClean="0"/>
                        <a:t>C</a:t>
                      </a:r>
                      <a:endParaRPr lang="en-US" dirty="0"/>
                    </a:p>
                  </a:txBody>
                  <a:tcPr anchor="ctr"/>
                </a:tc>
                <a:tc>
                  <a:txBody>
                    <a:bodyPr/>
                    <a:lstStyle/>
                    <a:p>
                      <a:pPr algn="l"/>
                      <a:r>
                        <a:rPr lang="en-US" dirty="0" smtClean="0"/>
                        <a:t>Flour</a:t>
                      </a:r>
                      <a:endParaRPr lang="en-US" dirty="0"/>
                    </a:p>
                  </a:txBody>
                  <a:tcPr anchor="ctr"/>
                </a:tc>
              </a:tr>
              <a:tr h="370840">
                <a:tc>
                  <a:txBody>
                    <a:bodyPr/>
                    <a:lstStyle/>
                    <a:p>
                      <a:pPr algn="ctr"/>
                      <a:r>
                        <a:rPr lang="en-US" dirty="0" smtClean="0"/>
                        <a:t>D</a:t>
                      </a:r>
                      <a:endParaRPr lang="en-US" dirty="0"/>
                    </a:p>
                  </a:txBody>
                  <a:tcPr anchor="ctr"/>
                </a:tc>
                <a:tc>
                  <a:txBody>
                    <a:bodyPr/>
                    <a:lstStyle/>
                    <a:p>
                      <a:pPr algn="l"/>
                      <a:r>
                        <a:rPr lang="en-US" dirty="0" smtClean="0"/>
                        <a:t>Oil</a:t>
                      </a:r>
                      <a:endParaRPr lang="en-US" dirty="0"/>
                    </a:p>
                  </a:txBody>
                  <a:tcPr anchor="ctr"/>
                </a:tc>
              </a:tr>
            </a:tbl>
          </a:graphicData>
        </a:graphic>
      </p:graphicFrame>
    </p:spTree>
    <p:extLst>
      <p:ext uri="{BB962C8B-B14F-4D97-AF65-F5344CB8AC3E}">
        <p14:creationId xmlns:p14="http://schemas.microsoft.com/office/powerpoint/2010/main" val="110497870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2993" y="1600200"/>
            <a:ext cx="7335113" cy="4886192"/>
          </a:xfrm>
          <a:prstGeom prst="rect">
            <a:avLst/>
          </a:prstGeom>
        </p:spPr>
      </p:pic>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601</a:t>
            </a:fld>
            <a:endParaRPr lang="en-US"/>
          </a:p>
        </p:txBody>
      </p:sp>
      <p:sp>
        <p:nvSpPr>
          <p:cNvPr id="8" name="Title 1"/>
          <p:cNvSpPr>
            <a:spLocks noGrp="1"/>
          </p:cNvSpPr>
          <p:nvPr>
            <p:ph type="title"/>
          </p:nvPr>
        </p:nvSpPr>
        <p:spPr>
          <a:xfrm>
            <a:off x="457200" y="15240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2400" u="sng" dirty="0"/>
          </a:p>
        </p:txBody>
      </p:sp>
    </p:spTree>
    <p:extLst>
      <p:ext uri="{BB962C8B-B14F-4D97-AF65-F5344CB8AC3E}">
        <p14:creationId xmlns:p14="http://schemas.microsoft.com/office/powerpoint/2010/main" val="4281798393"/>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951037"/>
            <a:ext cx="8686800" cy="4525963"/>
          </a:xfrm>
        </p:spPr>
        <p:txBody>
          <a:bodyPr/>
          <a:lstStyle/>
          <a:p>
            <a:pPr>
              <a:buNone/>
            </a:pPr>
            <a:r>
              <a:rPr lang="en-US" sz="2400" dirty="0" smtClean="0"/>
              <a:t>Interpret results</a:t>
            </a:r>
          </a:p>
          <a:p>
            <a:r>
              <a:rPr lang="en-US" sz="2400" dirty="0" smtClean="0"/>
              <a:t>CD, AD, AC, B, D significant at </a:t>
            </a:r>
            <a:r>
              <a:rPr lang="el-GR" sz="2400" dirty="0" smtClean="0"/>
              <a:t>α</a:t>
            </a:r>
            <a:r>
              <a:rPr lang="en-US" sz="2400" dirty="0" smtClean="0"/>
              <a:t>=0.05  (C barely not sig)</a:t>
            </a:r>
          </a:p>
          <a:p>
            <a:r>
              <a:rPr lang="en-US" sz="2400" dirty="0" smtClean="0"/>
              <a:t>Minitab cannot do </a:t>
            </a:r>
            <a:r>
              <a:rPr lang="en-US" sz="2400" dirty="0" err="1" smtClean="0"/>
              <a:t>Tukey</a:t>
            </a:r>
            <a:r>
              <a:rPr lang="en-US" sz="2400" dirty="0" smtClean="0"/>
              <a:t> test for split-plot design</a:t>
            </a:r>
          </a:p>
          <a:p>
            <a:pPr lvl="1">
              <a:buFont typeface="Arial" pitchFamily="34" charset="0"/>
              <a:buChar char="•"/>
            </a:pPr>
            <a:r>
              <a:rPr lang="en-US" sz="2000" dirty="0" smtClean="0"/>
              <a:t>Does not know which error term (WP error or SP error) to use</a:t>
            </a:r>
          </a:p>
          <a:p>
            <a:pPr lvl="1">
              <a:buFont typeface="Arial" pitchFamily="34" charset="0"/>
              <a:buChar char="•"/>
            </a:pPr>
            <a:r>
              <a:rPr lang="en-US" sz="2000" dirty="0" smtClean="0"/>
              <a:t>User cannot specify error term</a:t>
            </a:r>
          </a:p>
          <a:p>
            <a:r>
              <a:rPr lang="en-US" sz="2400" dirty="0" smtClean="0"/>
              <a:t>Can do </a:t>
            </a:r>
            <a:r>
              <a:rPr lang="en-US" sz="2400" dirty="0" err="1" smtClean="0"/>
              <a:t>Tukey</a:t>
            </a:r>
            <a:r>
              <a:rPr lang="en-US" sz="2400" dirty="0" smtClean="0"/>
              <a:t> test by hand</a:t>
            </a:r>
          </a:p>
          <a:p>
            <a:endParaRPr lang="en-US" sz="2400" dirty="0" smtClean="0"/>
          </a:p>
          <a:p>
            <a:r>
              <a:rPr lang="en-US" sz="2400" dirty="0" smtClean="0"/>
              <a:t>Can do general comparison of average responses at levels of significant interactions/factors</a:t>
            </a:r>
          </a:p>
          <a:p>
            <a:pPr>
              <a:buNone/>
            </a:pPr>
            <a:r>
              <a:rPr lang="en-US" sz="2000" dirty="0" smtClean="0"/>
              <a:t>		&gt;Stat &gt;DOE &gt;Factorial &gt;Analyze Factorial Design </a:t>
            </a:r>
          </a:p>
          <a:p>
            <a:pPr>
              <a:buNone/>
            </a:pPr>
            <a:r>
              <a:rPr lang="en-US" sz="2000" dirty="0"/>
              <a:t>	</a:t>
            </a:r>
            <a:r>
              <a:rPr lang="en-US" sz="2000" dirty="0" smtClean="0"/>
              <a:t>		&gt; Options &gt; Means &gt; “selection”</a:t>
            </a:r>
          </a:p>
          <a:p>
            <a:pPr>
              <a:buNone/>
            </a:pPr>
            <a:r>
              <a:rPr lang="en-US" sz="2000" dirty="0"/>
              <a:t>	</a:t>
            </a:r>
            <a:r>
              <a:rPr lang="en-US" sz="2000" dirty="0" smtClean="0"/>
              <a:t>		</a:t>
            </a:r>
          </a:p>
          <a:p>
            <a:endParaRPr lang="en-US" sz="2400" dirty="0" smtClean="0"/>
          </a:p>
          <a:p>
            <a:pPr>
              <a:buNone/>
            </a:pPr>
            <a:r>
              <a:rPr lang="en-US" sz="2000" dirty="0" smtClean="0"/>
              <a:t>		</a:t>
            </a:r>
          </a:p>
          <a:p>
            <a:pPr>
              <a:buNone/>
            </a:pPr>
            <a:endParaRPr lang="en-US" sz="2000" dirty="0" smtClean="0"/>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602</a:t>
            </a:fld>
            <a:endParaRPr lang="en-US"/>
          </a:p>
        </p:txBody>
      </p:sp>
      <p:sp>
        <p:nvSpPr>
          <p:cNvPr id="8" name="Title 1"/>
          <p:cNvSpPr>
            <a:spLocks noGrp="1"/>
          </p:cNvSpPr>
          <p:nvPr>
            <p:ph type="title"/>
          </p:nvPr>
        </p:nvSpPr>
        <p:spPr>
          <a:xfrm>
            <a:off x="0" y="224426"/>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1400" u="sng" dirty="0"/>
          </a:p>
        </p:txBody>
      </p:sp>
      <p:graphicFrame>
        <p:nvGraphicFramePr>
          <p:cNvPr id="6" name="Table 5"/>
          <p:cNvGraphicFramePr>
            <a:graphicFrameLocks noGrp="1"/>
          </p:cNvGraphicFramePr>
          <p:nvPr/>
        </p:nvGraphicFramePr>
        <p:xfrm>
          <a:off x="7467600" y="838200"/>
          <a:ext cx="1554480" cy="1483360"/>
        </p:xfrm>
        <a:graphic>
          <a:graphicData uri="http://schemas.openxmlformats.org/drawingml/2006/table">
            <a:tbl>
              <a:tblPr bandRow="1">
                <a:tableStyleId>{5C22544A-7EE6-4342-B048-85BDC9FD1C3A}</a:tableStyleId>
              </a:tblPr>
              <a:tblGrid>
                <a:gridCol w="640080"/>
                <a:gridCol w="914400"/>
              </a:tblGrid>
              <a:tr h="370840">
                <a:tc>
                  <a:txBody>
                    <a:bodyPr/>
                    <a:lstStyle/>
                    <a:p>
                      <a:pPr algn="ctr"/>
                      <a:r>
                        <a:rPr lang="en-US" dirty="0" smtClean="0"/>
                        <a:t>A</a:t>
                      </a:r>
                      <a:endParaRPr lang="en-US" dirty="0"/>
                    </a:p>
                  </a:txBody>
                  <a:tcPr anchor="ctr"/>
                </a:tc>
                <a:tc>
                  <a:txBody>
                    <a:bodyPr/>
                    <a:lstStyle/>
                    <a:p>
                      <a:pPr algn="l"/>
                      <a:r>
                        <a:rPr lang="en-US" dirty="0" smtClean="0"/>
                        <a:t>Temp</a:t>
                      </a:r>
                      <a:endParaRPr lang="en-US" dirty="0"/>
                    </a:p>
                  </a:txBody>
                  <a:tcPr anchor="ctr"/>
                </a:tc>
              </a:tr>
              <a:tr h="370840">
                <a:tc>
                  <a:txBody>
                    <a:bodyPr/>
                    <a:lstStyle/>
                    <a:p>
                      <a:pPr algn="ctr"/>
                      <a:r>
                        <a:rPr lang="en-US" dirty="0" smtClean="0"/>
                        <a:t>B</a:t>
                      </a:r>
                      <a:endParaRPr lang="en-US" dirty="0"/>
                    </a:p>
                  </a:txBody>
                  <a:tcPr anchor="ctr"/>
                </a:tc>
                <a:tc>
                  <a:txBody>
                    <a:bodyPr/>
                    <a:lstStyle/>
                    <a:p>
                      <a:pPr algn="l"/>
                      <a:r>
                        <a:rPr lang="en-US" dirty="0" smtClean="0"/>
                        <a:t>Eggs</a:t>
                      </a:r>
                      <a:endParaRPr lang="en-US" dirty="0"/>
                    </a:p>
                  </a:txBody>
                  <a:tcPr anchor="ctr"/>
                </a:tc>
              </a:tr>
              <a:tr h="370840">
                <a:tc>
                  <a:txBody>
                    <a:bodyPr/>
                    <a:lstStyle/>
                    <a:p>
                      <a:pPr algn="ctr"/>
                      <a:r>
                        <a:rPr lang="en-US" dirty="0" smtClean="0"/>
                        <a:t>C</a:t>
                      </a:r>
                      <a:endParaRPr lang="en-US" dirty="0"/>
                    </a:p>
                  </a:txBody>
                  <a:tcPr anchor="ctr"/>
                </a:tc>
                <a:tc>
                  <a:txBody>
                    <a:bodyPr/>
                    <a:lstStyle/>
                    <a:p>
                      <a:pPr algn="l"/>
                      <a:r>
                        <a:rPr lang="en-US" dirty="0" smtClean="0"/>
                        <a:t>Flour</a:t>
                      </a:r>
                      <a:endParaRPr lang="en-US" dirty="0"/>
                    </a:p>
                  </a:txBody>
                  <a:tcPr anchor="ctr"/>
                </a:tc>
              </a:tr>
              <a:tr h="370840">
                <a:tc>
                  <a:txBody>
                    <a:bodyPr/>
                    <a:lstStyle/>
                    <a:p>
                      <a:pPr algn="ctr"/>
                      <a:r>
                        <a:rPr lang="en-US" dirty="0" smtClean="0"/>
                        <a:t>D</a:t>
                      </a:r>
                      <a:endParaRPr lang="en-US" dirty="0"/>
                    </a:p>
                  </a:txBody>
                  <a:tcPr anchor="ctr"/>
                </a:tc>
                <a:tc>
                  <a:txBody>
                    <a:bodyPr/>
                    <a:lstStyle/>
                    <a:p>
                      <a:pPr algn="l"/>
                      <a:r>
                        <a:rPr lang="en-US" dirty="0" smtClean="0"/>
                        <a:t>Oil</a:t>
                      </a:r>
                      <a:endParaRPr lang="en-US" dirty="0"/>
                    </a:p>
                  </a:txBody>
                  <a:tcPr anchor="ctr"/>
                </a:tc>
              </a:tr>
            </a:tbl>
          </a:graphicData>
        </a:graphic>
      </p:graphicFrame>
    </p:spTree>
    <p:extLst>
      <p:ext uri="{BB962C8B-B14F-4D97-AF65-F5344CB8AC3E}">
        <p14:creationId xmlns:p14="http://schemas.microsoft.com/office/powerpoint/2010/main" val="119139691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1"/>
            <a:ext cx="8686800" cy="1447800"/>
          </a:xfrm>
        </p:spPr>
        <p:txBody>
          <a:bodyPr/>
          <a:lstStyle/>
          <a:p>
            <a:pPr>
              <a:buNone/>
            </a:pPr>
            <a:r>
              <a:rPr lang="en-US" sz="2400" dirty="0" smtClean="0"/>
              <a:t>Interpret results</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603</a:t>
            </a:fld>
            <a:endParaRPr lang="en-US"/>
          </a:p>
        </p:txBody>
      </p:sp>
      <p:sp>
        <p:nvSpPr>
          <p:cNvPr id="8" name="Title 1"/>
          <p:cNvSpPr>
            <a:spLocks noGrp="1"/>
          </p:cNvSpPr>
          <p:nvPr>
            <p:ph type="title"/>
          </p:nvPr>
        </p:nvSpPr>
        <p:spPr>
          <a:xfrm>
            <a:off x="0" y="0"/>
            <a:ext cx="8229600" cy="1143000"/>
          </a:xfrm>
        </p:spPr>
        <p:txBody>
          <a:bodyPr/>
          <a:lstStyle/>
          <a:p>
            <a:r>
              <a:rPr lang="en-US" sz="4000" dirty="0" smtClean="0"/>
              <a:t>Easy Split-Plot Design in Minitab</a:t>
            </a:r>
            <a:r>
              <a:rPr lang="en-US" sz="2400" dirty="0" smtClean="0"/>
              <a:t/>
            </a:r>
            <a:br>
              <a:rPr lang="en-US" sz="2400" dirty="0" smtClean="0"/>
            </a:br>
            <a:r>
              <a:rPr lang="en-US" sz="2400" u="sng" dirty="0" smtClean="0"/>
              <a:t> 1 WP factor, multiple SP factors, WP blocks</a:t>
            </a:r>
            <a:endParaRPr lang="en-US" sz="1400" u="sng" dirty="0"/>
          </a:p>
        </p:txBody>
      </p:sp>
      <p:sp>
        <p:nvSpPr>
          <p:cNvPr id="7" name="TextBox 6"/>
          <p:cNvSpPr txBox="1"/>
          <p:nvPr/>
        </p:nvSpPr>
        <p:spPr>
          <a:xfrm>
            <a:off x="3886200" y="1219200"/>
            <a:ext cx="4648200" cy="5355312"/>
          </a:xfrm>
          <a:prstGeom prst="rect">
            <a:avLst/>
          </a:prstGeom>
          <a:noFill/>
        </p:spPr>
        <p:txBody>
          <a:bodyPr wrap="square" rtlCol="0">
            <a:spAutoFit/>
          </a:bodyPr>
          <a:lstStyle/>
          <a:p>
            <a:r>
              <a:rPr lang="en-US" dirty="0" smtClean="0">
                <a:latin typeface="Courier New" pitchFamily="49" charset="0"/>
                <a:cs typeface="Courier New" pitchFamily="49" charset="0"/>
              </a:rPr>
              <a:t>           Mean  SE Mean</a:t>
            </a:r>
          </a:p>
          <a:p>
            <a:r>
              <a:rPr lang="en-US" dirty="0" smtClean="0">
                <a:latin typeface="Courier New" pitchFamily="49" charset="0"/>
                <a:cs typeface="Courier New" pitchFamily="49" charset="0"/>
              </a:rPr>
              <a:t>B</a:t>
            </a:r>
          </a:p>
          <a:p>
            <a:r>
              <a:rPr lang="en-US" dirty="0" smtClean="0">
                <a:latin typeface="Courier New" pitchFamily="49" charset="0"/>
                <a:cs typeface="Courier New" pitchFamily="49" charset="0"/>
              </a:rPr>
              <a:t>  -1      60.81    1.716</a:t>
            </a:r>
          </a:p>
          <a:p>
            <a:r>
              <a:rPr lang="en-US" dirty="0" smtClean="0">
                <a:latin typeface="Courier New" pitchFamily="49" charset="0"/>
                <a:cs typeface="Courier New" pitchFamily="49" charset="0"/>
              </a:rPr>
              <a:t>   1      63.19    1.716</a:t>
            </a:r>
          </a:p>
          <a:p>
            <a:r>
              <a:rPr lang="en-US" dirty="0" smtClean="0">
                <a:latin typeface="Courier New" pitchFamily="49" charset="0"/>
                <a:cs typeface="Courier New" pitchFamily="49" charset="0"/>
              </a:rPr>
              <a:t>A[HTC]*C</a:t>
            </a:r>
          </a:p>
          <a:p>
            <a:r>
              <a:rPr lang="en-US" dirty="0" smtClean="0">
                <a:latin typeface="Courier New" pitchFamily="49" charset="0"/>
                <a:cs typeface="Courier New" pitchFamily="49" charset="0"/>
              </a:rPr>
              <a:t>  -1 -1   60.79    2.427</a:t>
            </a:r>
          </a:p>
          <a:p>
            <a:r>
              <a:rPr lang="en-US" dirty="0" smtClean="0">
                <a:latin typeface="Courier New" pitchFamily="49" charset="0"/>
                <a:cs typeface="Courier New" pitchFamily="49" charset="0"/>
              </a:rPr>
              <a:t>   1 -1   60.94    2.427</a:t>
            </a:r>
          </a:p>
          <a:p>
            <a:r>
              <a:rPr lang="en-US" dirty="0" smtClean="0">
                <a:latin typeface="Courier New" pitchFamily="49" charset="0"/>
                <a:cs typeface="Courier New" pitchFamily="49" charset="0"/>
              </a:rPr>
              <a:t>  -1  1   59.94    2.427</a:t>
            </a:r>
          </a:p>
          <a:p>
            <a:r>
              <a:rPr lang="en-US" dirty="0" smtClean="0">
                <a:latin typeface="Courier New" pitchFamily="49" charset="0"/>
                <a:cs typeface="Courier New" pitchFamily="49" charset="0"/>
              </a:rPr>
              <a:t>   1  1   66.34    2.427</a:t>
            </a:r>
          </a:p>
          <a:p>
            <a:r>
              <a:rPr lang="en-US" dirty="0" smtClean="0">
                <a:latin typeface="Courier New" pitchFamily="49" charset="0"/>
                <a:cs typeface="Courier New" pitchFamily="49" charset="0"/>
              </a:rPr>
              <a:t>A[HTC]*D</a:t>
            </a:r>
          </a:p>
          <a:p>
            <a:r>
              <a:rPr lang="en-US" dirty="0" smtClean="0">
                <a:latin typeface="Courier New" pitchFamily="49" charset="0"/>
                <a:cs typeface="Courier New" pitchFamily="49" charset="0"/>
              </a:rPr>
              <a:t>  -1 -1   60.21    2.427</a:t>
            </a:r>
          </a:p>
          <a:p>
            <a:r>
              <a:rPr lang="en-US" dirty="0" smtClean="0">
                <a:latin typeface="Courier New" pitchFamily="49" charset="0"/>
                <a:cs typeface="Courier New" pitchFamily="49" charset="0"/>
              </a:rPr>
              <a:t>   1 -1   60.70    2.427</a:t>
            </a:r>
          </a:p>
          <a:p>
            <a:r>
              <a:rPr lang="en-US" dirty="0" smtClean="0">
                <a:latin typeface="Courier New" pitchFamily="49" charset="0"/>
                <a:cs typeface="Courier New" pitchFamily="49" charset="0"/>
              </a:rPr>
              <a:t>  -1  1   60.51    2.427</a:t>
            </a:r>
          </a:p>
          <a:p>
            <a:r>
              <a:rPr lang="en-US" dirty="0" smtClean="0">
                <a:latin typeface="Courier New" pitchFamily="49" charset="0"/>
                <a:cs typeface="Courier New" pitchFamily="49" charset="0"/>
              </a:rPr>
              <a:t>   1  1   66.57    2.427</a:t>
            </a:r>
          </a:p>
          <a:p>
            <a:r>
              <a:rPr lang="en-US" dirty="0" smtClean="0">
                <a:latin typeface="Courier New" pitchFamily="49" charset="0"/>
                <a:cs typeface="Courier New" pitchFamily="49" charset="0"/>
              </a:rPr>
              <a:t>C*D</a:t>
            </a:r>
          </a:p>
          <a:p>
            <a:r>
              <a:rPr lang="en-US" dirty="0" smtClean="0">
                <a:latin typeface="Courier New" pitchFamily="49" charset="0"/>
                <a:cs typeface="Courier New" pitchFamily="49" charset="0"/>
              </a:rPr>
              <a:t>  -1 -1   60.49    1.886</a:t>
            </a:r>
          </a:p>
          <a:p>
            <a:r>
              <a:rPr lang="en-US" dirty="0" smtClean="0">
                <a:latin typeface="Courier New" pitchFamily="49" charset="0"/>
                <a:cs typeface="Courier New" pitchFamily="49" charset="0"/>
              </a:rPr>
              <a:t>   1 -1   60.42    1.886</a:t>
            </a:r>
          </a:p>
          <a:p>
            <a:r>
              <a:rPr lang="en-US" dirty="0" smtClean="0">
                <a:latin typeface="Courier New" pitchFamily="49" charset="0"/>
                <a:cs typeface="Courier New" pitchFamily="49" charset="0"/>
              </a:rPr>
              <a:t>  -1  1   61.24    1.886</a:t>
            </a:r>
          </a:p>
          <a:p>
            <a:r>
              <a:rPr lang="en-US" dirty="0" smtClean="0">
                <a:latin typeface="Courier New" pitchFamily="49" charset="0"/>
                <a:cs typeface="Courier New" pitchFamily="49" charset="0"/>
              </a:rPr>
              <a:t>   1  1   65.85    1.886</a:t>
            </a:r>
          </a:p>
        </p:txBody>
      </p:sp>
      <p:graphicFrame>
        <p:nvGraphicFramePr>
          <p:cNvPr id="12" name="Table 11"/>
          <p:cNvGraphicFramePr>
            <a:graphicFrameLocks noGrp="1"/>
          </p:cNvGraphicFramePr>
          <p:nvPr>
            <p:extLst/>
          </p:nvPr>
        </p:nvGraphicFramePr>
        <p:xfrm>
          <a:off x="457200" y="2667000"/>
          <a:ext cx="1554480" cy="1483360"/>
        </p:xfrm>
        <a:graphic>
          <a:graphicData uri="http://schemas.openxmlformats.org/drawingml/2006/table">
            <a:tbl>
              <a:tblPr bandRow="1">
                <a:tableStyleId>{5C22544A-7EE6-4342-B048-85BDC9FD1C3A}</a:tableStyleId>
              </a:tblPr>
              <a:tblGrid>
                <a:gridCol w="640080"/>
                <a:gridCol w="914400"/>
              </a:tblGrid>
              <a:tr h="370840">
                <a:tc>
                  <a:txBody>
                    <a:bodyPr/>
                    <a:lstStyle/>
                    <a:p>
                      <a:pPr algn="ctr"/>
                      <a:r>
                        <a:rPr lang="en-US" dirty="0" smtClean="0"/>
                        <a:t>A</a:t>
                      </a:r>
                      <a:endParaRPr lang="en-US" dirty="0"/>
                    </a:p>
                  </a:txBody>
                  <a:tcPr anchor="ctr"/>
                </a:tc>
                <a:tc>
                  <a:txBody>
                    <a:bodyPr/>
                    <a:lstStyle/>
                    <a:p>
                      <a:pPr algn="l"/>
                      <a:r>
                        <a:rPr lang="en-US" dirty="0" smtClean="0"/>
                        <a:t>Temp</a:t>
                      </a:r>
                      <a:endParaRPr lang="en-US" dirty="0"/>
                    </a:p>
                  </a:txBody>
                  <a:tcPr anchor="ctr"/>
                </a:tc>
              </a:tr>
              <a:tr h="370840">
                <a:tc>
                  <a:txBody>
                    <a:bodyPr/>
                    <a:lstStyle/>
                    <a:p>
                      <a:pPr algn="ctr"/>
                      <a:r>
                        <a:rPr lang="en-US" dirty="0" smtClean="0"/>
                        <a:t>B</a:t>
                      </a:r>
                      <a:endParaRPr lang="en-US" dirty="0"/>
                    </a:p>
                  </a:txBody>
                  <a:tcPr anchor="ctr"/>
                </a:tc>
                <a:tc>
                  <a:txBody>
                    <a:bodyPr/>
                    <a:lstStyle/>
                    <a:p>
                      <a:pPr algn="l"/>
                      <a:r>
                        <a:rPr lang="en-US" dirty="0" smtClean="0"/>
                        <a:t>Eggs</a:t>
                      </a:r>
                      <a:endParaRPr lang="en-US" dirty="0"/>
                    </a:p>
                  </a:txBody>
                  <a:tcPr anchor="ctr"/>
                </a:tc>
              </a:tr>
              <a:tr h="370840">
                <a:tc>
                  <a:txBody>
                    <a:bodyPr/>
                    <a:lstStyle/>
                    <a:p>
                      <a:pPr algn="ctr"/>
                      <a:r>
                        <a:rPr lang="en-US" dirty="0" smtClean="0"/>
                        <a:t>C</a:t>
                      </a:r>
                      <a:endParaRPr lang="en-US" dirty="0"/>
                    </a:p>
                  </a:txBody>
                  <a:tcPr anchor="ctr"/>
                </a:tc>
                <a:tc>
                  <a:txBody>
                    <a:bodyPr/>
                    <a:lstStyle/>
                    <a:p>
                      <a:pPr algn="l"/>
                      <a:r>
                        <a:rPr lang="en-US" dirty="0" smtClean="0"/>
                        <a:t>Flour</a:t>
                      </a:r>
                      <a:endParaRPr lang="en-US" dirty="0"/>
                    </a:p>
                  </a:txBody>
                  <a:tcPr anchor="ctr"/>
                </a:tc>
              </a:tr>
              <a:tr h="370840">
                <a:tc>
                  <a:txBody>
                    <a:bodyPr/>
                    <a:lstStyle/>
                    <a:p>
                      <a:pPr algn="ctr"/>
                      <a:r>
                        <a:rPr lang="en-US" dirty="0" smtClean="0"/>
                        <a:t>D</a:t>
                      </a:r>
                      <a:endParaRPr lang="en-US" dirty="0"/>
                    </a:p>
                  </a:txBody>
                  <a:tcPr anchor="ctr"/>
                </a:tc>
                <a:tc>
                  <a:txBody>
                    <a:bodyPr/>
                    <a:lstStyle/>
                    <a:p>
                      <a:pPr algn="l"/>
                      <a:r>
                        <a:rPr lang="en-US" dirty="0" smtClean="0"/>
                        <a:t>Oil</a:t>
                      </a:r>
                      <a:endParaRPr lang="en-US" dirty="0"/>
                    </a:p>
                  </a:txBody>
                  <a:tcPr anchor="ctr"/>
                </a:tc>
              </a:tr>
            </a:tbl>
          </a:graphicData>
        </a:graphic>
      </p:graphicFrame>
    </p:spTree>
    <p:extLst>
      <p:ext uri="{BB962C8B-B14F-4D97-AF65-F5344CB8AC3E}">
        <p14:creationId xmlns:p14="http://schemas.microsoft.com/office/powerpoint/2010/main" val="3372995471"/>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533400" y="0"/>
            <a:ext cx="8229600" cy="1143000"/>
          </a:xfrm>
        </p:spPr>
        <p:txBody>
          <a:bodyPr/>
          <a:lstStyle/>
          <a:p>
            <a:pPr eaLnBrk="1" hangingPunct="1"/>
            <a:r>
              <a:rPr lang="en-US" dirty="0" smtClean="0"/>
              <a:t>HW#6 </a:t>
            </a:r>
            <a:r>
              <a:rPr lang="en-US" dirty="0" smtClean="0"/>
              <a:t>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Data sets can be copied from assignment document and pasted into Excel or Minitab. Some data sets may need to be rearranged before conducting an analysis in Minitab</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604</a:t>
            </a:fld>
            <a:endParaRPr lang="en-US"/>
          </a:p>
        </p:txBody>
      </p:sp>
    </p:spTree>
    <p:extLst>
      <p:ext uri="{BB962C8B-B14F-4D97-AF65-F5344CB8AC3E}">
        <p14:creationId xmlns:p14="http://schemas.microsoft.com/office/powerpoint/2010/main" val="3182436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2500" t="21111" r="32500" b="26111"/>
          <a:stretch/>
        </p:blipFill>
        <p:spPr>
          <a:xfrm>
            <a:off x="4643846" y="3173866"/>
            <a:ext cx="4343400" cy="3684134"/>
          </a:xfrm>
          <a:prstGeom prst="rect">
            <a:avLst/>
          </a:prstGeom>
        </p:spPr>
      </p:pic>
      <p:pic>
        <p:nvPicPr>
          <p:cNvPr id="2" name="Picture 1"/>
          <p:cNvPicPr>
            <a:picLocks noChangeAspect="1"/>
          </p:cNvPicPr>
          <p:nvPr/>
        </p:nvPicPr>
        <p:blipFill rotWithShape="1">
          <a:blip r:embed="rId3"/>
          <a:srcRect l="27500" t="18889" r="27500" b="22778"/>
          <a:stretch/>
        </p:blipFill>
        <p:spPr>
          <a:xfrm>
            <a:off x="76200" y="3537842"/>
            <a:ext cx="4329113" cy="3156645"/>
          </a:xfrm>
          <a:prstGeom prst="rect">
            <a:avLst/>
          </a:prstGeom>
        </p:spPr>
      </p:pic>
      <p:sp>
        <p:nvSpPr>
          <p:cNvPr id="481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8131" name="Slide Number Placeholder 5"/>
          <p:cNvSpPr>
            <a:spLocks noGrp="1"/>
          </p:cNvSpPr>
          <p:nvPr>
            <p:ph type="sldNum" sz="quarter" idx="12"/>
          </p:nvPr>
        </p:nvSpPr>
        <p:spPr>
          <a:noFill/>
        </p:spPr>
        <p:txBody>
          <a:bodyPr/>
          <a:lstStyle/>
          <a:p>
            <a:fld id="{CE997A1F-5B5C-41B8-9F11-F5F191890056}" type="slidenum">
              <a:rPr lang="en-US" smtClean="0">
                <a:latin typeface="Arial" charset="0"/>
              </a:rPr>
              <a:pPr/>
              <a:t>326</a:t>
            </a:fld>
            <a:endParaRPr lang="en-US" smtClean="0">
              <a:latin typeface="Arial" charset="0"/>
            </a:endParaRPr>
          </a:p>
        </p:txBody>
      </p:sp>
      <p:sp>
        <p:nvSpPr>
          <p:cNvPr id="48132" name="Rectangle 2"/>
          <p:cNvSpPr>
            <a:spLocks noGrp="1" noChangeArrowheads="1"/>
          </p:cNvSpPr>
          <p:nvPr>
            <p:ph type="title"/>
          </p:nvPr>
        </p:nvSpPr>
        <p:spPr>
          <a:xfrm>
            <a:off x="228600" y="0"/>
            <a:ext cx="8686800" cy="1143000"/>
          </a:xfrm>
        </p:spPr>
        <p:txBody>
          <a:bodyPr/>
          <a:lstStyle/>
          <a:p>
            <a:pPr eaLnBrk="1" hangingPunct="1"/>
            <a:r>
              <a:rPr lang="en-US" sz="4000" smtClean="0"/>
              <a:t>Residual vs Factor Plot in Minitab</a:t>
            </a:r>
          </a:p>
        </p:txBody>
      </p:sp>
      <p:sp>
        <p:nvSpPr>
          <p:cNvPr id="48133" name="Rectangle 3"/>
          <p:cNvSpPr>
            <a:spLocks noGrp="1" noChangeArrowheads="1"/>
          </p:cNvSpPr>
          <p:nvPr>
            <p:ph type="body" idx="1"/>
          </p:nvPr>
        </p:nvSpPr>
        <p:spPr>
          <a:xfrm>
            <a:off x="0" y="1295400"/>
            <a:ext cx="5638800" cy="2362200"/>
          </a:xfrm>
        </p:spPr>
        <p:txBody>
          <a:bodyPr/>
          <a:lstStyle/>
          <a:p>
            <a:pPr eaLnBrk="1" hangingPunct="1"/>
            <a:r>
              <a:rPr lang="en-US" sz="2400" dirty="0" smtClean="0"/>
              <a:t>In ANOVA GLM menu</a:t>
            </a:r>
          </a:p>
          <a:p>
            <a:pPr lvl="1" eaLnBrk="1" hangingPunct="1">
              <a:buFont typeface="Wingdings" pitchFamily="2" charset="2"/>
              <a:buChar char="§"/>
            </a:pPr>
            <a:r>
              <a:rPr lang="en-US" sz="2400" dirty="0" smtClean="0"/>
              <a:t>Graphs</a:t>
            </a:r>
          </a:p>
          <a:p>
            <a:pPr lvl="2" eaLnBrk="1" hangingPunct="1">
              <a:buFont typeface="Wingdings" pitchFamily="2" charset="2"/>
              <a:buChar char="q"/>
            </a:pPr>
            <a:r>
              <a:rPr lang="en-US" dirty="0" smtClean="0"/>
              <a:t>Residuals versus the variables </a:t>
            </a:r>
          </a:p>
          <a:p>
            <a:pPr eaLnBrk="1" hangingPunct="1"/>
            <a:endParaRPr lang="en-US" sz="2400" dirty="0" smtClean="0"/>
          </a:p>
        </p:txBody>
      </p:sp>
      <p:sp>
        <p:nvSpPr>
          <p:cNvPr id="48136" name="Line 8"/>
          <p:cNvSpPr>
            <a:spLocks noChangeShapeType="1"/>
          </p:cNvSpPr>
          <p:nvPr/>
        </p:nvSpPr>
        <p:spPr bwMode="auto">
          <a:xfrm>
            <a:off x="3429000" y="2564266"/>
            <a:ext cx="2667000" cy="2971800"/>
          </a:xfrm>
          <a:prstGeom prst="line">
            <a:avLst/>
          </a:prstGeom>
          <a:noFill/>
          <a:ln w="50800">
            <a:solidFill>
              <a:schemeClr val="accent2"/>
            </a:solidFill>
            <a:round/>
            <a:headEnd/>
            <a:tailEnd type="triangle" w="lg" len="lg"/>
          </a:ln>
        </p:spPr>
        <p:txBody>
          <a:bodyPr/>
          <a:lstStyle/>
          <a:p>
            <a:endParaRPr lang="en-US"/>
          </a:p>
        </p:txBody>
      </p:sp>
      <p:sp>
        <p:nvSpPr>
          <p:cNvPr id="11" name="Oval 10"/>
          <p:cNvSpPr/>
          <p:nvPr/>
        </p:nvSpPr>
        <p:spPr>
          <a:xfrm>
            <a:off x="1905000" y="5900042"/>
            <a:ext cx="10668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lstStyle/>
          <a:p>
            <a:pPr eaLnBrk="1" hangingPunct="1"/>
            <a:r>
              <a:rPr lang="en-US" dirty="0" smtClean="0"/>
              <a:t>Test #2</a:t>
            </a:r>
          </a:p>
        </p:txBody>
      </p:sp>
      <p:sp>
        <p:nvSpPr>
          <p:cNvPr id="55301" name="Rectangle 3"/>
          <p:cNvSpPr>
            <a:spLocks noGrp="1" noChangeArrowheads="1"/>
          </p:cNvSpPr>
          <p:nvPr>
            <p:ph type="body" idx="1"/>
          </p:nvPr>
        </p:nvSpPr>
        <p:spPr>
          <a:xfrm>
            <a:off x="457200" y="1143000"/>
            <a:ext cx="8229600" cy="5334000"/>
          </a:xfrm>
        </p:spPr>
        <p:txBody>
          <a:bodyPr/>
          <a:lstStyle/>
          <a:p>
            <a:pPr eaLnBrk="1" hangingPunct="1">
              <a:lnSpc>
                <a:spcPct val="80000"/>
              </a:lnSpc>
            </a:pPr>
            <a:r>
              <a:rPr lang="en-US" sz="2400" dirty="0" smtClean="0"/>
              <a:t>Test #2 date:</a:t>
            </a:r>
          </a:p>
          <a:p>
            <a:pPr eaLnBrk="1" hangingPunct="1">
              <a:lnSpc>
                <a:spcPct val="80000"/>
              </a:lnSpc>
            </a:pPr>
            <a:endParaRPr lang="en-US" sz="2400" dirty="0" smtClean="0"/>
          </a:p>
          <a:p>
            <a:pPr eaLnBrk="1" hangingPunct="1">
              <a:spcAft>
                <a:spcPct val="20000"/>
              </a:spcAft>
            </a:pPr>
            <a:r>
              <a:rPr lang="en-US" sz="2400" dirty="0" smtClean="0"/>
              <a:t>Closed Book</a:t>
            </a:r>
          </a:p>
          <a:p>
            <a:pPr eaLnBrk="1" hangingPunct="1">
              <a:spcAft>
                <a:spcPct val="20000"/>
              </a:spcAft>
            </a:pPr>
            <a:r>
              <a:rPr lang="en-US" sz="2400" dirty="0" smtClean="0"/>
              <a:t>1 page (8.5”x11”) notes. You may write on both sides of the page</a:t>
            </a:r>
          </a:p>
          <a:p>
            <a:pPr eaLnBrk="1" hangingPunct="1">
              <a:spcAft>
                <a:spcPct val="20000"/>
              </a:spcAft>
            </a:pPr>
            <a:r>
              <a:rPr lang="en-US" sz="2400" dirty="0" smtClean="0"/>
              <a:t>Bring a calculator</a:t>
            </a:r>
          </a:p>
          <a:p>
            <a:pPr eaLnBrk="1" hangingPunct="1">
              <a:spcAft>
                <a:spcPct val="20000"/>
              </a:spcAft>
            </a:pPr>
            <a:r>
              <a:rPr lang="en-US" sz="2400" dirty="0" smtClean="0"/>
              <a:t>All relevant statistical tables will be provided</a:t>
            </a:r>
          </a:p>
          <a:p>
            <a:pPr lvl="1" eaLnBrk="1" hangingPunct="1">
              <a:spcAft>
                <a:spcPct val="20000"/>
              </a:spcAft>
            </a:pPr>
            <a:r>
              <a:rPr lang="en-US" sz="2000" dirty="0" smtClean="0"/>
              <a:t>Z, t, F, </a:t>
            </a:r>
            <a:r>
              <a:rPr lang="el-GR" sz="2000" dirty="0" smtClean="0">
                <a:latin typeface="Times New Roman" pitchFamily="18" charset="0"/>
                <a:cs typeface="Times New Roman" pitchFamily="18" charset="0"/>
              </a:rPr>
              <a:t>χ</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a:t>
            </a:r>
            <a:r>
              <a:rPr lang="en-US" sz="2000" dirty="0" smtClean="0"/>
              <a:t>q (</a:t>
            </a:r>
            <a:r>
              <a:rPr lang="en-US" sz="2000" dirty="0" err="1" smtClean="0"/>
              <a:t>tukey</a:t>
            </a:r>
            <a:r>
              <a:rPr lang="en-US" sz="2000" dirty="0" smtClean="0"/>
              <a:t> test)</a:t>
            </a:r>
          </a:p>
          <a:p>
            <a:pPr eaLnBrk="1" hangingPunct="1">
              <a:spcAft>
                <a:spcPct val="20000"/>
              </a:spcAft>
            </a:pPr>
            <a:r>
              <a:rPr lang="en-US" sz="2400" dirty="0" smtClean="0"/>
              <a:t>No sharing of materials during test</a:t>
            </a:r>
          </a:p>
          <a:p>
            <a:pPr eaLnBrk="1" hangingPunct="1">
              <a:spcAft>
                <a:spcPct val="20000"/>
              </a:spcAft>
            </a:pPr>
            <a:r>
              <a:rPr lang="en-US" sz="2400" dirty="0" smtClean="0"/>
              <a:t>No laptops</a:t>
            </a:r>
          </a:p>
          <a:p>
            <a:pPr eaLnBrk="1" hangingPunct="1">
              <a:spcAft>
                <a:spcPct val="20000"/>
              </a:spcAft>
            </a:pPr>
            <a:r>
              <a:rPr lang="en-US" sz="2400" dirty="0" smtClean="0"/>
              <a:t>No statistical software</a:t>
            </a:r>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559FCB29-F943-4EC1-A3DD-F6FE8F73ACEA}" type="slidenum">
              <a:rPr lang="en-US" smtClean="0"/>
              <a:pPr>
                <a:defRPr/>
              </a:pPr>
              <a:t>605</a:t>
            </a:fld>
            <a:endParaRPr lang="en-US"/>
          </a:p>
        </p:txBody>
      </p:sp>
    </p:spTree>
    <p:extLst>
      <p:ext uri="{BB962C8B-B14F-4D97-AF65-F5344CB8AC3E}">
        <p14:creationId xmlns:p14="http://schemas.microsoft.com/office/powerpoint/2010/main" val="91342015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en-US" dirty="0" smtClean="0"/>
              <a:t>Topics on Test #2</a:t>
            </a:r>
          </a:p>
        </p:txBody>
      </p:sp>
      <p:sp>
        <p:nvSpPr>
          <p:cNvPr id="56325" name="Rectangle 3"/>
          <p:cNvSpPr>
            <a:spLocks noGrp="1" noChangeArrowheads="1"/>
          </p:cNvSpPr>
          <p:nvPr>
            <p:ph type="body" sz="half" idx="1"/>
          </p:nvPr>
        </p:nvSpPr>
        <p:spPr>
          <a:xfrm>
            <a:off x="457200" y="1874838"/>
            <a:ext cx="4572000" cy="4525962"/>
          </a:xfrm>
        </p:spPr>
        <p:txBody>
          <a:bodyPr/>
          <a:lstStyle/>
          <a:p>
            <a:pPr eaLnBrk="1" hangingPunct="1">
              <a:lnSpc>
                <a:spcPct val="90000"/>
              </a:lnSpc>
            </a:pPr>
            <a:r>
              <a:rPr lang="en-US" sz="2400" dirty="0" smtClean="0"/>
              <a:t>Randomized Block Designs</a:t>
            </a:r>
          </a:p>
          <a:p>
            <a:pPr eaLnBrk="1" hangingPunct="1">
              <a:lnSpc>
                <a:spcPct val="90000"/>
              </a:lnSpc>
            </a:pPr>
            <a:r>
              <a:rPr lang="en-US" sz="2400" dirty="0" smtClean="0"/>
              <a:t>Factorial Designs</a:t>
            </a:r>
          </a:p>
          <a:p>
            <a:pPr lvl="1" eaLnBrk="1" hangingPunct="1">
              <a:lnSpc>
                <a:spcPct val="90000"/>
              </a:lnSpc>
            </a:pPr>
            <a:r>
              <a:rPr lang="en-US" sz="2000" dirty="0" smtClean="0"/>
              <a:t>Two-Factor ANOVA</a:t>
            </a:r>
          </a:p>
          <a:p>
            <a:pPr lvl="1" eaLnBrk="1" hangingPunct="1">
              <a:lnSpc>
                <a:spcPct val="90000"/>
              </a:lnSpc>
            </a:pPr>
            <a:r>
              <a:rPr lang="en-US" sz="2000" dirty="0" smtClean="0"/>
              <a:t>3+ Factor ANOVA</a:t>
            </a:r>
          </a:p>
          <a:p>
            <a:pPr lvl="1" eaLnBrk="1" hangingPunct="1">
              <a:lnSpc>
                <a:spcPct val="90000"/>
              </a:lnSpc>
            </a:pPr>
            <a:r>
              <a:rPr lang="en-US" sz="2000" dirty="0" smtClean="0"/>
              <a:t>Multiple comparisons</a:t>
            </a:r>
          </a:p>
          <a:p>
            <a:pPr lvl="2" eaLnBrk="1" hangingPunct="1">
              <a:lnSpc>
                <a:spcPct val="90000"/>
              </a:lnSpc>
            </a:pPr>
            <a:r>
              <a:rPr lang="en-US" sz="1800" dirty="0" smtClean="0"/>
              <a:t>Main Effects and Interaction plots </a:t>
            </a:r>
          </a:p>
          <a:p>
            <a:pPr lvl="2" eaLnBrk="1" hangingPunct="1">
              <a:lnSpc>
                <a:spcPct val="90000"/>
              </a:lnSpc>
            </a:pPr>
            <a:r>
              <a:rPr lang="en-US" sz="1800" dirty="0" err="1" smtClean="0"/>
              <a:t>Tukey</a:t>
            </a:r>
            <a:r>
              <a:rPr lang="en-US" sz="1800" dirty="0" smtClean="0"/>
              <a:t> Test</a:t>
            </a:r>
          </a:p>
          <a:p>
            <a:pPr eaLnBrk="1" hangingPunct="1">
              <a:lnSpc>
                <a:spcPct val="90000"/>
              </a:lnSpc>
            </a:pPr>
            <a:r>
              <a:rPr lang="en-US" sz="2400" dirty="0" smtClean="0"/>
              <a:t>Factorial Designs with Blocking</a:t>
            </a:r>
          </a:p>
          <a:p>
            <a:pPr eaLnBrk="1" hangingPunct="1">
              <a:lnSpc>
                <a:spcPct val="90000"/>
              </a:lnSpc>
            </a:pPr>
            <a:r>
              <a:rPr lang="en-US" sz="2400" dirty="0" smtClean="0"/>
              <a:t>Nested Design</a:t>
            </a:r>
          </a:p>
          <a:p>
            <a:pPr eaLnBrk="1" hangingPunct="1">
              <a:lnSpc>
                <a:spcPct val="90000"/>
              </a:lnSpc>
            </a:pPr>
            <a:endParaRPr lang="en-US" sz="2400" dirty="0" smtClean="0"/>
          </a:p>
          <a:p>
            <a:pPr eaLnBrk="1" hangingPunct="1">
              <a:lnSpc>
                <a:spcPct val="90000"/>
              </a:lnSpc>
            </a:pPr>
            <a:endParaRPr lang="en-US" sz="2400" dirty="0" smtClean="0"/>
          </a:p>
        </p:txBody>
      </p:sp>
      <p:sp>
        <p:nvSpPr>
          <p:cNvPr id="56326" name="Rectangle 4"/>
          <p:cNvSpPr>
            <a:spLocks noGrp="1" noChangeArrowheads="1"/>
          </p:cNvSpPr>
          <p:nvPr>
            <p:ph type="body" sz="half" idx="2"/>
          </p:nvPr>
        </p:nvSpPr>
        <p:spPr>
          <a:xfrm>
            <a:off x="5105400" y="1874838"/>
            <a:ext cx="4038600" cy="4525962"/>
          </a:xfrm>
        </p:spPr>
        <p:txBody>
          <a:bodyPr/>
          <a:lstStyle/>
          <a:p>
            <a:pPr eaLnBrk="1" hangingPunct="1"/>
            <a:r>
              <a:rPr lang="en-US" sz="2400" dirty="0" smtClean="0"/>
              <a:t>Split-Plot Designs</a:t>
            </a:r>
          </a:p>
          <a:p>
            <a:pPr eaLnBrk="1" hangingPunct="1"/>
            <a:r>
              <a:rPr lang="en-US" sz="2400" dirty="0" smtClean="0"/>
              <a:t>Multiple Linear Regression</a:t>
            </a:r>
          </a:p>
          <a:p>
            <a:pPr lvl="1" eaLnBrk="1" hangingPunct="1"/>
            <a:r>
              <a:rPr lang="en-US" sz="2000" dirty="0" smtClean="0"/>
              <a:t>Best Subsets</a:t>
            </a:r>
          </a:p>
          <a:p>
            <a:pPr lvl="1" eaLnBrk="1" hangingPunct="1"/>
            <a:r>
              <a:rPr lang="en-US" sz="2000" dirty="0" smtClean="0"/>
              <a:t>Indicator Variables</a:t>
            </a:r>
          </a:p>
          <a:p>
            <a:pPr eaLnBrk="1" hangingPunct="1"/>
            <a:r>
              <a:rPr lang="en-US" sz="2400" dirty="0" smtClean="0"/>
              <a:t>Residual Analysis</a:t>
            </a:r>
          </a:p>
          <a:p>
            <a:pPr lvl="1" eaLnBrk="1" hangingPunct="1"/>
            <a:r>
              <a:rPr lang="en-US" sz="2000" dirty="0" smtClean="0"/>
              <a:t>ANOVA</a:t>
            </a:r>
          </a:p>
          <a:p>
            <a:pPr lvl="1" eaLnBrk="1" hangingPunct="1"/>
            <a:r>
              <a:rPr lang="en-US" sz="2000" dirty="0" smtClean="0"/>
              <a:t>Regression</a:t>
            </a:r>
          </a:p>
          <a:p>
            <a:pPr eaLnBrk="1" hangingPunct="1"/>
            <a:r>
              <a:rPr lang="en-US" sz="2400" dirty="0" smtClean="0"/>
              <a:t>p-value</a:t>
            </a:r>
          </a:p>
        </p:txBody>
      </p:sp>
      <p:sp>
        <p:nvSpPr>
          <p:cNvPr id="56327" name="Text Box 6"/>
          <p:cNvSpPr txBox="1">
            <a:spLocks noChangeArrowheads="1"/>
          </p:cNvSpPr>
          <p:nvPr/>
        </p:nvSpPr>
        <p:spPr bwMode="auto">
          <a:xfrm>
            <a:off x="1524000" y="1133475"/>
            <a:ext cx="5867400" cy="466725"/>
          </a:xfrm>
          <a:prstGeom prst="rect">
            <a:avLst/>
          </a:prstGeom>
          <a:solidFill>
            <a:srgbClr val="FFFF99"/>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t>Covers </a:t>
            </a:r>
            <a:r>
              <a:rPr lang="en-US" sz="2400" dirty="0" err="1"/>
              <a:t>Chpt.s</a:t>
            </a:r>
            <a:r>
              <a:rPr lang="en-US" sz="2400" dirty="0"/>
              <a:t> </a:t>
            </a:r>
            <a:r>
              <a:rPr lang="en-US" sz="2400" dirty="0" smtClean="0"/>
              <a:t>4,5,10,13; </a:t>
            </a:r>
            <a:r>
              <a:rPr lang="en-US" sz="2400" dirty="0"/>
              <a:t>HWs </a:t>
            </a:r>
            <a:r>
              <a:rPr lang="en-US" sz="2400" dirty="0" smtClean="0"/>
              <a:t>#4, 5, </a:t>
            </a:r>
            <a:r>
              <a:rPr lang="en-US" sz="2400" dirty="0" smtClean="0"/>
              <a:t>&amp; </a:t>
            </a:r>
            <a:r>
              <a:rPr lang="en-US" sz="2400" dirty="0" smtClean="0"/>
              <a:t>6</a:t>
            </a:r>
            <a:endParaRPr lang="en-US" sz="2400" dirty="0"/>
          </a:p>
        </p:txBody>
      </p:sp>
      <p:sp>
        <p:nvSpPr>
          <p:cNvPr id="2" name="Footer Placeholder 1"/>
          <p:cNvSpPr>
            <a:spLocks noGrp="1"/>
          </p:cNvSpPr>
          <p:nvPr>
            <p:ph type="ftr" sz="quarter" idx="11"/>
          </p:nvPr>
        </p:nvSpPr>
        <p:spPr/>
        <p:txBody>
          <a:bodyPr/>
          <a:lstStyle/>
          <a:p>
            <a:pPr>
              <a:defRPr/>
            </a:pPr>
            <a:r>
              <a:rPr lang="de-DE" smtClean="0"/>
              <a:t>IE 563 Dr. Erin Gerber, P.E., UofL</a:t>
            </a:r>
            <a:endParaRPr lang="en-US"/>
          </a:p>
        </p:txBody>
      </p:sp>
      <p:sp>
        <p:nvSpPr>
          <p:cNvPr id="3" name="Slide Number Placeholder 2"/>
          <p:cNvSpPr>
            <a:spLocks noGrp="1"/>
          </p:cNvSpPr>
          <p:nvPr>
            <p:ph type="sldNum" sz="quarter" idx="12"/>
          </p:nvPr>
        </p:nvSpPr>
        <p:spPr/>
        <p:txBody>
          <a:bodyPr/>
          <a:lstStyle/>
          <a:p>
            <a:pPr>
              <a:defRPr/>
            </a:pPr>
            <a:fld id="{83B4D708-CDDC-44B3-B99B-8F414945CE2E}" type="slidenum">
              <a:rPr lang="en-US" smtClean="0"/>
              <a:pPr>
                <a:defRPr/>
              </a:pPr>
              <a:t>606</a:t>
            </a:fld>
            <a:endParaRPr lang="en-US"/>
          </a:p>
        </p:txBody>
      </p:sp>
    </p:spTree>
    <p:extLst>
      <p:ext uri="{BB962C8B-B14F-4D97-AF65-F5344CB8AC3E}">
        <p14:creationId xmlns:p14="http://schemas.microsoft.com/office/powerpoint/2010/main" val="257817215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Designs</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800" dirty="0" smtClean="0"/>
              <a:t>We have discussed the following designs: </a:t>
            </a:r>
          </a:p>
          <a:p>
            <a:pPr lvl="1"/>
            <a:r>
              <a:rPr lang="en-US" sz="2400" dirty="0" smtClean="0"/>
              <a:t>Completely randomized single factor</a:t>
            </a:r>
          </a:p>
          <a:p>
            <a:pPr lvl="1"/>
            <a:r>
              <a:rPr lang="en-US" sz="2400" dirty="0" smtClean="0"/>
              <a:t>Single factor with completely randomized block</a:t>
            </a:r>
          </a:p>
          <a:p>
            <a:pPr lvl="1"/>
            <a:r>
              <a:rPr lang="en-US" sz="2400" dirty="0" smtClean="0"/>
              <a:t>Full factorial design</a:t>
            </a:r>
          </a:p>
          <a:p>
            <a:pPr lvl="1"/>
            <a:r>
              <a:rPr lang="en-US" sz="2400" dirty="0" smtClean="0"/>
              <a:t>Factorial design with </a:t>
            </a:r>
            <a:r>
              <a:rPr lang="en-US" sz="2400" dirty="0"/>
              <a:t>completely randomized </a:t>
            </a:r>
            <a:r>
              <a:rPr lang="en-US" sz="2400" dirty="0" smtClean="0"/>
              <a:t>block</a:t>
            </a:r>
          </a:p>
          <a:p>
            <a:pPr lvl="1"/>
            <a:r>
              <a:rPr lang="en-US" sz="2400" dirty="0"/>
              <a:t>Nested </a:t>
            </a:r>
            <a:r>
              <a:rPr lang="en-US" sz="2400" dirty="0" smtClean="0"/>
              <a:t>Factor Design</a:t>
            </a:r>
            <a:endParaRPr lang="en-US" sz="2400" dirty="0"/>
          </a:p>
          <a:p>
            <a:pPr lvl="1"/>
            <a:r>
              <a:rPr lang="en-US" sz="2400" dirty="0" smtClean="0"/>
              <a:t>Split-plot Design</a:t>
            </a:r>
            <a:endParaRPr lang="en-US" sz="2400" dirty="0"/>
          </a:p>
          <a:p>
            <a:pPr lvl="1"/>
            <a:endParaRPr lang="en-US" sz="2400" dirty="0" smtClean="0"/>
          </a:p>
          <a:p>
            <a:r>
              <a:rPr lang="en-US" sz="2800" dirty="0" smtClean="0"/>
              <a:t>Other common multiple factor designs:</a:t>
            </a:r>
          </a:p>
          <a:p>
            <a:pPr lvl="1"/>
            <a:r>
              <a:rPr lang="en-US" sz="2400" dirty="0" smtClean="0"/>
              <a:t>2</a:t>
            </a:r>
            <a:r>
              <a:rPr lang="en-US" sz="2400" baseline="30000" dirty="0" smtClean="0"/>
              <a:t>k</a:t>
            </a:r>
            <a:r>
              <a:rPr lang="en-US" sz="2400" dirty="0" smtClean="0"/>
              <a:t> factorial design</a:t>
            </a:r>
          </a:p>
          <a:p>
            <a:pPr lvl="1"/>
            <a:r>
              <a:rPr lang="en-US" sz="2400" dirty="0" smtClean="0"/>
              <a:t>Fractional factorial design</a:t>
            </a:r>
          </a:p>
          <a:p>
            <a:endParaRPr lang="en-US" sz="28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59FCB29-F943-4EC1-A3DD-F6FE8F73ACEA}" type="slidenum">
              <a:rPr lang="en-US" smtClean="0"/>
              <a:pPr>
                <a:defRPr/>
              </a:pPr>
              <a:t>607</a:t>
            </a:fld>
            <a:endParaRPr lang="en-US"/>
          </a:p>
        </p:txBody>
      </p:sp>
    </p:spTree>
    <p:extLst>
      <p:ext uri="{BB962C8B-B14F-4D97-AF65-F5344CB8AC3E}">
        <p14:creationId xmlns:p14="http://schemas.microsoft.com/office/powerpoint/2010/main" val="36109002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49155" name="Slide Number Placeholder 5"/>
          <p:cNvSpPr>
            <a:spLocks noGrp="1"/>
          </p:cNvSpPr>
          <p:nvPr>
            <p:ph type="sldNum" sz="quarter" idx="12"/>
          </p:nvPr>
        </p:nvSpPr>
        <p:spPr>
          <a:noFill/>
        </p:spPr>
        <p:txBody>
          <a:bodyPr/>
          <a:lstStyle/>
          <a:p>
            <a:fld id="{BA6DCDA7-6B5A-4FCA-93C1-EDCF80A07098}" type="slidenum">
              <a:rPr lang="en-US" smtClean="0">
                <a:latin typeface="Arial" charset="0"/>
              </a:rPr>
              <a:pPr/>
              <a:t>327</a:t>
            </a:fld>
            <a:endParaRPr lang="en-US" smtClean="0">
              <a:latin typeface="Arial" charset="0"/>
            </a:endParaRPr>
          </a:p>
        </p:txBody>
      </p:sp>
      <p:sp>
        <p:nvSpPr>
          <p:cNvPr id="49156" name="Rectangle 2"/>
          <p:cNvSpPr>
            <a:spLocks noGrp="1" noChangeArrowheads="1"/>
          </p:cNvSpPr>
          <p:nvPr>
            <p:ph type="title"/>
          </p:nvPr>
        </p:nvSpPr>
        <p:spPr/>
        <p:txBody>
          <a:bodyPr/>
          <a:lstStyle/>
          <a:p>
            <a:pPr eaLnBrk="1" hangingPunct="1"/>
            <a:r>
              <a:rPr lang="en-US" sz="4800" smtClean="0"/>
              <a:t>RCB Design</a:t>
            </a:r>
          </a:p>
        </p:txBody>
      </p:sp>
      <p:sp>
        <p:nvSpPr>
          <p:cNvPr id="49157" name="Rectangle 3"/>
          <p:cNvSpPr>
            <a:spLocks noGrp="1" noChangeArrowheads="1"/>
          </p:cNvSpPr>
          <p:nvPr>
            <p:ph type="body" idx="1"/>
          </p:nvPr>
        </p:nvSpPr>
        <p:spPr/>
        <p:txBody>
          <a:bodyPr/>
          <a:lstStyle/>
          <a:p>
            <a:pPr eaLnBrk="1" hangingPunct="1">
              <a:lnSpc>
                <a:spcPct val="90000"/>
              </a:lnSpc>
              <a:spcAft>
                <a:spcPct val="25000"/>
              </a:spcAft>
            </a:pPr>
            <a:r>
              <a:rPr lang="en-US" sz="2800" smtClean="0"/>
              <a:t>One factor of interest and one nuisance factor (not of interest, but we need to separate from random error)</a:t>
            </a:r>
          </a:p>
          <a:p>
            <a:pPr eaLnBrk="1" hangingPunct="1">
              <a:lnSpc>
                <a:spcPct val="90000"/>
              </a:lnSpc>
              <a:spcAft>
                <a:spcPct val="25000"/>
              </a:spcAft>
            </a:pPr>
            <a:endParaRPr lang="en-US" sz="2800" smtClean="0"/>
          </a:p>
          <a:p>
            <a:pPr eaLnBrk="1" hangingPunct="1">
              <a:lnSpc>
                <a:spcPct val="90000"/>
              </a:lnSpc>
              <a:spcAft>
                <a:spcPct val="25000"/>
              </a:spcAft>
            </a:pPr>
            <a:r>
              <a:rPr lang="en-US" sz="2800" smtClean="0"/>
              <a:t>A significant assumption is that the two terms(factor &amp; block) </a:t>
            </a:r>
            <a:r>
              <a:rPr lang="en-US" sz="2800" b="1" smtClean="0">
                <a:solidFill>
                  <a:schemeClr val="accent2"/>
                </a:solidFill>
              </a:rPr>
              <a:t>do not interact</a:t>
            </a:r>
          </a:p>
          <a:p>
            <a:pPr lvl="1" eaLnBrk="1" hangingPunct="1">
              <a:lnSpc>
                <a:spcPct val="90000"/>
              </a:lnSpc>
              <a:spcAft>
                <a:spcPct val="25000"/>
              </a:spcAft>
            </a:pPr>
            <a:r>
              <a:rPr lang="en-US" sz="2400" smtClean="0"/>
              <a:t>If this assumption is violated, the RCB design will not produce valid results (use factorial design – chpt 5)</a:t>
            </a:r>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57347" name="Slide Number Placeholder 5"/>
          <p:cNvSpPr>
            <a:spLocks noGrp="1"/>
          </p:cNvSpPr>
          <p:nvPr>
            <p:ph type="sldNum" sz="quarter" idx="12"/>
          </p:nvPr>
        </p:nvSpPr>
        <p:spPr>
          <a:noFill/>
        </p:spPr>
        <p:txBody>
          <a:bodyPr/>
          <a:lstStyle/>
          <a:p>
            <a:fld id="{C170142B-13E8-453A-8016-5AB709DDC6AE}" type="slidenum">
              <a:rPr lang="en-US" smtClean="0">
                <a:latin typeface="Arial" charset="0"/>
              </a:rPr>
              <a:pPr/>
              <a:t>328</a:t>
            </a:fld>
            <a:endParaRPr lang="en-US" smtClean="0">
              <a:latin typeface="Arial" charset="0"/>
            </a:endParaRPr>
          </a:p>
        </p:txBody>
      </p:sp>
      <p:sp>
        <p:nvSpPr>
          <p:cNvPr id="57348" name="Rectangle 2"/>
          <p:cNvSpPr>
            <a:spLocks noGrp="1" noChangeArrowheads="1"/>
          </p:cNvSpPr>
          <p:nvPr>
            <p:ph type="title"/>
          </p:nvPr>
        </p:nvSpPr>
        <p:spPr>
          <a:xfrm>
            <a:off x="533400" y="2362200"/>
            <a:ext cx="8229600" cy="1981200"/>
          </a:xfrm>
        </p:spPr>
        <p:txBody>
          <a:bodyPr/>
          <a:lstStyle/>
          <a:p>
            <a:pPr eaLnBrk="1" hangingPunct="1"/>
            <a:r>
              <a:rPr lang="en-US" smtClean="0"/>
              <a:t>Chapter 5</a:t>
            </a:r>
            <a:br>
              <a:rPr lang="en-US" smtClean="0"/>
            </a:br>
            <a:r>
              <a:rPr lang="en-US" smtClean="0"/>
              <a:t>Factorial Designs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58371" name="Slide Number Placeholder 5"/>
          <p:cNvSpPr>
            <a:spLocks noGrp="1"/>
          </p:cNvSpPr>
          <p:nvPr>
            <p:ph type="sldNum" sz="quarter" idx="12"/>
          </p:nvPr>
        </p:nvSpPr>
        <p:spPr>
          <a:noFill/>
        </p:spPr>
        <p:txBody>
          <a:bodyPr/>
          <a:lstStyle/>
          <a:p>
            <a:fld id="{3A3761D3-5C5A-47FE-8937-0654180AFC72}" type="slidenum">
              <a:rPr lang="en-US" smtClean="0">
                <a:latin typeface="Arial" charset="0"/>
              </a:rPr>
              <a:pPr/>
              <a:t>329</a:t>
            </a:fld>
            <a:endParaRPr lang="en-US" smtClean="0">
              <a:latin typeface="Arial" charset="0"/>
            </a:endParaRPr>
          </a:p>
        </p:txBody>
      </p:sp>
      <p:sp>
        <p:nvSpPr>
          <p:cNvPr id="58372" name="Rectangle 2"/>
          <p:cNvSpPr>
            <a:spLocks noGrp="1" noChangeArrowheads="1"/>
          </p:cNvSpPr>
          <p:nvPr>
            <p:ph type="title"/>
          </p:nvPr>
        </p:nvSpPr>
        <p:spPr>
          <a:xfrm>
            <a:off x="457200" y="-152400"/>
            <a:ext cx="8229600" cy="1143000"/>
          </a:xfrm>
        </p:spPr>
        <p:txBody>
          <a:bodyPr/>
          <a:lstStyle/>
          <a:p>
            <a:pPr eaLnBrk="1" hangingPunct="1"/>
            <a:r>
              <a:rPr lang="en-US" smtClean="0"/>
              <a:t>Factorial Designs</a:t>
            </a:r>
          </a:p>
        </p:txBody>
      </p:sp>
      <p:sp>
        <p:nvSpPr>
          <p:cNvPr id="58373" name="Rectangle 3"/>
          <p:cNvSpPr>
            <a:spLocks noGrp="1" noChangeArrowheads="1"/>
          </p:cNvSpPr>
          <p:nvPr>
            <p:ph type="body" idx="1"/>
          </p:nvPr>
        </p:nvSpPr>
        <p:spPr>
          <a:xfrm>
            <a:off x="228600" y="1036638"/>
            <a:ext cx="8686800" cy="4525962"/>
          </a:xfrm>
        </p:spPr>
        <p:txBody>
          <a:bodyPr/>
          <a:lstStyle/>
          <a:p>
            <a:pPr eaLnBrk="1" hangingPunct="1">
              <a:spcBef>
                <a:spcPts val="600"/>
              </a:spcBef>
              <a:spcAft>
                <a:spcPts val="600"/>
              </a:spcAft>
            </a:pPr>
            <a:r>
              <a:rPr lang="en-US" sz="2400" smtClean="0"/>
              <a:t>Until now we have only considered 1 factor</a:t>
            </a:r>
          </a:p>
          <a:p>
            <a:pPr eaLnBrk="1" hangingPunct="1">
              <a:spcBef>
                <a:spcPts val="600"/>
              </a:spcBef>
              <a:spcAft>
                <a:spcPts val="600"/>
              </a:spcAft>
            </a:pPr>
            <a:r>
              <a:rPr lang="en-US" sz="2400" smtClean="0"/>
              <a:t>Now we will consider multiple factors and their </a:t>
            </a:r>
            <a:r>
              <a:rPr lang="en-US" sz="2400" b="1" smtClean="0">
                <a:solidFill>
                  <a:schemeClr val="accent2"/>
                </a:solidFill>
              </a:rPr>
              <a:t>interactions</a:t>
            </a:r>
          </a:p>
          <a:p>
            <a:pPr eaLnBrk="1" hangingPunct="1">
              <a:spcBef>
                <a:spcPts val="600"/>
              </a:spcBef>
              <a:spcAft>
                <a:spcPts val="600"/>
              </a:spcAft>
            </a:pPr>
            <a:r>
              <a:rPr lang="en-US" sz="2400" b="1" smtClean="0">
                <a:solidFill>
                  <a:srgbClr val="003399"/>
                </a:solidFill>
              </a:rPr>
              <a:t>Factorial Design</a:t>
            </a:r>
            <a:r>
              <a:rPr lang="en-US" sz="2400" smtClean="0"/>
              <a:t>: each complete replicate of the experiment contains responses at all possible combinations of factor levels</a:t>
            </a:r>
          </a:p>
          <a:p>
            <a:pPr lvl="1" eaLnBrk="1" hangingPunct="1">
              <a:spcBef>
                <a:spcPts val="600"/>
              </a:spcBef>
              <a:spcAft>
                <a:spcPts val="600"/>
              </a:spcAft>
            </a:pPr>
            <a:r>
              <a:rPr lang="en-US" sz="2000" smtClean="0"/>
              <a:t>Factor A has </a:t>
            </a:r>
            <a:r>
              <a:rPr lang="en-US" sz="2000" i="1" smtClean="0"/>
              <a:t>a</a:t>
            </a:r>
            <a:r>
              <a:rPr lang="en-US" sz="2000" smtClean="0"/>
              <a:t> levels; Factor B has </a:t>
            </a:r>
            <a:r>
              <a:rPr lang="en-US" sz="2000" i="1" smtClean="0"/>
              <a:t>b</a:t>
            </a:r>
            <a:r>
              <a:rPr lang="en-US" sz="2000" smtClean="0"/>
              <a:t> levels; </a:t>
            </a:r>
            <a:r>
              <a:rPr lang="en-US" sz="2000" i="1" smtClean="0"/>
              <a:t>ab</a:t>
            </a:r>
            <a:r>
              <a:rPr lang="en-US" sz="2000" smtClean="0"/>
              <a:t> combinations</a:t>
            </a:r>
          </a:p>
          <a:p>
            <a:pPr lvl="1" eaLnBrk="1" hangingPunct="1">
              <a:spcBef>
                <a:spcPts val="600"/>
              </a:spcBef>
              <a:spcAft>
                <a:spcPts val="600"/>
              </a:spcAft>
            </a:pPr>
            <a:endParaRPr lang="en-US" sz="2000" smtClean="0"/>
          </a:p>
        </p:txBody>
      </p:sp>
      <p:pic>
        <p:nvPicPr>
          <p:cNvPr id="58374" name="Picture 4"/>
          <p:cNvPicPr>
            <a:picLocks noChangeAspect="1" noChangeArrowheads="1"/>
          </p:cNvPicPr>
          <p:nvPr/>
        </p:nvPicPr>
        <p:blipFill>
          <a:blip r:embed="rId2" cstate="print"/>
          <a:srcRect/>
          <a:stretch>
            <a:fillRect/>
          </a:stretch>
        </p:blipFill>
        <p:spPr bwMode="auto">
          <a:xfrm>
            <a:off x="6629400" y="3962400"/>
            <a:ext cx="2125663" cy="2743200"/>
          </a:xfrm>
          <a:prstGeom prst="rect">
            <a:avLst/>
          </a:prstGeom>
          <a:solidFill>
            <a:schemeClr val="bg1"/>
          </a:solidFill>
          <a:ln w="9525">
            <a:noFill/>
            <a:miter lim="800000"/>
            <a:headEnd/>
            <a:tailEnd/>
          </a:ln>
        </p:spPr>
      </p:pic>
      <p:sp>
        <p:nvSpPr>
          <p:cNvPr id="58375" name="Text Box 5"/>
          <p:cNvSpPr txBox="1">
            <a:spLocks noChangeArrowheads="1"/>
          </p:cNvSpPr>
          <p:nvPr/>
        </p:nvSpPr>
        <p:spPr bwMode="auto">
          <a:xfrm>
            <a:off x="-152400" y="4256088"/>
            <a:ext cx="6477000" cy="2678112"/>
          </a:xfrm>
          <a:prstGeom prst="rect">
            <a:avLst/>
          </a:prstGeom>
          <a:noFill/>
          <a:ln w="9525">
            <a:noFill/>
            <a:miter lim="800000"/>
            <a:headEnd/>
            <a:tailEnd/>
          </a:ln>
        </p:spPr>
        <p:txBody>
          <a:bodyPr>
            <a:spAutoFit/>
          </a:bodyPr>
          <a:lstStyle/>
          <a:p>
            <a:pPr marL="738188" lvl="1" indent="-280988">
              <a:spcBef>
                <a:spcPts val="600"/>
              </a:spcBef>
              <a:spcAft>
                <a:spcPts val="600"/>
              </a:spcAft>
              <a:buFont typeface="Arial" charset="0"/>
              <a:buChar char="•"/>
            </a:pPr>
            <a:r>
              <a:rPr lang="en-US" sz="2400"/>
              <a:t>Example: study effect of speed and feed rates on tool life.</a:t>
            </a:r>
          </a:p>
          <a:p>
            <a:pPr marL="1195388" lvl="2" indent="-280988">
              <a:spcBef>
                <a:spcPts val="600"/>
              </a:spcBef>
              <a:spcAft>
                <a:spcPts val="600"/>
              </a:spcAft>
              <a:buFont typeface="Arial" charset="0"/>
              <a:buChar char="•"/>
            </a:pPr>
            <a:r>
              <a:rPr lang="en-US" sz="2000"/>
              <a:t>Consider 2 speed rates and 4 feed rates. Therefore each replicate of the experiment contains responses at the 8 different combinations of speed and feed</a:t>
            </a:r>
          </a:p>
          <a:p>
            <a:pPr marL="738188" lvl="1" indent="-280988">
              <a:spcBef>
                <a:spcPts val="600"/>
              </a:spcBef>
              <a:spcAft>
                <a:spcPts val="600"/>
              </a:spcAft>
            </a:pPr>
            <a:r>
              <a:rPr lang="en-US" sz="200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59395" name="Slide Number Placeholder 5"/>
          <p:cNvSpPr>
            <a:spLocks noGrp="1"/>
          </p:cNvSpPr>
          <p:nvPr>
            <p:ph type="sldNum" sz="quarter" idx="12"/>
          </p:nvPr>
        </p:nvSpPr>
        <p:spPr>
          <a:noFill/>
        </p:spPr>
        <p:txBody>
          <a:bodyPr/>
          <a:lstStyle/>
          <a:p>
            <a:fld id="{04642B1B-9C71-4305-B76C-58A1F1C0A8B2}" type="slidenum">
              <a:rPr lang="en-US" smtClean="0">
                <a:latin typeface="Arial" charset="0"/>
              </a:rPr>
              <a:pPr/>
              <a:t>330</a:t>
            </a:fld>
            <a:endParaRPr lang="en-US" smtClean="0">
              <a:latin typeface="Arial" charset="0"/>
            </a:endParaRPr>
          </a:p>
        </p:txBody>
      </p:sp>
      <p:sp>
        <p:nvSpPr>
          <p:cNvPr id="59396" name="Rectangle 2"/>
          <p:cNvSpPr>
            <a:spLocks noGrp="1" noChangeArrowheads="1"/>
          </p:cNvSpPr>
          <p:nvPr>
            <p:ph type="title"/>
          </p:nvPr>
        </p:nvSpPr>
        <p:spPr/>
        <p:txBody>
          <a:bodyPr/>
          <a:lstStyle/>
          <a:p>
            <a:pPr eaLnBrk="1" hangingPunct="1"/>
            <a:r>
              <a:rPr lang="en-US" smtClean="0"/>
              <a:t>Factorial Designs</a:t>
            </a:r>
          </a:p>
        </p:txBody>
      </p:sp>
      <p:sp>
        <p:nvSpPr>
          <p:cNvPr id="59397" name="Rectangle 3"/>
          <p:cNvSpPr>
            <a:spLocks noGrp="1" noChangeArrowheads="1"/>
          </p:cNvSpPr>
          <p:nvPr>
            <p:ph type="body" idx="1"/>
          </p:nvPr>
        </p:nvSpPr>
        <p:spPr>
          <a:xfrm>
            <a:off x="304800" y="1066800"/>
            <a:ext cx="8610600" cy="4525963"/>
          </a:xfrm>
        </p:spPr>
        <p:txBody>
          <a:bodyPr/>
          <a:lstStyle/>
          <a:p>
            <a:pPr eaLnBrk="1" hangingPunct="1">
              <a:spcBef>
                <a:spcPts val="600"/>
              </a:spcBef>
              <a:spcAft>
                <a:spcPts val="600"/>
              </a:spcAft>
            </a:pPr>
            <a:r>
              <a:rPr lang="en-US" sz="2400" smtClean="0"/>
              <a:t>Consider the effect of 2 or more factors</a:t>
            </a:r>
          </a:p>
          <a:p>
            <a:pPr lvl="1" eaLnBrk="1" hangingPunct="1">
              <a:spcBef>
                <a:spcPts val="600"/>
              </a:spcBef>
              <a:spcAft>
                <a:spcPts val="600"/>
              </a:spcAft>
            </a:pPr>
            <a:r>
              <a:rPr lang="en-US" sz="2000" b="1" smtClean="0">
                <a:solidFill>
                  <a:srgbClr val="003399"/>
                </a:solidFill>
              </a:rPr>
              <a:t>Main Effects </a:t>
            </a:r>
            <a:r>
              <a:rPr lang="en-US" sz="2000" smtClean="0"/>
              <a:t>– primary factors of interest</a:t>
            </a:r>
          </a:p>
          <a:p>
            <a:pPr lvl="1" eaLnBrk="1" hangingPunct="1">
              <a:spcBef>
                <a:spcPts val="600"/>
              </a:spcBef>
              <a:spcAft>
                <a:spcPts val="600"/>
              </a:spcAft>
            </a:pPr>
            <a:r>
              <a:rPr lang="en-US" sz="2000" b="1" smtClean="0">
                <a:solidFill>
                  <a:srgbClr val="003399"/>
                </a:solidFill>
              </a:rPr>
              <a:t>Interactions</a:t>
            </a:r>
            <a:r>
              <a:rPr lang="en-US" sz="2000" smtClean="0"/>
              <a:t> – difference in response between levels of one factor is not same at all levels of other factor. Effect of a factor depends on level of another factor.</a:t>
            </a:r>
          </a:p>
          <a:p>
            <a:pPr eaLnBrk="1" hangingPunct="1">
              <a:spcBef>
                <a:spcPts val="600"/>
              </a:spcBef>
              <a:spcAft>
                <a:spcPts val="600"/>
              </a:spcAft>
            </a:pPr>
            <a:r>
              <a:rPr lang="en-US" sz="2400" b="1" smtClean="0">
                <a:solidFill>
                  <a:srgbClr val="003399"/>
                </a:solidFill>
              </a:rPr>
              <a:t>Effect</a:t>
            </a:r>
            <a:r>
              <a:rPr lang="en-US" sz="2400" smtClean="0"/>
              <a:t> of a factor is the change in response produced by a change in the factor level.</a:t>
            </a:r>
          </a:p>
          <a:p>
            <a:pPr eaLnBrk="1" hangingPunct="1">
              <a:spcBef>
                <a:spcPts val="600"/>
              </a:spcBef>
              <a:spcAft>
                <a:spcPts val="600"/>
              </a:spcAft>
            </a:pPr>
            <a:r>
              <a:rPr lang="en-US" sz="2400" smtClean="0"/>
              <a:t>Example: consider a 2 factor experiment (Factors A and B) each with 2 levels (low(-) and high(+)).  Consider the following responses for 1 replicate.</a:t>
            </a:r>
          </a:p>
        </p:txBody>
      </p:sp>
      <p:pic>
        <p:nvPicPr>
          <p:cNvPr id="59398" name="Picture 5"/>
          <p:cNvPicPr>
            <a:picLocks noChangeAspect="1" noChangeArrowheads="1"/>
          </p:cNvPicPr>
          <p:nvPr/>
        </p:nvPicPr>
        <p:blipFill>
          <a:blip r:embed="rId2" cstate="print"/>
          <a:srcRect/>
          <a:stretch>
            <a:fillRect/>
          </a:stretch>
        </p:blipFill>
        <p:spPr bwMode="auto">
          <a:xfrm>
            <a:off x="2438400" y="5310188"/>
            <a:ext cx="3810000" cy="1395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172" name="Slide Number Placeholder 5"/>
          <p:cNvSpPr>
            <a:spLocks noGrp="1"/>
          </p:cNvSpPr>
          <p:nvPr>
            <p:ph type="sldNum" sz="quarter" idx="12"/>
          </p:nvPr>
        </p:nvSpPr>
        <p:spPr>
          <a:noFill/>
        </p:spPr>
        <p:txBody>
          <a:bodyPr/>
          <a:lstStyle/>
          <a:p>
            <a:fld id="{6F0CF424-A044-4EAB-9B64-06D06B31F571}" type="slidenum">
              <a:rPr lang="en-US" smtClean="0">
                <a:latin typeface="Arial" charset="0"/>
              </a:rPr>
              <a:pPr/>
              <a:t>331</a:t>
            </a:fld>
            <a:endParaRPr lang="en-US" smtClean="0">
              <a:latin typeface="Arial" charset="0"/>
            </a:endParaRPr>
          </a:p>
        </p:txBody>
      </p:sp>
      <p:sp>
        <p:nvSpPr>
          <p:cNvPr id="7173" name="Rectangle 2"/>
          <p:cNvSpPr>
            <a:spLocks noGrp="1" noChangeArrowheads="1"/>
          </p:cNvSpPr>
          <p:nvPr>
            <p:ph type="title"/>
          </p:nvPr>
        </p:nvSpPr>
        <p:spPr/>
        <p:txBody>
          <a:bodyPr/>
          <a:lstStyle/>
          <a:p>
            <a:pPr eaLnBrk="1" hangingPunct="1"/>
            <a:r>
              <a:rPr lang="en-US" smtClean="0"/>
              <a:t>Factorial Designs</a:t>
            </a:r>
          </a:p>
        </p:txBody>
      </p:sp>
      <p:sp>
        <p:nvSpPr>
          <p:cNvPr id="221189" name="Rectangle 3"/>
          <p:cNvSpPr>
            <a:spLocks noGrp="1" noChangeArrowheads="1"/>
          </p:cNvSpPr>
          <p:nvPr>
            <p:ph type="body" idx="1"/>
          </p:nvPr>
        </p:nvSpPr>
        <p:spPr>
          <a:xfrm>
            <a:off x="304800" y="2667000"/>
            <a:ext cx="8610600" cy="1524000"/>
          </a:xfrm>
        </p:spPr>
        <p:txBody>
          <a:bodyPr/>
          <a:lstStyle/>
          <a:p>
            <a:pPr>
              <a:spcBef>
                <a:spcPct val="50000"/>
              </a:spcBef>
              <a:defRPr/>
            </a:pPr>
            <a:r>
              <a:rPr lang="en-US" sz="2400" dirty="0" smtClean="0">
                <a:solidFill>
                  <a:schemeClr val="accent4"/>
                </a:solidFill>
              </a:rPr>
              <a:t>Factor</a:t>
            </a:r>
            <a:r>
              <a:rPr lang="en-US" sz="2400" dirty="0" smtClean="0">
                <a:solidFill>
                  <a:schemeClr val="accent6"/>
                </a:solidFill>
              </a:rPr>
              <a:t> </a:t>
            </a:r>
            <a:r>
              <a:rPr lang="en-US" sz="2400" b="1" dirty="0" smtClean="0">
                <a:solidFill>
                  <a:schemeClr val="accent6"/>
                </a:solidFill>
              </a:rPr>
              <a:t>effect</a:t>
            </a:r>
            <a:r>
              <a:rPr lang="en-US" sz="2400" dirty="0" smtClean="0">
                <a:solidFill>
                  <a:schemeClr val="accent6"/>
                </a:solidFill>
              </a:rPr>
              <a:t>: </a:t>
            </a:r>
            <a:r>
              <a:rPr lang="en-US" sz="2400" dirty="0" smtClean="0"/>
              <a:t>The change in the mean response when the factor is changed from low to high level</a:t>
            </a:r>
          </a:p>
        </p:txBody>
      </p:sp>
      <p:pic>
        <p:nvPicPr>
          <p:cNvPr id="7175" name="Picture 5"/>
          <p:cNvPicPr>
            <a:picLocks noChangeAspect="1" noChangeArrowheads="1"/>
          </p:cNvPicPr>
          <p:nvPr/>
        </p:nvPicPr>
        <p:blipFill>
          <a:blip r:embed="rId3" cstate="print"/>
          <a:srcRect/>
          <a:stretch>
            <a:fillRect/>
          </a:stretch>
        </p:blipFill>
        <p:spPr bwMode="auto">
          <a:xfrm>
            <a:off x="2667000" y="1143000"/>
            <a:ext cx="3581400" cy="1311275"/>
          </a:xfrm>
          <a:prstGeom prst="rect">
            <a:avLst/>
          </a:prstGeom>
          <a:noFill/>
          <a:ln w="9525">
            <a:noFill/>
            <a:miter lim="800000"/>
            <a:headEnd/>
            <a:tailEnd/>
          </a:ln>
        </p:spPr>
      </p:pic>
      <p:graphicFrame>
        <p:nvGraphicFramePr>
          <p:cNvPr id="7170" name="Object 11"/>
          <p:cNvGraphicFramePr>
            <a:graphicFrameLocks noChangeAspect="1"/>
          </p:cNvGraphicFramePr>
          <p:nvPr/>
        </p:nvGraphicFramePr>
        <p:xfrm>
          <a:off x="493713" y="4027488"/>
          <a:ext cx="4383087" cy="2297112"/>
        </p:xfrm>
        <a:graphic>
          <a:graphicData uri="http://schemas.openxmlformats.org/presentationml/2006/ole">
            <mc:AlternateContent xmlns:mc="http://schemas.openxmlformats.org/markup-compatibility/2006">
              <mc:Choice xmlns:v="urn:schemas-microsoft-com:vml" Requires="v">
                <p:oleObj spid="_x0000_s7282" name="Equation" r:id="rId4" imgW="2590800" imgH="1358900" progId="Equation.3">
                  <p:embed/>
                </p:oleObj>
              </mc:Choice>
              <mc:Fallback>
                <p:oleObj name="Equation" r:id="rId4" imgW="2590800" imgH="1358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3" y="4027488"/>
                        <a:ext cx="4383087" cy="229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Text Box 7"/>
          <p:cNvSpPr txBox="1">
            <a:spLocks noChangeArrowheads="1"/>
          </p:cNvSpPr>
          <p:nvPr/>
        </p:nvSpPr>
        <p:spPr bwMode="auto">
          <a:xfrm>
            <a:off x="5486400" y="4114800"/>
            <a:ext cx="3505200" cy="1016000"/>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a:t>Changing from A- to A+ increases average response by 21 units</a:t>
            </a:r>
          </a:p>
        </p:txBody>
      </p:sp>
      <p:sp>
        <p:nvSpPr>
          <p:cNvPr id="7177" name="Text Box 9"/>
          <p:cNvSpPr txBox="1">
            <a:spLocks noChangeArrowheads="1"/>
          </p:cNvSpPr>
          <p:nvPr/>
        </p:nvSpPr>
        <p:spPr bwMode="auto">
          <a:xfrm>
            <a:off x="5486400" y="5540375"/>
            <a:ext cx="3657600" cy="708025"/>
          </a:xfrm>
          <a:prstGeom prst="rect">
            <a:avLst/>
          </a:prstGeom>
          <a:noFill/>
          <a:ln w="9525">
            <a:noFill/>
            <a:miter lim="800000"/>
            <a:headEnd/>
            <a:tailEnd/>
          </a:ln>
        </p:spPr>
        <p:txBody>
          <a:bodyPr>
            <a:spAutoFit/>
          </a:bodyPr>
          <a:lstStyle/>
          <a:p>
            <a:pPr>
              <a:spcBef>
                <a:spcPct val="50000"/>
              </a:spcBef>
            </a:pPr>
            <a:r>
              <a:rPr lang="en-US" sz="2000"/>
              <a:t>Magnitude of the effect indicates significance of factor</a:t>
            </a:r>
          </a:p>
        </p:txBody>
      </p:sp>
      <p:sp>
        <p:nvSpPr>
          <p:cNvPr id="7178" name="Line 10"/>
          <p:cNvSpPr>
            <a:spLocks noChangeShapeType="1"/>
          </p:cNvSpPr>
          <p:nvPr/>
        </p:nvSpPr>
        <p:spPr bwMode="auto">
          <a:xfrm flipH="1" flipV="1">
            <a:off x="6096000" y="5105400"/>
            <a:ext cx="381000" cy="533400"/>
          </a:xfrm>
          <a:prstGeom prst="line">
            <a:avLst/>
          </a:prstGeom>
          <a:noFill/>
          <a:ln w="31750">
            <a:solidFill>
              <a:schemeClr val="tx1"/>
            </a:solidFill>
            <a:round/>
            <a:headEnd/>
            <a:tailEnd type="triangle" w="lg" len="lg"/>
          </a:ln>
        </p:spPr>
        <p:txBody>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5"/>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196" name="Slide Number Placeholder 6"/>
          <p:cNvSpPr>
            <a:spLocks noGrp="1"/>
          </p:cNvSpPr>
          <p:nvPr>
            <p:ph type="sldNum" sz="quarter" idx="12"/>
          </p:nvPr>
        </p:nvSpPr>
        <p:spPr>
          <a:noFill/>
        </p:spPr>
        <p:txBody>
          <a:bodyPr/>
          <a:lstStyle/>
          <a:p>
            <a:fld id="{B59B87AB-8F87-4B4C-8D20-94BAA124FEB4}" type="slidenum">
              <a:rPr lang="en-US" smtClean="0">
                <a:latin typeface="Arial" charset="0"/>
              </a:rPr>
              <a:pPr/>
              <a:t>332</a:t>
            </a:fld>
            <a:endParaRPr lang="en-US" smtClean="0">
              <a:latin typeface="Arial" charset="0"/>
            </a:endParaRPr>
          </a:p>
        </p:txBody>
      </p:sp>
      <p:sp>
        <p:nvSpPr>
          <p:cNvPr id="8197" name="Rectangle 2"/>
          <p:cNvSpPr>
            <a:spLocks noGrp="1" noChangeArrowheads="1"/>
          </p:cNvSpPr>
          <p:nvPr>
            <p:ph type="title"/>
          </p:nvPr>
        </p:nvSpPr>
        <p:spPr>
          <a:xfrm>
            <a:off x="685800" y="76200"/>
            <a:ext cx="7772400" cy="609600"/>
          </a:xfrm>
        </p:spPr>
        <p:txBody>
          <a:bodyPr/>
          <a:lstStyle/>
          <a:p>
            <a:pPr eaLnBrk="1" hangingPunct="1"/>
            <a:r>
              <a:rPr lang="en-US" sz="4000" smtClean="0"/>
              <a:t>Factorial Designs</a:t>
            </a:r>
          </a:p>
        </p:txBody>
      </p:sp>
      <p:sp>
        <p:nvSpPr>
          <p:cNvPr id="11270" name="Text Box 3"/>
          <p:cNvSpPr txBox="1">
            <a:spLocks noChangeArrowheads="1"/>
          </p:cNvSpPr>
          <p:nvPr/>
        </p:nvSpPr>
        <p:spPr bwMode="auto">
          <a:xfrm>
            <a:off x="4343400" y="1111250"/>
            <a:ext cx="4572000" cy="1631950"/>
          </a:xfrm>
          <a:prstGeom prst="rect">
            <a:avLst/>
          </a:prstGeom>
          <a:solidFill>
            <a:schemeClr val="accent5">
              <a:lumMod val="90000"/>
            </a:schemeClr>
          </a:solidFill>
          <a:ln w="9525">
            <a:noFill/>
            <a:miter lim="800000"/>
            <a:headEnd/>
            <a:tailEnd/>
          </a:ln>
        </p:spPr>
        <p:txBody>
          <a:bodyPr>
            <a:spAutoFit/>
          </a:bodyPr>
          <a:lstStyle/>
          <a:p>
            <a:pPr eaLnBrk="0" hangingPunct="0">
              <a:spcBef>
                <a:spcPct val="50000"/>
              </a:spcBef>
              <a:defRPr/>
            </a:pPr>
            <a:r>
              <a:rPr lang="en-US" sz="2000" b="1" dirty="0">
                <a:latin typeface="Arial" pitchFamily="34" charset="0"/>
              </a:rPr>
              <a:t>Significant Interaction: </a:t>
            </a:r>
            <a:r>
              <a:rPr lang="en-US" sz="2000" dirty="0">
                <a:latin typeface="Arial" pitchFamily="34" charset="0"/>
              </a:rPr>
              <a:t>difference in response between levels of one factor is not same at all levels of other factor. Effect of a factor depends on level of another factor.</a:t>
            </a:r>
          </a:p>
        </p:txBody>
      </p:sp>
      <p:sp>
        <p:nvSpPr>
          <p:cNvPr id="8199" name="Text Box 6"/>
          <p:cNvSpPr txBox="1">
            <a:spLocks noChangeArrowheads="1"/>
          </p:cNvSpPr>
          <p:nvPr/>
        </p:nvSpPr>
        <p:spPr bwMode="auto">
          <a:xfrm>
            <a:off x="5105400" y="3843338"/>
            <a:ext cx="4038600" cy="2862262"/>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b="1" u="sng"/>
              <a:t>At A-</a:t>
            </a:r>
            <a:r>
              <a:rPr lang="en-US" sz="2000"/>
              <a:t>: Changing from B- to B+ increases average response by 10 units</a:t>
            </a:r>
          </a:p>
          <a:p>
            <a:pPr>
              <a:spcBef>
                <a:spcPct val="50000"/>
              </a:spcBef>
            </a:pPr>
            <a:r>
              <a:rPr lang="en-US" sz="2000" b="1" u="sng"/>
              <a:t>At A+:</a:t>
            </a:r>
            <a:r>
              <a:rPr lang="en-US" sz="2000"/>
              <a:t> Changing from B- to B+ increases average response by 12 units</a:t>
            </a:r>
          </a:p>
          <a:p>
            <a:pPr>
              <a:spcBef>
                <a:spcPct val="50000"/>
              </a:spcBef>
            </a:pPr>
            <a:r>
              <a:rPr lang="en-US" sz="2000"/>
              <a:t>Therefore, </a:t>
            </a:r>
            <a:r>
              <a:rPr lang="en-US" sz="2000" b="1"/>
              <a:t>NO</a:t>
            </a:r>
            <a:r>
              <a:rPr lang="en-US" sz="2000"/>
              <a:t> significant interaction</a:t>
            </a:r>
          </a:p>
        </p:txBody>
      </p:sp>
      <p:pic>
        <p:nvPicPr>
          <p:cNvPr id="8200" name="Picture 7"/>
          <p:cNvPicPr>
            <a:picLocks noChangeAspect="1" noChangeArrowheads="1"/>
          </p:cNvPicPr>
          <p:nvPr/>
        </p:nvPicPr>
        <p:blipFill>
          <a:blip r:embed="rId3" cstate="print"/>
          <a:srcRect/>
          <a:stretch>
            <a:fillRect/>
          </a:stretch>
        </p:blipFill>
        <p:spPr bwMode="auto">
          <a:xfrm>
            <a:off x="304800" y="838200"/>
            <a:ext cx="3448050" cy="2714625"/>
          </a:xfrm>
          <a:prstGeom prst="rect">
            <a:avLst/>
          </a:prstGeom>
          <a:noFill/>
          <a:ln w="9525">
            <a:noFill/>
            <a:miter lim="800000"/>
            <a:headEnd/>
            <a:tailEnd/>
          </a:ln>
        </p:spPr>
      </p:pic>
      <p:graphicFrame>
        <p:nvGraphicFramePr>
          <p:cNvPr id="8194" name="Object 9"/>
          <p:cNvGraphicFramePr>
            <a:graphicFrameLocks noChangeAspect="1"/>
          </p:cNvGraphicFramePr>
          <p:nvPr/>
        </p:nvGraphicFramePr>
        <p:xfrm>
          <a:off x="381000" y="3962400"/>
          <a:ext cx="4383088" cy="2555875"/>
        </p:xfrm>
        <a:graphic>
          <a:graphicData uri="http://schemas.openxmlformats.org/presentationml/2006/ole">
            <mc:AlternateContent xmlns:mc="http://schemas.openxmlformats.org/markup-compatibility/2006">
              <mc:Choice xmlns:v="urn:schemas-microsoft-com:vml" Requires="v">
                <p:oleObj spid="_x0000_s8306" name="Equation" r:id="rId4" imgW="2590800" imgH="1511300" progId="Equation.3">
                  <p:embed/>
                </p:oleObj>
              </mc:Choice>
              <mc:Fallback>
                <p:oleObj name="Equation" r:id="rId4" imgW="2590800" imgH="151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962400"/>
                        <a:ext cx="4383088" cy="255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0419" name="Slide Number Placeholder 5"/>
          <p:cNvSpPr>
            <a:spLocks noGrp="1"/>
          </p:cNvSpPr>
          <p:nvPr>
            <p:ph type="sldNum" sz="quarter" idx="12"/>
          </p:nvPr>
        </p:nvSpPr>
        <p:spPr>
          <a:noFill/>
        </p:spPr>
        <p:txBody>
          <a:bodyPr/>
          <a:lstStyle/>
          <a:p>
            <a:fld id="{25E7780D-BC4D-42FF-8D8C-105A477D19FF}" type="slidenum">
              <a:rPr lang="en-US" smtClean="0">
                <a:latin typeface="Arial" charset="0"/>
              </a:rPr>
              <a:pPr/>
              <a:t>333</a:t>
            </a:fld>
            <a:endParaRPr lang="en-US" smtClean="0">
              <a:latin typeface="Arial" charset="0"/>
            </a:endParaRPr>
          </a:p>
        </p:txBody>
      </p:sp>
      <p:sp>
        <p:nvSpPr>
          <p:cNvPr id="60420" name="Rectangle 2"/>
          <p:cNvSpPr>
            <a:spLocks noGrp="1" noChangeArrowheads="1"/>
          </p:cNvSpPr>
          <p:nvPr>
            <p:ph type="title"/>
          </p:nvPr>
        </p:nvSpPr>
        <p:spPr/>
        <p:txBody>
          <a:bodyPr/>
          <a:lstStyle/>
          <a:p>
            <a:pPr eaLnBrk="1" hangingPunct="1"/>
            <a:r>
              <a:rPr lang="en-US" smtClean="0"/>
              <a:t>Factorial Designs</a:t>
            </a:r>
          </a:p>
        </p:txBody>
      </p:sp>
      <p:sp>
        <p:nvSpPr>
          <p:cNvPr id="60421" name="Rectangle 3"/>
          <p:cNvSpPr>
            <a:spLocks noGrp="1" noChangeArrowheads="1"/>
          </p:cNvSpPr>
          <p:nvPr>
            <p:ph type="body" idx="1"/>
          </p:nvPr>
        </p:nvSpPr>
        <p:spPr>
          <a:xfrm>
            <a:off x="304800" y="1219200"/>
            <a:ext cx="8610600" cy="4525963"/>
          </a:xfrm>
        </p:spPr>
        <p:txBody>
          <a:bodyPr/>
          <a:lstStyle/>
          <a:p>
            <a:pPr eaLnBrk="1" hangingPunct="1">
              <a:spcBef>
                <a:spcPts val="600"/>
              </a:spcBef>
              <a:spcAft>
                <a:spcPts val="600"/>
              </a:spcAft>
            </a:pPr>
            <a:r>
              <a:rPr lang="en-US" sz="2400" smtClean="0"/>
              <a:t>Consider the effect of 2 or more factors</a:t>
            </a:r>
          </a:p>
          <a:p>
            <a:pPr lvl="1" eaLnBrk="1" hangingPunct="1">
              <a:spcBef>
                <a:spcPts val="600"/>
              </a:spcBef>
              <a:spcAft>
                <a:spcPts val="600"/>
              </a:spcAft>
            </a:pPr>
            <a:r>
              <a:rPr lang="en-US" sz="2000" b="1" smtClean="0">
                <a:solidFill>
                  <a:srgbClr val="003399"/>
                </a:solidFill>
              </a:rPr>
              <a:t>Main Effects </a:t>
            </a:r>
            <a:r>
              <a:rPr lang="en-US" sz="2000" smtClean="0"/>
              <a:t>– primary factors of interest</a:t>
            </a:r>
          </a:p>
          <a:p>
            <a:pPr lvl="1" eaLnBrk="1" hangingPunct="1">
              <a:spcBef>
                <a:spcPts val="600"/>
              </a:spcBef>
              <a:spcAft>
                <a:spcPts val="600"/>
              </a:spcAft>
            </a:pPr>
            <a:r>
              <a:rPr lang="en-US" sz="2000" b="1" smtClean="0">
                <a:solidFill>
                  <a:srgbClr val="003399"/>
                </a:solidFill>
              </a:rPr>
              <a:t>Interactions</a:t>
            </a:r>
            <a:r>
              <a:rPr lang="en-US" sz="2000" smtClean="0"/>
              <a:t> – difference in response between levels of one factor is not same at all levels of other factor. Effect of a factor depends on level of another factor.</a:t>
            </a:r>
          </a:p>
          <a:p>
            <a:pPr lvl="1" eaLnBrk="1" hangingPunct="1">
              <a:spcBef>
                <a:spcPts val="600"/>
              </a:spcBef>
              <a:spcAft>
                <a:spcPts val="600"/>
              </a:spcAft>
            </a:pPr>
            <a:endParaRPr lang="en-US" sz="2000" smtClean="0"/>
          </a:p>
          <a:p>
            <a:pPr eaLnBrk="1" hangingPunct="1">
              <a:spcBef>
                <a:spcPts val="600"/>
              </a:spcBef>
              <a:spcAft>
                <a:spcPts val="600"/>
              </a:spcAft>
            </a:pPr>
            <a:r>
              <a:rPr lang="en-US" sz="2400" smtClean="0"/>
              <a:t>Another Example: consider a 2 factor experiment (Factors A and B) each with 2 levels (low(-) and high(+)).  Consider the following responses for 1 replicate.</a:t>
            </a:r>
          </a:p>
        </p:txBody>
      </p:sp>
      <p:pic>
        <p:nvPicPr>
          <p:cNvPr id="60422" name="Picture 5"/>
          <p:cNvPicPr>
            <a:picLocks noChangeAspect="1" noChangeArrowheads="1"/>
          </p:cNvPicPr>
          <p:nvPr/>
        </p:nvPicPr>
        <p:blipFill>
          <a:blip r:embed="rId2" cstate="print"/>
          <a:srcRect/>
          <a:stretch>
            <a:fillRect/>
          </a:stretch>
        </p:blipFill>
        <p:spPr bwMode="auto">
          <a:xfrm>
            <a:off x="2286000" y="5116513"/>
            <a:ext cx="3505200" cy="1284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220" name="Slide Number Placeholder 6"/>
          <p:cNvSpPr>
            <a:spLocks noGrp="1"/>
          </p:cNvSpPr>
          <p:nvPr>
            <p:ph type="sldNum" sz="quarter" idx="12"/>
          </p:nvPr>
        </p:nvSpPr>
        <p:spPr>
          <a:noFill/>
        </p:spPr>
        <p:txBody>
          <a:bodyPr/>
          <a:lstStyle/>
          <a:p>
            <a:fld id="{424C72BF-EC57-4DF4-AB11-6BF4F8AD4C36}" type="slidenum">
              <a:rPr lang="en-US" smtClean="0">
                <a:latin typeface="Arial" charset="0"/>
              </a:rPr>
              <a:pPr/>
              <a:t>334</a:t>
            </a:fld>
            <a:endParaRPr lang="en-US" smtClean="0">
              <a:latin typeface="Arial" charset="0"/>
            </a:endParaRPr>
          </a:p>
        </p:txBody>
      </p:sp>
      <p:sp>
        <p:nvSpPr>
          <p:cNvPr id="9221" name="Rectangle 2"/>
          <p:cNvSpPr>
            <a:spLocks noGrp="1" noChangeArrowheads="1"/>
          </p:cNvSpPr>
          <p:nvPr>
            <p:ph type="title"/>
          </p:nvPr>
        </p:nvSpPr>
        <p:spPr>
          <a:xfrm>
            <a:off x="685800" y="152400"/>
            <a:ext cx="7772400" cy="838200"/>
          </a:xfrm>
        </p:spPr>
        <p:txBody>
          <a:bodyPr/>
          <a:lstStyle/>
          <a:p>
            <a:pPr eaLnBrk="1" hangingPunct="1"/>
            <a:r>
              <a:rPr lang="en-US" sz="4000" smtClean="0"/>
              <a:t>Factorial Designs</a:t>
            </a:r>
          </a:p>
        </p:txBody>
      </p:sp>
      <p:pic>
        <p:nvPicPr>
          <p:cNvPr id="9222" name="Picture 4"/>
          <p:cNvPicPr>
            <a:picLocks noChangeAspect="1" noChangeArrowheads="1"/>
          </p:cNvPicPr>
          <p:nvPr/>
        </p:nvPicPr>
        <p:blipFill>
          <a:blip r:embed="rId3" cstate="print"/>
          <a:srcRect/>
          <a:stretch>
            <a:fillRect/>
          </a:stretch>
        </p:blipFill>
        <p:spPr bwMode="auto">
          <a:xfrm>
            <a:off x="381000" y="1036638"/>
            <a:ext cx="3352800" cy="2697162"/>
          </a:xfrm>
          <a:prstGeom prst="rect">
            <a:avLst/>
          </a:prstGeom>
          <a:noFill/>
          <a:ln w="9525">
            <a:noFill/>
            <a:miter lim="800000"/>
            <a:headEnd/>
            <a:tailEnd/>
          </a:ln>
        </p:spPr>
      </p:pic>
      <p:sp>
        <p:nvSpPr>
          <p:cNvPr id="9223" name="Text Box 7"/>
          <p:cNvSpPr txBox="1">
            <a:spLocks noChangeArrowheads="1"/>
          </p:cNvSpPr>
          <p:nvPr/>
        </p:nvSpPr>
        <p:spPr bwMode="auto">
          <a:xfrm>
            <a:off x="5181600" y="4075113"/>
            <a:ext cx="3962400" cy="2554287"/>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b="1" u="sng"/>
              <a:t>At A-:</a:t>
            </a:r>
            <a:r>
              <a:rPr lang="en-US" sz="2000"/>
              <a:t> Changing from B- to B+ </a:t>
            </a:r>
            <a:r>
              <a:rPr lang="en-US" sz="2000" u="sng"/>
              <a:t>increases</a:t>
            </a:r>
            <a:r>
              <a:rPr lang="en-US" sz="2000"/>
              <a:t> average response by 20 units</a:t>
            </a:r>
          </a:p>
          <a:p>
            <a:pPr>
              <a:spcBef>
                <a:spcPct val="50000"/>
              </a:spcBef>
            </a:pPr>
            <a:r>
              <a:rPr lang="en-US" sz="2000" b="1" u="sng"/>
              <a:t>At A+:</a:t>
            </a:r>
            <a:r>
              <a:rPr lang="en-US" sz="2000"/>
              <a:t> Changing from B- to B+ </a:t>
            </a:r>
            <a:r>
              <a:rPr lang="en-US" sz="2000" u="sng"/>
              <a:t>decreases</a:t>
            </a:r>
            <a:r>
              <a:rPr lang="en-US" sz="2000"/>
              <a:t> average response by 38 units</a:t>
            </a:r>
          </a:p>
          <a:p>
            <a:pPr>
              <a:spcBef>
                <a:spcPct val="50000"/>
              </a:spcBef>
            </a:pPr>
            <a:r>
              <a:rPr lang="en-US" sz="2000"/>
              <a:t>Therefore, significant interaction</a:t>
            </a:r>
          </a:p>
        </p:txBody>
      </p:sp>
      <p:graphicFrame>
        <p:nvGraphicFramePr>
          <p:cNvPr id="9218" name="Object 9"/>
          <p:cNvGraphicFramePr>
            <a:graphicFrameLocks noChangeAspect="1"/>
          </p:cNvGraphicFramePr>
          <p:nvPr/>
        </p:nvGraphicFramePr>
        <p:xfrm>
          <a:off x="304800" y="4038600"/>
          <a:ext cx="4511675" cy="2555875"/>
        </p:xfrm>
        <a:graphic>
          <a:graphicData uri="http://schemas.openxmlformats.org/presentationml/2006/ole">
            <mc:AlternateContent xmlns:mc="http://schemas.openxmlformats.org/markup-compatibility/2006">
              <mc:Choice xmlns:v="urn:schemas-microsoft-com:vml" Requires="v">
                <p:oleObj spid="_x0000_s9330" name="Equation" r:id="rId4" imgW="2667000" imgH="1511300" progId="Equation.3">
                  <p:embed/>
                </p:oleObj>
              </mc:Choice>
              <mc:Fallback>
                <p:oleObj name="Equation" r:id="rId4" imgW="2667000" imgH="151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038600"/>
                        <a:ext cx="4511675" cy="255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5181600" y="2260600"/>
            <a:ext cx="3200400" cy="1016000"/>
          </a:xfrm>
          <a:prstGeom prst="rect">
            <a:avLst/>
          </a:prstGeom>
          <a:solidFill>
            <a:schemeClr val="accent5">
              <a:lumMod val="90000"/>
            </a:schemeClr>
          </a:solidFill>
          <a:ln w="9525">
            <a:noFill/>
            <a:miter lim="800000"/>
            <a:headEnd/>
            <a:tailEnd/>
          </a:ln>
        </p:spPr>
        <p:txBody>
          <a:bodyPr>
            <a:spAutoFit/>
          </a:bodyPr>
          <a:lstStyle/>
          <a:p>
            <a:pPr eaLnBrk="0" hangingPunct="0">
              <a:spcBef>
                <a:spcPct val="50000"/>
              </a:spcBef>
              <a:defRPr/>
            </a:pPr>
            <a:r>
              <a:rPr lang="en-US" sz="2000" b="1" dirty="0">
                <a:latin typeface="Arial" pitchFamily="34" charset="0"/>
              </a:rPr>
              <a:t>Significant Interaction: </a:t>
            </a:r>
            <a:r>
              <a:rPr lang="en-US" sz="2000" dirty="0">
                <a:latin typeface="Arial" pitchFamily="34" charset="0"/>
              </a:rPr>
              <a:t>Effect of a factor depends on level of another factor.</a:t>
            </a:r>
          </a:p>
        </p:txBody>
      </p:sp>
      <p:pic>
        <p:nvPicPr>
          <p:cNvPr id="9225" name="Picture 5"/>
          <p:cNvPicPr>
            <a:picLocks noChangeAspect="1" noChangeArrowheads="1"/>
          </p:cNvPicPr>
          <p:nvPr/>
        </p:nvPicPr>
        <p:blipFill>
          <a:blip r:embed="rId6" cstate="print"/>
          <a:srcRect/>
          <a:stretch>
            <a:fillRect/>
          </a:stretch>
        </p:blipFill>
        <p:spPr bwMode="auto">
          <a:xfrm>
            <a:off x="5715000" y="838200"/>
            <a:ext cx="3124200" cy="1144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5603" name="Slide Number Placeholder 5"/>
          <p:cNvSpPr>
            <a:spLocks noGrp="1"/>
          </p:cNvSpPr>
          <p:nvPr>
            <p:ph type="sldNum" sz="quarter" idx="12"/>
          </p:nvPr>
        </p:nvSpPr>
        <p:spPr>
          <a:noFill/>
        </p:spPr>
        <p:txBody>
          <a:bodyPr/>
          <a:lstStyle/>
          <a:p>
            <a:fld id="{4CFC6A20-42FE-42EC-AFCB-E6B407AAF9BF}" type="slidenum">
              <a:rPr lang="en-US" smtClean="0">
                <a:latin typeface="Arial" charset="0"/>
              </a:rPr>
              <a:pPr/>
              <a:t>299</a:t>
            </a:fld>
            <a:endParaRPr lang="en-US" smtClean="0">
              <a:latin typeface="Arial" charset="0"/>
            </a:endParaRPr>
          </a:p>
        </p:txBody>
      </p:sp>
      <p:sp>
        <p:nvSpPr>
          <p:cNvPr id="25604" name="Rectangle 2"/>
          <p:cNvSpPr>
            <a:spLocks noGrp="1" noChangeArrowheads="1"/>
          </p:cNvSpPr>
          <p:nvPr>
            <p:ph type="title"/>
          </p:nvPr>
        </p:nvSpPr>
        <p:spPr/>
        <p:txBody>
          <a:bodyPr/>
          <a:lstStyle/>
          <a:p>
            <a:pPr eaLnBrk="1" hangingPunct="1"/>
            <a:r>
              <a:rPr lang="en-US" smtClean="0"/>
              <a:t>The Blocking Principle</a:t>
            </a:r>
          </a:p>
        </p:txBody>
      </p:sp>
      <p:sp>
        <p:nvSpPr>
          <p:cNvPr id="25605" name="Rectangle 3"/>
          <p:cNvSpPr>
            <a:spLocks noGrp="1" noChangeArrowheads="1"/>
          </p:cNvSpPr>
          <p:nvPr>
            <p:ph type="body" idx="1"/>
          </p:nvPr>
        </p:nvSpPr>
        <p:spPr>
          <a:xfrm>
            <a:off x="381000" y="1295400"/>
            <a:ext cx="8458200" cy="5486400"/>
          </a:xfrm>
        </p:spPr>
        <p:txBody>
          <a:bodyPr/>
          <a:lstStyle/>
          <a:p>
            <a:pPr eaLnBrk="1" hangingPunct="1">
              <a:spcBef>
                <a:spcPct val="15000"/>
              </a:spcBef>
              <a:spcAft>
                <a:spcPct val="15000"/>
              </a:spcAft>
            </a:pPr>
            <a:r>
              <a:rPr lang="en-US" sz="2400" smtClean="0"/>
              <a:t>Most common design: randomized complete block design (RCBD)</a:t>
            </a:r>
          </a:p>
          <a:p>
            <a:pPr lvl="1" eaLnBrk="1" hangingPunct="1">
              <a:spcBef>
                <a:spcPct val="15000"/>
              </a:spcBef>
              <a:spcAft>
                <a:spcPct val="15000"/>
              </a:spcAft>
            </a:pPr>
            <a:r>
              <a:rPr lang="en-US" sz="2000" b="1" smtClean="0">
                <a:solidFill>
                  <a:srgbClr val="003399"/>
                </a:solidFill>
              </a:rPr>
              <a:t>Complete</a:t>
            </a:r>
            <a:r>
              <a:rPr lang="en-US" sz="2000" smtClean="0"/>
              <a:t> means each block contains all factor levels</a:t>
            </a:r>
          </a:p>
          <a:p>
            <a:pPr lvl="1" eaLnBrk="1" hangingPunct="1">
              <a:spcBef>
                <a:spcPct val="15000"/>
              </a:spcBef>
              <a:spcAft>
                <a:spcPct val="15000"/>
              </a:spcAft>
            </a:pPr>
            <a:r>
              <a:rPr lang="en-US" sz="2000" b="1" smtClean="0">
                <a:solidFill>
                  <a:srgbClr val="003399"/>
                </a:solidFill>
              </a:rPr>
              <a:t>Randomized</a:t>
            </a:r>
            <a:r>
              <a:rPr lang="en-US" sz="2000" smtClean="0"/>
              <a:t> within each block, not between blocks</a:t>
            </a:r>
          </a:p>
          <a:p>
            <a:pPr eaLnBrk="1" hangingPunct="1">
              <a:spcBef>
                <a:spcPct val="15000"/>
              </a:spcBef>
              <a:spcAft>
                <a:spcPct val="15000"/>
              </a:spcAft>
            </a:pPr>
            <a:r>
              <a:rPr lang="en-US" sz="2400" smtClean="0"/>
              <a:t>Variability </a:t>
            </a:r>
            <a:r>
              <a:rPr lang="en-US" sz="2400" b="1" smtClean="0">
                <a:solidFill>
                  <a:schemeClr val="accent2"/>
                </a:solidFill>
              </a:rPr>
              <a:t>between</a:t>
            </a:r>
            <a:r>
              <a:rPr lang="en-US" sz="2400" smtClean="0"/>
              <a:t> blocks can be large, variability </a:t>
            </a:r>
            <a:r>
              <a:rPr lang="en-US" sz="2400" b="1" smtClean="0">
                <a:solidFill>
                  <a:schemeClr val="accent2"/>
                </a:solidFill>
              </a:rPr>
              <a:t>within</a:t>
            </a:r>
            <a:r>
              <a:rPr lang="en-US" sz="2400" smtClean="0"/>
              <a:t> a block is usually relatively small</a:t>
            </a:r>
          </a:p>
          <a:p>
            <a:pPr eaLnBrk="1" hangingPunct="1">
              <a:spcBef>
                <a:spcPct val="15000"/>
              </a:spcBef>
              <a:spcAft>
                <a:spcPct val="15000"/>
              </a:spcAft>
            </a:pPr>
            <a:r>
              <a:rPr lang="en-US" sz="2400" smtClean="0"/>
              <a:t>In general, a </a:t>
            </a:r>
            <a:r>
              <a:rPr lang="en-US" sz="2400" b="1" smtClean="0">
                <a:solidFill>
                  <a:schemeClr val="accent2"/>
                </a:solidFill>
              </a:rPr>
              <a:t>block</a:t>
            </a:r>
            <a:r>
              <a:rPr lang="en-US" sz="2400" smtClean="0"/>
              <a:t> is a specific level of the nuisance factor</a:t>
            </a:r>
          </a:p>
          <a:p>
            <a:pPr eaLnBrk="1" hangingPunct="1">
              <a:spcBef>
                <a:spcPct val="15000"/>
              </a:spcBef>
              <a:spcAft>
                <a:spcPct val="15000"/>
              </a:spcAft>
            </a:pPr>
            <a:r>
              <a:rPr lang="en-US" sz="2400" smtClean="0"/>
              <a:t>A complete replicate of the basic experiment is conducted in each block</a:t>
            </a:r>
          </a:p>
          <a:p>
            <a:pPr eaLnBrk="1" hangingPunct="1">
              <a:spcBef>
                <a:spcPct val="15000"/>
              </a:spcBef>
              <a:spcAft>
                <a:spcPct val="15000"/>
              </a:spcAft>
            </a:pPr>
            <a:r>
              <a:rPr lang="en-US" sz="2400" smtClean="0"/>
              <a:t>A block represents a </a:t>
            </a:r>
            <a:r>
              <a:rPr lang="en-US" sz="2400" b="1" smtClean="0">
                <a:solidFill>
                  <a:schemeClr val="accent2"/>
                </a:solidFill>
              </a:rPr>
              <a:t>restriction on randomization</a:t>
            </a:r>
          </a:p>
          <a:p>
            <a:pPr eaLnBrk="1" hangingPunct="1">
              <a:spcBef>
                <a:spcPct val="15000"/>
              </a:spcBef>
              <a:spcAft>
                <a:spcPct val="15000"/>
              </a:spcAft>
            </a:pPr>
            <a:r>
              <a:rPr lang="en-US" sz="2400" smtClean="0"/>
              <a:t>All runs </a:t>
            </a:r>
            <a:r>
              <a:rPr lang="en-US" sz="2400" b="1" smtClean="0">
                <a:solidFill>
                  <a:schemeClr val="accent2"/>
                </a:solidFill>
              </a:rPr>
              <a:t>within</a:t>
            </a:r>
            <a:r>
              <a:rPr lang="en-US" sz="2400" smtClean="0"/>
              <a:t> a block are </a:t>
            </a:r>
            <a:r>
              <a:rPr lang="en-US" sz="2400" b="1" smtClean="0">
                <a:solidFill>
                  <a:schemeClr val="accent2"/>
                </a:solidFill>
              </a:rPr>
              <a:t>randomized</a:t>
            </a:r>
          </a:p>
          <a:p>
            <a:pPr eaLnBrk="1" hangingPunct="1">
              <a:lnSpc>
                <a:spcPct val="90000"/>
              </a:lnSpc>
            </a:pPr>
            <a:endParaRPr lang="en-US" sz="2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1443" name="Slide Number Placeholder 5"/>
          <p:cNvSpPr>
            <a:spLocks noGrp="1"/>
          </p:cNvSpPr>
          <p:nvPr>
            <p:ph type="sldNum" sz="quarter" idx="12"/>
          </p:nvPr>
        </p:nvSpPr>
        <p:spPr>
          <a:noFill/>
        </p:spPr>
        <p:txBody>
          <a:bodyPr/>
          <a:lstStyle/>
          <a:p>
            <a:fld id="{CD8951B0-E00B-4817-945E-5826D60E2F5E}" type="slidenum">
              <a:rPr lang="en-US" smtClean="0">
                <a:latin typeface="Arial" charset="0"/>
              </a:rPr>
              <a:pPr/>
              <a:t>335</a:t>
            </a:fld>
            <a:endParaRPr lang="en-US" smtClean="0">
              <a:latin typeface="Arial" charset="0"/>
            </a:endParaRPr>
          </a:p>
        </p:txBody>
      </p:sp>
      <p:sp>
        <p:nvSpPr>
          <p:cNvPr id="61444" name="Rectangle 2"/>
          <p:cNvSpPr>
            <a:spLocks noGrp="1" noChangeArrowheads="1"/>
          </p:cNvSpPr>
          <p:nvPr>
            <p:ph type="title"/>
          </p:nvPr>
        </p:nvSpPr>
        <p:spPr/>
        <p:txBody>
          <a:bodyPr/>
          <a:lstStyle/>
          <a:p>
            <a:pPr eaLnBrk="1" hangingPunct="1"/>
            <a:r>
              <a:rPr lang="en-US" smtClean="0"/>
              <a:t>Interactions</a:t>
            </a:r>
          </a:p>
        </p:txBody>
      </p:sp>
      <p:sp>
        <p:nvSpPr>
          <p:cNvPr id="61445" name="Rectangle 3"/>
          <p:cNvSpPr>
            <a:spLocks noGrp="1" noChangeArrowheads="1"/>
          </p:cNvSpPr>
          <p:nvPr>
            <p:ph type="body" idx="1"/>
          </p:nvPr>
        </p:nvSpPr>
        <p:spPr>
          <a:xfrm>
            <a:off x="304800" y="1295400"/>
            <a:ext cx="8686800" cy="5181600"/>
          </a:xfrm>
        </p:spPr>
        <p:txBody>
          <a:bodyPr/>
          <a:lstStyle/>
          <a:p>
            <a:pPr eaLnBrk="1" hangingPunct="1">
              <a:spcBef>
                <a:spcPts val="600"/>
              </a:spcBef>
              <a:spcAft>
                <a:spcPts val="600"/>
              </a:spcAft>
              <a:buFontTx/>
              <a:buNone/>
            </a:pPr>
            <a:r>
              <a:rPr lang="en-US" sz="2400" b="1" dirty="0" smtClean="0">
                <a:solidFill>
                  <a:srgbClr val="003399"/>
                </a:solidFill>
              </a:rPr>
              <a:t>Interactions</a:t>
            </a:r>
          </a:p>
          <a:p>
            <a:pPr eaLnBrk="1" hangingPunct="1">
              <a:spcBef>
                <a:spcPts val="600"/>
              </a:spcBef>
              <a:spcAft>
                <a:spcPts val="600"/>
              </a:spcAft>
            </a:pPr>
            <a:r>
              <a:rPr lang="en-US" sz="2400" dirty="0" smtClean="0"/>
              <a:t>Interaction Plot: non-parallel lines indicate significant interaction</a:t>
            </a:r>
          </a:p>
          <a:p>
            <a:pPr lvl="1" eaLnBrk="1" hangingPunct="1">
              <a:spcBef>
                <a:spcPts val="600"/>
              </a:spcBef>
              <a:spcAft>
                <a:spcPts val="600"/>
              </a:spcAft>
            </a:pPr>
            <a:r>
              <a:rPr lang="en-US" sz="2000" dirty="0" smtClean="0"/>
              <a:t>Indicate effect of one factor is different at different levels of other factor</a:t>
            </a:r>
          </a:p>
          <a:p>
            <a:pPr lvl="1" eaLnBrk="1" hangingPunct="1">
              <a:spcBef>
                <a:spcPts val="600"/>
              </a:spcBef>
              <a:spcAft>
                <a:spcPts val="600"/>
              </a:spcAft>
            </a:pPr>
            <a:r>
              <a:rPr lang="en-US" sz="2000" dirty="0" smtClean="0"/>
              <a:t>How does going from B- to B+ affect the response? If significant interaction then it depends on which level of A is being used.</a:t>
            </a:r>
          </a:p>
          <a:p>
            <a:pPr eaLnBrk="1" hangingPunct="1">
              <a:spcBef>
                <a:spcPts val="600"/>
              </a:spcBef>
              <a:spcAft>
                <a:spcPts val="600"/>
              </a:spcAft>
            </a:pPr>
            <a:r>
              <a:rPr lang="en-US" sz="2400" dirty="0" smtClean="0"/>
              <a:t>When a significant interaction is present the corresponding main effects have little practical meaning since effect of one factor depends on level of other factor</a:t>
            </a:r>
          </a:p>
          <a:p>
            <a:pPr lvl="1" eaLnBrk="1" hangingPunct="1">
              <a:spcBef>
                <a:spcPts val="600"/>
              </a:spcBef>
              <a:spcAft>
                <a:spcPts val="600"/>
              </a:spcAft>
            </a:pPr>
            <a:r>
              <a:rPr lang="en-US" sz="2000" dirty="0" smtClean="0"/>
              <a:t>Evaluate interactions first!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2467" name="Slide Number Placeholder 5"/>
          <p:cNvSpPr>
            <a:spLocks noGrp="1"/>
          </p:cNvSpPr>
          <p:nvPr>
            <p:ph type="sldNum" sz="quarter" idx="12"/>
          </p:nvPr>
        </p:nvSpPr>
        <p:spPr>
          <a:noFill/>
        </p:spPr>
        <p:txBody>
          <a:bodyPr/>
          <a:lstStyle/>
          <a:p>
            <a:fld id="{F5B635BA-12CE-402C-AC59-1A785DF7118A}" type="slidenum">
              <a:rPr lang="en-US" smtClean="0">
                <a:latin typeface="Arial" charset="0"/>
              </a:rPr>
              <a:pPr/>
              <a:t>336</a:t>
            </a:fld>
            <a:endParaRPr lang="en-US" smtClean="0">
              <a:latin typeface="Arial" charset="0"/>
            </a:endParaRPr>
          </a:p>
        </p:txBody>
      </p:sp>
      <p:sp>
        <p:nvSpPr>
          <p:cNvPr id="62468" name="Rectangle 2"/>
          <p:cNvSpPr>
            <a:spLocks noGrp="1" noChangeArrowheads="1"/>
          </p:cNvSpPr>
          <p:nvPr>
            <p:ph type="title"/>
          </p:nvPr>
        </p:nvSpPr>
        <p:spPr/>
        <p:txBody>
          <a:bodyPr/>
          <a:lstStyle/>
          <a:p>
            <a:pPr eaLnBrk="1" hangingPunct="1"/>
            <a:r>
              <a:rPr lang="en-US" smtClean="0"/>
              <a:t>Factorial Designs</a:t>
            </a:r>
          </a:p>
        </p:txBody>
      </p:sp>
      <p:sp>
        <p:nvSpPr>
          <p:cNvPr id="62469" name="Rectangle 3"/>
          <p:cNvSpPr>
            <a:spLocks noGrp="1" noChangeArrowheads="1"/>
          </p:cNvSpPr>
          <p:nvPr>
            <p:ph type="body" idx="1"/>
          </p:nvPr>
        </p:nvSpPr>
        <p:spPr>
          <a:xfrm>
            <a:off x="457200" y="1371600"/>
            <a:ext cx="8229600" cy="4983163"/>
          </a:xfrm>
        </p:spPr>
        <p:txBody>
          <a:bodyPr/>
          <a:lstStyle/>
          <a:p>
            <a:pPr eaLnBrk="1" hangingPunct="1">
              <a:spcBef>
                <a:spcPts val="600"/>
              </a:spcBef>
              <a:spcAft>
                <a:spcPts val="600"/>
              </a:spcAft>
            </a:pPr>
            <a:r>
              <a:rPr lang="en-US" sz="2800" smtClean="0"/>
              <a:t>Before we discuss how to analyze factorial designs let’s discuss </a:t>
            </a:r>
            <a:r>
              <a:rPr lang="en-US" sz="2800" b="1" u="sng" smtClean="0"/>
              <a:t>why</a:t>
            </a:r>
            <a:r>
              <a:rPr lang="en-US" sz="2800" smtClean="0"/>
              <a:t> use factorial designs</a:t>
            </a:r>
          </a:p>
          <a:p>
            <a:pPr eaLnBrk="1" hangingPunct="1">
              <a:spcBef>
                <a:spcPts val="600"/>
              </a:spcBef>
              <a:spcAft>
                <a:spcPts val="600"/>
              </a:spcAft>
            </a:pPr>
            <a:r>
              <a:rPr lang="en-US" sz="2800" smtClean="0"/>
              <a:t>Why not use series of OFAT experiments?</a:t>
            </a:r>
          </a:p>
          <a:p>
            <a:pPr lvl="1" eaLnBrk="1" hangingPunct="1">
              <a:spcBef>
                <a:spcPts val="600"/>
              </a:spcBef>
              <a:spcAft>
                <a:spcPts val="600"/>
              </a:spcAft>
            </a:pPr>
            <a:r>
              <a:rPr lang="en-US" sz="2400" smtClean="0"/>
              <a:t>One-Factor-At-A-Time (OFAT)</a:t>
            </a:r>
          </a:p>
          <a:p>
            <a:pPr lvl="1" eaLnBrk="1" hangingPunct="1">
              <a:spcBef>
                <a:spcPts val="600"/>
              </a:spcBef>
              <a:spcAft>
                <a:spcPts val="600"/>
              </a:spcAft>
            </a:pPr>
            <a:r>
              <a:rPr lang="en-US" sz="2400" smtClean="0"/>
              <a:t>Adjust one variable, hold all others constant</a:t>
            </a:r>
          </a:p>
          <a:p>
            <a:pPr lvl="1" eaLnBrk="1" hangingPunct="1">
              <a:spcBef>
                <a:spcPts val="600"/>
              </a:spcBef>
              <a:spcAft>
                <a:spcPts val="600"/>
              </a:spcAft>
            </a:pPr>
            <a:r>
              <a:rPr lang="en-US" sz="2400" smtClean="0"/>
              <a:t>Extremely </a:t>
            </a:r>
            <a:r>
              <a:rPr lang="en-US" sz="2400" u="sng" smtClean="0"/>
              <a:t>inefficient</a:t>
            </a:r>
            <a:r>
              <a:rPr lang="en-US" sz="2400" smtClean="0"/>
              <a:t> method (more trials)</a:t>
            </a:r>
          </a:p>
          <a:p>
            <a:pPr lvl="1" eaLnBrk="1" hangingPunct="1">
              <a:spcBef>
                <a:spcPts val="600"/>
              </a:spcBef>
              <a:spcAft>
                <a:spcPts val="600"/>
              </a:spcAft>
            </a:pPr>
            <a:r>
              <a:rPr lang="en-US" sz="2400" smtClean="0"/>
              <a:t>Inefficiency gets worse as number of variables increases</a:t>
            </a:r>
          </a:p>
          <a:p>
            <a:pPr lvl="1" eaLnBrk="1" hangingPunct="1">
              <a:spcBef>
                <a:spcPts val="600"/>
              </a:spcBef>
              <a:spcAft>
                <a:spcPts val="600"/>
              </a:spcAft>
            </a:pPr>
            <a:r>
              <a:rPr lang="en-US" sz="2400" smtClean="0"/>
              <a:t>May not properly consider </a:t>
            </a:r>
            <a:r>
              <a:rPr lang="en-US" sz="2400" b="1" smtClean="0"/>
              <a:t>interactions</a:t>
            </a:r>
            <a:r>
              <a:rPr lang="en-US" sz="2400" smtClean="0"/>
              <a:t> between factors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3491" name="Slide Number Placeholder 5"/>
          <p:cNvSpPr>
            <a:spLocks noGrp="1"/>
          </p:cNvSpPr>
          <p:nvPr>
            <p:ph type="sldNum" sz="quarter" idx="12"/>
          </p:nvPr>
        </p:nvSpPr>
        <p:spPr>
          <a:noFill/>
        </p:spPr>
        <p:txBody>
          <a:bodyPr/>
          <a:lstStyle/>
          <a:p>
            <a:fld id="{1A357BFB-C425-4D9A-BBE5-CA8337BDCFFC}" type="slidenum">
              <a:rPr lang="en-US" smtClean="0">
                <a:latin typeface="Arial" charset="0"/>
              </a:rPr>
              <a:pPr/>
              <a:t>337</a:t>
            </a:fld>
            <a:endParaRPr lang="en-US" smtClean="0">
              <a:latin typeface="Arial" charset="0"/>
            </a:endParaRPr>
          </a:p>
        </p:txBody>
      </p:sp>
      <p:sp>
        <p:nvSpPr>
          <p:cNvPr id="63492" name="Rectangle 2"/>
          <p:cNvSpPr>
            <a:spLocks noGrp="1" noChangeArrowheads="1"/>
          </p:cNvSpPr>
          <p:nvPr>
            <p:ph type="title"/>
          </p:nvPr>
        </p:nvSpPr>
        <p:spPr>
          <a:xfrm>
            <a:off x="533400" y="228600"/>
            <a:ext cx="8229600" cy="1143000"/>
          </a:xfrm>
          <a:noFill/>
        </p:spPr>
        <p:txBody>
          <a:bodyPr/>
          <a:lstStyle/>
          <a:p>
            <a:pPr eaLnBrk="1" hangingPunct="1"/>
            <a:r>
              <a:rPr lang="en-US" smtClean="0"/>
              <a:t>OFAT Experiments</a:t>
            </a:r>
          </a:p>
        </p:txBody>
      </p:sp>
      <p:sp>
        <p:nvSpPr>
          <p:cNvPr id="63493" name="Rectangle 3"/>
          <p:cNvSpPr>
            <a:spLocks noGrp="1" noChangeArrowheads="1"/>
          </p:cNvSpPr>
          <p:nvPr>
            <p:ph type="body" idx="1"/>
          </p:nvPr>
        </p:nvSpPr>
        <p:spPr>
          <a:xfrm>
            <a:off x="533400" y="1600200"/>
            <a:ext cx="8229600" cy="4525963"/>
          </a:xfrm>
          <a:noFill/>
        </p:spPr>
        <p:txBody>
          <a:bodyPr/>
          <a:lstStyle/>
          <a:p>
            <a:pPr eaLnBrk="1" hangingPunct="1">
              <a:spcBef>
                <a:spcPts val="600"/>
              </a:spcBef>
              <a:spcAft>
                <a:spcPts val="600"/>
              </a:spcAft>
            </a:pPr>
            <a:r>
              <a:rPr lang="en-US" smtClean="0"/>
              <a:t>Simple example: determine effect of factors A and B on response</a:t>
            </a:r>
          </a:p>
          <a:p>
            <a:pPr eaLnBrk="1" hangingPunct="1">
              <a:spcBef>
                <a:spcPts val="600"/>
              </a:spcBef>
              <a:spcAft>
                <a:spcPts val="600"/>
              </a:spcAft>
            </a:pPr>
            <a:r>
              <a:rPr lang="en-US" smtClean="0"/>
              <a:t>Each factor has 2 levels </a:t>
            </a:r>
          </a:p>
          <a:p>
            <a:pPr lvl="1" eaLnBrk="1" hangingPunct="1">
              <a:spcBef>
                <a:spcPts val="600"/>
              </a:spcBef>
              <a:spcAft>
                <a:spcPts val="600"/>
              </a:spcAft>
            </a:pPr>
            <a:r>
              <a:rPr lang="en-US" smtClean="0"/>
              <a:t>Factor levels coded as + and – to denoted high and low factor levels</a:t>
            </a:r>
          </a:p>
          <a:p>
            <a:pPr lvl="1" eaLnBrk="1" hangingPunct="1">
              <a:spcBef>
                <a:spcPts val="600"/>
              </a:spcBef>
              <a:spcAft>
                <a:spcPts val="600"/>
              </a:spcAft>
            </a:pPr>
            <a:r>
              <a:rPr lang="en-US" smtClean="0"/>
              <a:t>A+, A-, B+, B-</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Footer Placeholder 5"/>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245" name="Slide Number Placeholder 6"/>
          <p:cNvSpPr>
            <a:spLocks noGrp="1"/>
          </p:cNvSpPr>
          <p:nvPr>
            <p:ph type="sldNum" sz="quarter" idx="12"/>
          </p:nvPr>
        </p:nvSpPr>
        <p:spPr>
          <a:noFill/>
        </p:spPr>
        <p:txBody>
          <a:bodyPr/>
          <a:lstStyle/>
          <a:p>
            <a:fld id="{56C96EB7-8E18-4441-B0B8-A94125183CAB}" type="slidenum">
              <a:rPr lang="en-US" smtClean="0">
                <a:latin typeface="Arial" charset="0"/>
              </a:rPr>
              <a:pPr/>
              <a:t>338</a:t>
            </a:fld>
            <a:endParaRPr lang="en-US" smtClean="0">
              <a:latin typeface="Arial" charset="0"/>
            </a:endParaRPr>
          </a:p>
        </p:txBody>
      </p:sp>
      <p:sp>
        <p:nvSpPr>
          <p:cNvPr id="10246" name="Rectangle 2"/>
          <p:cNvSpPr>
            <a:spLocks noGrp="1" noChangeArrowheads="1"/>
          </p:cNvSpPr>
          <p:nvPr>
            <p:ph type="title"/>
          </p:nvPr>
        </p:nvSpPr>
        <p:spPr>
          <a:noFill/>
        </p:spPr>
        <p:txBody>
          <a:bodyPr/>
          <a:lstStyle/>
          <a:p>
            <a:pPr eaLnBrk="1" hangingPunct="1"/>
            <a:r>
              <a:rPr lang="en-US" smtClean="0"/>
              <a:t>OFAT Experiments</a:t>
            </a:r>
          </a:p>
        </p:txBody>
      </p:sp>
      <p:sp>
        <p:nvSpPr>
          <p:cNvPr id="10247" name="Rectangle 3"/>
          <p:cNvSpPr>
            <a:spLocks noGrp="1" noChangeArrowheads="1"/>
          </p:cNvSpPr>
          <p:nvPr>
            <p:ph type="body" sz="half" idx="1"/>
          </p:nvPr>
        </p:nvSpPr>
        <p:spPr>
          <a:xfrm>
            <a:off x="685800" y="1219200"/>
            <a:ext cx="8070850" cy="1712913"/>
          </a:xfrm>
          <a:noFill/>
        </p:spPr>
        <p:txBody>
          <a:bodyPr/>
          <a:lstStyle/>
          <a:p>
            <a:pPr eaLnBrk="1" hangingPunct="1"/>
            <a:r>
              <a:rPr lang="en-US" sz="2400" smtClean="0"/>
              <a:t>Conduct 2 experiments</a:t>
            </a:r>
          </a:p>
          <a:p>
            <a:pPr lvl="1" eaLnBrk="1" hangingPunct="1"/>
            <a:r>
              <a:rPr lang="en-US" sz="2000" smtClean="0"/>
              <a:t>Experiment 1 to determine the effect of A (hold B constant)</a:t>
            </a:r>
          </a:p>
          <a:p>
            <a:pPr lvl="1" eaLnBrk="1" hangingPunct="1"/>
            <a:r>
              <a:rPr lang="en-US" sz="2000" smtClean="0"/>
              <a:t>Experiment 2 to determine the effect of B (hold A constant)</a:t>
            </a:r>
          </a:p>
          <a:p>
            <a:pPr eaLnBrk="1" hangingPunct="1"/>
            <a:r>
              <a:rPr lang="en-US" sz="2400" smtClean="0"/>
              <a:t>Get 2 estimates of each factor effect </a:t>
            </a:r>
          </a:p>
          <a:p>
            <a:pPr lvl="1" eaLnBrk="1" hangingPunct="1"/>
            <a:endParaRPr lang="en-US" sz="2000" smtClean="0"/>
          </a:p>
        </p:txBody>
      </p:sp>
      <p:sp>
        <p:nvSpPr>
          <p:cNvPr id="10248" name="Rectangle 4"/>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sp>
        <p:nvSpPr>
          <p:cNvPr id="10249" name="Rectangle 5"/>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sp>
        <p:nvSpPr>
          <p:cNvPr id="10250" name="Rectangle 6"/>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sp>
        <p:nvSpPr>
          <p:cNvPr id="10251" name="Rectangle 7"/>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42" name="Object 8"/>
          <p:cNvGraphicFramePr>
            <a:graphicFrameLocks noChangeAspect="1"/>
          </p:cNvGraphicFramePr>
          <p:nvPr/>
        </p:nvGraphicFramePr>
        <p:xfrm>
          <a:off x="2133600" y="3200400"/>
          <a:ext cx="4038600" cy="1570038"/>
        </p:xfrm>
        <a:graphic>
          <a:graphicData uri="http://schemas.openxmlformats.org/presentationml/2006/ole">
            <mc:AlternateContent xmlns:mc="http://schemas.openxmlformats.org/markup-compatibility/2006">
              <mc:Choice xmlns:v="urn:schemas-microsoft-com:vml" Requires="v">
                <p:oleObj spid="_x0000_s10466" name="Worksheet" r:id="rId3" imgW="3095549" imgH="1304849" progId="Excel.Sheet.8">
                  <p:embed/>
                </p:oleObj>
              </mc:Choice>
              <mc:Fallback>
                <p:oleObj name="Worksheet" r:id="rId3" imgW="3095549" imgH="1304849" progId="Excel.Sheet.8">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00400"/>
                        <a:ext cx="4038600" cy="1570038"/>
                      </a:xfrm>
                      <a:prstGeom prst="rect">
                        <a:avLst/>
                      </a:prstGeom>
                      <a:solidFill>
                        <a:srgbClr val="F8F8F8"/>
                      </a:solidFill>
                    </p:spPr>
                  </p:pic>
                </p:oleObj>
              </mc:Fallback>
            </mc:AlternateContent>
          </a:graphicData>
        </a:graphic>
      </p:graphicFrame>
      <p:sp>
        <p:nvSpPr>
          <p:cNvPr id="10252" name="Rectangle 9"/>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43" name="Object 10"/>
          <p:cNvGraphicFramePr>
            <a:graphicFrameLocks noChangeAspect="1"/>
          </p:cNvGraphicFramePr>
          <p:nvPr/>
        </p:nvGraphicFramePr>
        <p:xfrm>
          <a:off x="2133600" y="5181600"/>
          <a:ext cx="4038600" cy="1571625"/>
        </p:xfrm>
        <a:graphic>
          <a:graphicData uri="http://schemas.openxmlformats.org/presentationml/2006/ole">
            <mc:AlternateContent xmlns:mc="http://schemas.openxmlformats.org/markup-compatibility/2006">
              <mc:Choice xmlns:v="urn:schemas-microsoft-com:vml" Requires="v">
                <p:oleObj spid="_x0000_s10467" name="Worksheet" r:id="rId5" imgW="3095549" imgH="1304849" progId="Excel.Sheet.8">
                  <p:embed/>
                </p:oleObj>
              </mc:Choice>
              <mc:Fallback>
                <p:oleObj name="Worksheet" r:id="rId5" imgW="3095549" imgH="1304849" progId="Excel.Sheet.8">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5181600"/>
                        <a:ext cx="4038600" cy="1571625"/>
                      </a:xfrm>
                      <a:prstGeom prst="rect">
                        <a:avLst/>
                      </a:prstGeom>
                      <a:solidFill>
                        <a:srgbClr val="F8F8F8"/>
                      </a:solidFill>
                    </p:spPr>
                  </p:pic>
                </p:oleObj>
              </mc:Fallback>
            </mc:AlternateContent>
          </a:graphicData>
        </a:graphic>
      </p:graphicFrame>
      <p:sp>
        <p:nvSpPr>
          <p:cNvPr id="10253" name="Text Box 11"/>
          <p:cNvSpPr txBox="1">
            <a:spLocks noChangeArrowheads="1"/>
          </p:cNvSpPr>
          <p:nvPr/>
        </p:nvSpPr>
        <p:spPr bwMode="auto">
          <a:xfrm>
            <a:off x="2057400" y="2819400"/>
            <a:ext cx="2724150" cy="396875"/>
          </a:xfrm>
          <a:prstGeom prst="rect">
            <a:avLst/>
          </a:prstGeom>
          <a:noFill/>
          <a:ln w="9525">
            <a:noFill/>
            <a:miter lim="800000"/>
            <a:headEnd/>
            <a:tailEnd/>
          </a:ln>
        </p:spPr>
        <p:txBody>
          <a:bodyPr>
            <a:spAutoFit/>
          </a:bodyPr>
          <a:lstStyle/>
          <a:p>
            <a:pPr eaLnBrk="0" hangingPunct="0">
              <a:spcBef>
                <a:spcPct val="50000"/>
              </a:spcBef>
            </a:pPr>
            <a:r>
              <a:rPr lang="en-US" sz="2000">
                <a:latin typeface="Times New Roman" pitchFamily="18" charset="0"/>
              </a:rPr>
              <a:t>Experiment 1</a:t>
            </a:r>
          </a:p>
        </p:txBody>
      </p:sp>
      <p:sp>
        <p:nvSpPr>
          <p:cNvPr id="10254" name="Text Box 12"/>
          <p:cNvSpPr txBox="1">
            <a:spLocks noChangeArrowheads="1"/>
          </p:cNvSpPr>
          <p:nvPr/>
        </p:nvSpPr>
        <p:spPr bwMode="auto">
          <a:xfrm>
            <a:off x="2133600" y="4800600"/>
            <a:ext cx="2724150" cy="396875"/>
          </a:xfrm>
          <a:prstGeom prst="rect">
            <a:avLst/>
          </a:prstGeom>
          <a:noFill/>
          <a:ln w="9525">
            <a:noFill/>
            <a:miter lim="800000"/>
            <a:headEnd/>
            <a:tailEnd/>
          </a:ln>
        </p:spPr>
        <p:txBody>
          <a:bodyPr>
            <a:spAutoFit/>
          </a:bodyPr>
          <a:lstStyle/>
          <a:p>
            <a:pPr eaLnBrk="0" hangingPunct="0">
              <a:spcBef>
                <a:spcPct val="50000"/>
              </a:spcBef>
            </a:pPr>
            <a:r>
              <a:rPr lang="en-US" sz="2000">
                <a:latin typeface="Times New Roman" pitchFamily="18" charset="0"/>
              </a:rPr>
              <a:t>Experiment 2</a:t>
            </a:r>
          </a:p>
        </p:txBody>
      </p:sp>
      <p:sp>
        <p:nvSpPr>
          <p:cNvPr id="10255" name="Text Box 13"/>
          <p:cNvSpPr txBox="1">
            <a:spLocks noChangeArrowheads="1"/>
          </p:cNvSpPr>
          <p:nvPr/>
        </p:nvSpPr>
        <p:spPr bwMode="auto">
          <a:xfrm>
            <a:off x="6629400" y="3505200"/>
            <a:ext cx="2133600" cy="822325"/>
          </a:xfrm>
          <a:prstGeom prst="rect">
            <a:avLst/>
          </a:prstGeom>
          <a:noFill/>
          <a:ln w="9525">
            <a:noFill/>
            <a:miter lim="800000"/>
            <a:headEnd/>
            <a:tailEnd/>
          </a:ln>
        </p:spPr>
        <p:txBody>
          <a:bodyPr>
            <a:spAutoFit/>
          </a:bodyPr>
          <a:lstStyle/>
          <a:p>
            <a:pPr>
              <a:spcBef>
                <a:spcPct val="50000"/>
              </a:spcBef>
            </a:pPr>
            <a:r>
              <a:rPr lang="en-US" sz="2400"/>
              <a:t>2 estimates of effect of A</a:t>
            </a:r>
          </a:p>
        </p:txBody>
      </p:sp>
      <p:sp>
        <p:nvSpPr>
          <p:cNvPr id="10256" name="Text Box 14"/>
          <p:cNvSpPr txBox="1">
            <a:spLocks noChangeArrowheads="1"/>
          </p:cNvSpPr>
          <p:nvPr/>
        </p:nvSpPr>
        <p:spPr bwMode="auto">
          <a:xfrm>
            <a:off x="6629400" y="5410200"/>
            <a:ext cx="2133600" cy="822325"/>
          </a:xfrm>
          <a:prstGeom prst="rect">
            <a:avLst/>
          </a:prstGeom>
          <a:noFill/>
          <a:ln w="9525">
            <a:noFill/>
            <a:miter lim="800000"/>
            <a:headEnd/>
            <a:tailEnd/>
          </a:ln>
        </p:spPr>
        <p:txBody>
          <a:bodyPr>
            <a:spAutoFit/>
          </a:bodyPr>
          <a:lstStyle/>
          <a:p>
            <a:pPr>
              <a:spcBef>
                <a:spcPct val="50000"/>
              </a:spcBef>
            </a:pPr>
            <a:r>
              <a:rPr lang="en-US" sz="2400"/>
              <a:t>2 estimates of effect of B</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4515" name="Slide Number Placeholder 5"/>
          <p:cNvSpPr>
            <a:spLocks noGrp="1"/>
          </p:cNvSpPr>
          <p:nvPr>
            <p:ph type="sldNum" sz="quarter" idx="12"/>
          </p:nvPr>
        </p:nvSpPr>
        <p:spPr>
          <a:noFill/>
        </p:spPr>
        <p:txBody>
          <a:bodyPr/>
          <a:lstStyle/>
          <a:p>
            <a:fld id="{2BBB3857-3FEE-4B48-9165-4BDF2DAC5D38}" type="slidenum">
              <a:rPr lang="en-US" smtClean="0">
                <a:latin typeface="Arial" charset="0"/>
              </a:rPr>
              <a:pPr/>
              <a:t>339</a:t>
            </a:fld>
            <a:endParaRPr lang="en-US" smtClean="0">
              <a:latin typeface="Arial" charset="0"/>
            </a:endParaRPr>
          </a:p>
        </p:txBody>
      </p:sp>
      <p:sp>
        <p:nvSpPr>
          <p:cNvPr id="64516" name="Rectangle 2"/>
          <p:cNvSpPr>
            <a:spLocks noGrp="1" noChangeArrowheads="1"/>
          </p:cNvSpPr>
          <p:nvPr>
            <p:ph type="title"/>
          </p:nvPr>
        </p:nvSpPr>
        <p:spPr>
          <a:xfrm>
            <a:off x="533400" y="0"/>
            <a:ext cx="8229600" cy="1143000"/>
          </a:xfrm>
          <a:noFill/>
        </p:spPr>
        <p:txBody>
          <a:bodyPr/>
          <a:lstStyle/>
          <a:p>
            <a:pPr eaLnBrk="1" hangingPunct="1"/>
            <a:r>
              <a:rPr lang="en-US" smtClean="0"/>
              <a:t>OFAT Experiments (cont.)</a:t>
            </a:r>
          </a:p>
        </p:txBody>
      </p:sp>
      <p:sp>
        <p:nvSpPr>
          <p:cNvPr id="64517" name="Rectangle 3"/>
          <p:cNvSpPr>
            <a:spLocks noGrp="1" noChangeArrowheads="1"/>
          </p:cNvSpPr>
          <p:nvPr>
            <p:ph type="body" idx="1"/>
          </p:nvPr>
        </p:nvSpPr>
        <p:spPr>
          <a:xfrm>
            <a:off x="457200" y="1600200"/>
            <a:ext cx="8229600" cy="3717925"/>
          </a:xfrm>
          <a:noFill/>
        </p:spPr>
        <p:txBody>
          <a:bodyPr/>
          <a:lstStyle/>
          <a:p>
            <a:pPr eaLnBrk="1" hangingPunct="1"/>
            <a:r>
              <a:rPr lang="en-US" smtClean="0"/>
              <a:t>Disadvantages of OFAT:</a:t>
            </a:r>
          </a:p>
          <a:p>
            <a:pPr lvl="1" eaLnBrk="1" hangingPunct="1"/>
            <a:r>
              <a:rPr lang="en-US" smtClean="0"/>
              <a:t>Does not properly consider AB interaction</a:t>
            </a:r>
          </a:p>
          <a:p>
            <a:pPr lvl="2" eaLnBrk="1" hangingPunct="1"/>
            <a:r>
              <a:rPr lang="en-US" smtClean="0"/>
              <a:t>No data collected at A+ B+</a:t>
            </a:r>
          </a:p>
          <a:p>
            <a:pPr lvl="1" eaLnBrk="1" hangingPunct="1"/>
            <a:r>
              <a:rPr lang="en-US" smtClean="0"/>
              <a:t>Requires more trials than DOE</a:t>
            </a:r>
          </a:p>
          <a:p>
            <a:pPr lvl="2" eaLnBrk="1" hangingPunct="1"/>
            <a:r>
              <a:rPr lang="en-US" smtClean="0"/>
              <a:t>6 trials used in OFAT</a:t>
            </a:r>
          </a:p>
          <a:p>
            <a:pPr lvl="2" eaLnBrk="1" hangingPunct="1"/>
            <a:r>
              <a:rPr lang="en-US" smtClean="0"/>
              <a:t>Could get better info in 4 trials using Factorial Design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Footer Placeholder 5"/>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1268" name="Slide Number Placeholder 6"/>
          <p:cNvSpPr>
            <a:spLocks noGrp="1"/>
          </p:cNvSpPr>
          <p:nvPr>
            <p:ph type="sldNum" sz="quarter" idx="12"/>
          </p:nvPr>
        </p:nvSpPr>
        <p:spPr>
          <a:noFill/>
        </p:spPr>
        <p:txBody>
          <a:bodyPr/>
          <a:lstStyle/>
          <a:p>
            <a:fld id="{13B52C8D-3562-4A6B-A014-C6BC3D5B1D6F}" type="slidenum">
              <a:rPr lang="en-US" smtClean="0">
                <a:latin typeface="Arial" charset="0"/>
              </a:rPr>
              <a:pPr/>
              <a:t>340</a:t>
            </a:fld>
            <a:endParaRPr lang="en-US" smtClean="0">
              <a:latin typeface="Arial" charset="0"/>
            </a:endParaRPr>
          </a:p>
        </p:txBody>
      </p:sp>
      <p:sp>
        <p:nvSpPr>
          <p:cNvPr id="11269" name="Rectangle 2"/>
          <p:cNvSpPr>
            <a:spLocks noGrp="1" noChangeArrowheads="1"/>
          </p:cNvSpPr>
          <p:nvPr>
            <p:ph type="title"/>
          </p:nvPr>
        </p:nvSpPr>
        <p:spPr>
          <a:noFill/>
        </p:spPr>
        <p:txBody>
          <a:bodyPr/>
          <a:lstStyle/>
          <a:p>
            <a:pPr eaLnBrk="1" hangingPunct="1"/>
            <a:r>
              <a:rPr lang="en-US" smtClean="0"/>
              <a:t>Factorial Design</a:t>
            </a:r>
          </a:p>
        </p:txBody>
      </p:sp>
      <p:sp>
        <p:nvSpPr>
          <p:cNvPr id="11270" name="Rectangle 3"/>
          <p:cNvSpPr>
            <a:spLocks noGrp="1" noChangeArrowheads="1"/>
          </p:cNvSpPr>
          <p:nvPr>
            <p:ph type="body" sz="half" idx="1"/>
          </p:nvPr>
        </p:nvSpPr>
        <p:spPr>
          <a:xfrm>
            <a:off x="457200" y="1447800"/>
            <a:ext cx="8108950" cy="1712913"/>
          </a:xfrm>
          <a:noFill/>
        </p:spPr>
        <p:txBody>
          <a:bodyPr/>
          <a:lstStyle/>
          <a:p>
            <a:pPr eaLnBrk="1" hangingPunct="1"/>
            <a:r>
              <a:rPr lang="en-US" sz="2800" smtClean="0"/>
              <a:t>Use only 4 trials</a:t>
            </a:r>
          </a:p>
          <a:p>
            <a:pPr lvl="1" eaLnBrk="1" hangingPunct="1"/>
            <a:r>
              <a:rPr lang="en-US" sz="2400" smtClean="0"/>
              <a:t>Still get 2 estimates of each factor (as with OFAT)</a:t>
            </a:r>
          </a:p>
          <a:p>
            <a:pPr eaLnBrk="1" hangingPunct="1"/>
            <a:r>
              <a:rPr lang="en-US" sz="2800" smtClean="0"/>
              <a:t>Consider AB interaction</a:t>
            </a:r>
          </a:p>
        </p:txBody>
      </p:sp>
      <p:sp>
        <p:nvSpPr>
          <p:cNvPr id="11271" name="Rectangle 4"/>
          <p:cNvSpPr>
            <a:spLocks noChangeArrowheads="1"/>
          </p:cNvSpPr>
          <p:nvPr/>
        </p:nvSpPr>
        <p:spPr bwMode="auto">
          <a:xfrm>
            <a:off x="0" y="2795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1266" name="Object 5"/>
          <p:cNvGraphicFramePr>
            <a:graphicFrameLocks noChangeAspect="1"/>
          </p:cNvGraphicFramePr>
          <p:nvPr/>
        </p:nvGraphicFramePr>
        <p:xfrm>
          <a:off x="1905000" y="4014788"/>
          <a:ext cx="5411788" cy="2105025"/>
        </p:xfrm>
        <a:graphic>
          <a:graphicData uri="http://schemas.openxmlformats.org/presentationml/2006/ole">
            <mc:AlternateContent xmlns:mc="http://schemas.openxmlformats.org/markup-compatibility/2006">
              <mc:Choice xmlns:v="urn:schemas-microsoft-com:vml" Requires="v">
                <p:oleObj spid="_x0000_s11378" name="Worksheet" r:id="rId3" imgW="3095549" imgH="1304849" progId="Excel.Sheet.8">
                  <p:embed/>
                </p:oleObj>
              </mc:Choice>
              <mc:Fallback>
                <p:oleObj name="Worksheet" r:id="rId3" imgW="3095549" imgH="1304849" progId="Excel.Sheet.8">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14788"/>
                        <a:ext cx="5411788" cy="2105025"/>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5539" name="Slide Number Placeholder 5"/>
          <p:cNvSpPr>
            <a:spLocks noGrp="1"/>
          </p:cNvSpPr>
          <p:nvPr>
            <p:ph type="sldNum" sz="quarter" idx="12"/>
          </p:nvPr>
        </p:nvSpPr>
        <p:spPr>
          <a:noFill/>
        </p:spPr>
        <p:txBody>
          <a:bodyPr/>
          <a:lstStyle/>
          <a:p>
            <a:fld id="{AB13EB47-A3DB-4945-8551-C9548DE15BC0}" type="slidenum">
              <a:rPr lang="en-US" smtClean="0">
                <a:latin typeface="Arial" charset="0"/>
              </a:rPr>
              <a:pPr/>
              <a:t>341</a:t>
            </a:fld>
            <a:endParaRPr lang="en-US" smtClean="0">
              <a:latin typeface="Arial" charset="0"/>
            </a:endParaRPr>
          </a:p>
        </p:txBody>
      </p:sp>
      <p:sp>
        <p:nvSpPr>
          <p:cNvPr id="65540" name="Rectangle 2"/>
          <p:cNvSpPr>
            <a:spLocks noGrp="1" noChangeArrowheads="1"/>
          </p:cNvSpPr>
          <p:nvPr>
            <p:ph type="title"/>
          </p:nvPr>
        </p:nvSpPr>
        <p:spPr>
          <a:xfrm>
            <a:off x="533400" y="228600"/>
            <a:ext cx="8229600" cy="1143000"/>
          </a:xfrm>
          <a:noFill/>
        </p:spPr>
        <p:txBody>
          <a:bodyPr/>
          <a:lstStyle/>
          <a:p>
            <a:pPr eaLnBrk="1" hangingPunct="1"/>
            <a:r>
              <a:rPr lang="en-US" smtClean="0"/>
              <a:t>OFAT COSTS YOU $$</a:t>
            </a:r>
          </a:p>
        </p:txBody>
      </p:sp>
      <p:sp>
        <p:nvSpPr>
          <p:cNvPr id="65541" name="Rectangle 3"/>
          <p:cNvSpPr>
            <a:spLocks noGrp="1" noChangeArrowheads="1"/>
          </p:cNvSpPr>
          <p:nvPr>
            <p:ph type="body" idx="1"/>
          </p:nvPr>
        </p:nvSpPr>
        <p:spPr>
          <a:xfrm>
            <a:off x="457200" y="1447800"/>
            <a:ext cx="8229600" cy="4525963"/>
          </a:xfrm>
          <a:noFill/>
        </p:spPr>
        <p:txBody>
          <a:bodyPr/>
          <a:lstStyle/>
          <a:p>
            <a:pPr eaLnBrk="1" hangingPunct="1"/>
            <a:r>
              <a:rPr lang="en-US" sz="2800" smtClean="0"/>
              <a:t>“There aren’t any interactions.”</a:t>
            </a:r>
          </a:p>
          <a:p>
            <a:pPr eaLnBrk="1" hangingPunct="1"/>
            <a:r>
              <a:rPr lang="en-US" sz="2800" smtClean="0"/>
              <a:t>“I’ll investigate that factor next.”</a:t>
            </a:r>
          </a:p>
          <a:p>
            <a:pPr eaLnBrk="1" hangingPunct="1"/>
            <a:r>
              <a:rPr lang="en-US" sz="2800" smtClean="0"/>
              <a:t>“It’s too early to use statistical methods.”</a:t>
            </a:r>
          </a:p>
          <a:p>
            <a:pPr eaLnBrk="1" hangingPunct="1"/>
            <a:r>
              <a:rPr lang="en-US" sz="2800" smtClean="0"/>
              <a:t>“A good statistical experiment would be too large.”</a:t>
            </a:r>
          </a:p>
          <a:p>
            <a:pPr eaLnBrk="1" hangingPunct="1"/>
            <a:r>
              <a:rPr lang="en-US" sz="2800" smtClean="0"/>
              <a:t>“My data are too variable to use statistics.”</a:t>
            </a:r>
          </a:p>
          <a:p>
            <a:pPr eaLnBrk="1" hangingPunct="1"/>
            <a:r>
              <a:rPr lang="en-US" sz="2800" smtClean="0"/>
              <a:t>“We’ll worry about the statistics after we run the experiment.”</a:t>
            </a:r>
          </a:p>
          <a:p>
            <a:pPr eaLnBrk="1" hangingPunct="1"/>
            <a:r>
              <a:rPr lang="en-US" sz="2800" smtClean="0"/>
              <a:t>“Let’s just vary one thing at a time so we won’t get confused.”</a:t>
            </a:r>
          </a:p>
          <a:p>
            <a:pPr eaLnBrk="1" hangingPunct="1"/>
            <a:endParaRPr lang="en-US" sz="2800" smtClean="0"/>
          </a:p>
        </p:txBody>
      </p:sp>
      <p:sp>
        <p:nvSpPr>
          <p:cNvPr id="65542" name="Text Box 4"/>
          <p:cNvSpPr txBox="1">
            <a:spLocks noChangeArrowheads="1"/>
          </p:cNvSpPr>
          <p:nvPr/>
        </p:nvSpPr>
        <p:spPr bwMode="auto">
          <a:xfrm>
            <a:off x="3419475" y="6078538"/>
            <a:ext cx="4838700" cy="366712"/>
          </a:xfrm>
          <a:prstGeom prst="rect">
            <a:avLst/>
          </a:prstGeom>
          <a:noFill/>
          <a:ln w="9525">
            <a:noFill/>
            <a:miter lim="800000"/>
            <a:headEnd/>
            <a:tailEnd/>
          </a:ln>
        </p:spPr>
        <p:txBody>
          <a:bodyPr>
            <a:spAutoFit/>
          </a:bodyPr>
          <a:lstStyle/>
          <a:p>
            <a:pPr>
              <a:spcBef>
                <a:spcPct val="50000"/>
              </a:spcBef>
            </a:pPr>
            <a:r>
              <a:rPr lang="en-US"/>
              <a:t>Haaland, Biotechnology Experiment Design,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6563" name="Slide Number Placeholder 5"/>
          <p:cNvSpPr>
            <a:spLocks noGrp="1"/>
          </p:cNvSpPr>
          <p:nvPr>
            <p:ph type="sldNum" sz="quarter" idx="12"/>
          </p:nvPr>
        </p:nvSpPr>
        <p:spPr>
          <a:noFill/>
        </p:spPr>
        <p:txBody>
          <a:bodyPr/>
          <a:lstStyle/>
          <a:p>
            <a:fld id="{734716A2-E7F0-4282-AE73-CAA15E915B90}" type="slidenum">
              <a:rPr lang="en-US" smtClean="0">
                <a:latin typeface="Arial" charset="0"/>
              </a:rPr>
              <a:pPr/>
              <a:t>342</a:t>
            </a:fld>
            <a:endParaRPr lang="en-US" smtClean="0">
              <a:latin typeface="Arial" charset="0"/>
            </a:endParaRPr>
          </a:p>
        </p:txBody>
      </p:sp>
      <p:sp>
        <p:nvSpPr>
          <p:cNvPr id="66564" name="Rectangle 2"/>
          <p:cNvSpPr>
            <a:spLocks noGrp="1" noChangeArrowheads="1"/>
          </p:cNvSpPr>
          <p:nvPr>
            <p:ph type="title"/>
          </p:nvPr>
        </p:nvSpPr>
        <p:spPr>
          <a:xfrm>
            <a:off x="457200" y="-152400"/>
            <a:ext cx="8229600" cy="1143000"/>
          </a:xfrm>
        </p:spPr>
        <p:txBody>
          <a:bodyPr/>
          <a:lstStyle/>
          <a:p>
            <a:pPr eaLnBrk="1" hangingPunct="1"/>
            <a:r>
              <a:rPr lang="en-US" smtClean="0"/>
              <a:t>Factorial Design</a:t>
            </a:r>
          </a:p>
        </p:txBody>
      </p:sp>
      <p:sp>
        <p:nvSpPr>
          <p:cNvPr id="66565" name="Rectangle 3"/>
          <p:cNvSpPr>
            <a:spLocks noGrp="1" noChangeArrowheads="1"/>
          </p:cNvSpPr>
          <p:nvPr>
            <p:ph type="body" idx="1"/>
          </p:nvPr>
        </p:nvSpPr>
        <p:spPr>
          <a:xfrm>
            <a:off x="381000" y="1066800"/>
            <a:ext cx="8686800" cy="4525963"/>
          </a:xfrm>
        </p:spPr>
        <p:txBody>
          <a:bodyPr/>
          <a:lstStyle/>
          <a:p>
            <a:pPr eaLnBrk="1" hangingPunct="1">
              <a:spcAft>
                <a:spcPts val="1200"/>
              </a:spcAft>
              <a:buFontTx/>
              <a:buNone/>
            </a:pPr>
            <a:r>
              <a:rPr lang="en-US" sz="2800" smtClean="0"/>
              <a:t>General Two-Factor Factorial Design</a:t>
            </a:r>
          </a:p>
          <a:p>
            <a:pPr eaLnBrk="1" hangingPunct="1">
              <a:spcBef>
                <a:spcPts val="600"/>
              </a:spcBef>
            </a:pPr>
            <a:r>
              <a:rPr lang="en-US" sz="2400" smtClean="0"/>
              <a:t>Two Factors: A and B</a:t>
            </a:r>
          </a:p>
          <a:p>
            <a:pPr lvl="1" eaLnBrk="1" hangingPunct="1">
              <a:spcBef>
                <a:spcPts val="600"/>
              </a:spcBef>
              <a:buFont typeface="Arial" charset="0"/>
              <a:buChar char="•"/>
            </a:pPr>
            <a:r>
              <a:rPr lang="en-US" sz="2000" smtClean="0"/>
              <a:t>Factor A has </a:t>
            </a:r>
            <a:r>
              <a:rPr lang="en-US" sz="2000" i="1" smtClean="0"/>
              <a:t>a</a:t>
            </a:r>
            <a:r>
              <a:rPr lang="en-US" sz="2000" smtClean="0"/>
              <a:t> levels</a:t>
            </a:r>
          </a:p>
          <a:p>
            <a:pPr lvl="1" eaLnBrk="1" hangingPunct="1">
              <a:spcBef>
                <a:spcPts val="600"/>
              </a:spcBef>
              <a:buFont typeface="Arial" charset="0"/>
              <a:buChar char="•"/>
            </a:pPr>
            <a:r>
              <a:rPr lang="en-US" sz="2000" smtClean="0"/>
              <a:t>Factor B has </a:t>
            </a:r>
            <a:r>
              <a:rPr lang="en-US" sz="2000" i="1" smtClean="0"/>
              <a:t>b</a:t>
            </a:r>
            <a:r>
              <a:rPr lang="en-US" sz="2000" smtClean="0"/>
              <a:t> levels</a:t>
            </a:r>
          </a:p>
          <a:p>
            <a:pPr eaLnBrk="1" hangingPunct="1">
              <a:spcBef>
                <a:spcPts val="600"/>
              </a:spcBef>
            </a:pPr>
            <a:r>
              <a:rPr lang="en-US" sz="2400" smtClean="0"/>
              <a:t>n</a:t>
            </a:r>
            <a:r>
              <a:rPr lang="en-US" sz="2400" baseline="-25000" smtClean="0"/>
              <a:t>ij</a:t>
            </a:r>
            <a:r>
              <a:rPr lang="en-US" sz="2400" smtClean="0"/>
              <a:t> replicates at combination A</a:t>
            </a:r>
            <a:r>
              <a:rPr lang="en-US" sz="2400" baseline="-25000" smtClean="0"/>
              <a:t>i</a:t>
            </a:r>
            <a:r>
              <a:rPr lang="en-US" sz="2400" smtClean="0"/>
              <a:t>B</a:t>
            </a:r>
            <a:r>
              <a:rPr lang="en-US" sz="2400" baseline="-25000" smtClean="0"/>
              <a:t>j</a:t>
            </a:r>
          </a:p>
          <a:p>
            <a:pPr lvl="1" eaLnBrk="1" hangingPunct="1">
              <a:spcBef>
                <a:spcPts val="600"/>
              </a:spcBef>
              <a:buFont typeface="Arial" charset="0"/>
              <a:buChar char="•"/>
            </a:pPr>
            <a:r>
              <a:rPr lang="en-US" sz="2000" smtClean="0"/>
              <a:t>For balanced design:</a:t>
            </a:r>
          </a:p>
          <a:p>
            <a:pPr lvl="2" eaLnBrk="1" hangingPunct="1">
              <a:spcBef>
                <a:spcPts val="600"/>
              </a:spcBef>
            </a:pPr>
            <a:r>
              <a:rPr lang="en-US" sz="2000" i="1" smtClean="0"/>
              <a:t>n</a:t>
            </a:r>
            <a:r>
              <a:rPr lang="en-US" sz="2000" smtClean="0"/>
              <a:t> replicates at each combination of factor levels, A</a:t>
            </a:r>
            <a:r>
              <a:rPr lang="en-US" sz="2000" baseline="-25000" smtClean="0"/>
              <a:t>i</a:t>
            </a:r>
            <a:r>
              <a:rPr lang="en-US" sz="2000" smtClean="0"/>
              <a:t>B</a:t>
            </a:r>
            <a:r>
              <a:rPr lang="en-US" sz="2000" baseline="-25000" smtClean="0"/>
              <a:t>j</a:t>
            </a:r>
            <a:endParaRPr lang="en-US" sz="2000" i="1" smtClean="0"/>
          </a:p>
          <a:p>
            <a:pPr lvl="3" eaLnBrk="1" hangingPunct="1">
              <a:spcBef>
                <a:spcPts val="600"/>
              </a:spcBef>
              <a:buFont typeface="Arial" charset="0"/>
              <a:buChar char="•"/>
            </a:pPr>
            <a:r>
              <a:rPr lang="en-US" smtClean="0"/>
              <a:t>i.e. n = n</a:t>
            </a:r>
            <a:r>
              <a:rPr lang="en-US" baseline="-25000" smtClean="0"/>
              <a:t>ij</a:t>
            </a:r>
            <a:r>
              <a:rPr lang="en-US" smtClean="0"/>
              <a:t> for all combination of factor levels, A</a:t>
            </a:r>
            <a:r>
              <a:rPr lang="en-US" baseline="-25000" smtClean="0"/>
              <a:t>i</a:t>
            </a:r>
            <a:r>
              <a:rPr lang="en-US" smtClean="0"/>
              <a:t>B</a:t>
            </a:r>
            <a:r>
              <a:rPr lang="en-US" baseline="-25000" smtClean="0"/>
              <a:t>j</a:t>
            </a:r>
            <a:endParaRPr lang="en-US" smtClean="0"/>
          </a:p>
          <a:p>
            <a:pPr lvl="2" eaLnBrk="1" hangingPunct="1">
              <a:spcBef>
                <a:spcPts val="600"/>
              </a:spcBef>
            </a:pPr>
            <a:r>
              <a:rPr lang="en-US" sz="2000" i="1" smtClean="0"/>
              <a:t>N = abn</a:t>
            </a:r>
            <a:r>
              <a:rPr lang="en-US" sz="2000" smtClean="0"/>
              <a:t> total observations (for balanced design)</a:t>
            </a:r>
          </a:p>
          <a:p>
            <a:pPr eaLnBrk="1" hangingPunct="1"/>
            <a:endParaRPr lang="en-US" sz="2400" smtClean="0"/>
          </a:p>
          <a:p>
            <a:pPr eaLnBrk="1" hangingPunct="1"/>
            <a:r>
              <a:rPr lang="en-US" sz="2400" smtClean="0"/>
              <a:t>Y</a:t>
            </a:r>
            <a:r>
              <a:rPr lang="en-US" sz="2400" baseline="-25000" smtClean="0"/>
              <a:t>ijk</a:t>
            </a:r>
            <a:r>
              <a:rPr lang="en-US" sz="2400" smtClean="0"/>
              <a:t> = ijk</a:t>
            </a:r>
            <a:r>
              <a:rPr lang="en-US" sz="2400" baseline="30000" smtClean="0"/>
              <a:t>th</a:t>
            </a:r>
            <a:r>
              <a:rPr lang="en-US" sz="2400" smtClean="0"/>
              <a:t> observation. Factor A level i, Factor B level j, </a:t>
            </a:r>
          </a:p>
          <a:p>
            <a:pPr eaLnBrk="1" hangingPunct="1">
              <a:buFontTx/>
              <a:buNone/>
            </a:pPr>
            <a:r>
              <a:rPr lang="en-US" sz="2400" smtClean="0"/>
              <a:t>			replicate k.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2292" name="Slide Number Placeholder 5"/>
          <p:cNvSpPr>
            <a:spLocks noGrp="1"/>
          </p:cNvSpPr>
          <p:nvPr>
            <p:ph type="sldNum" sz="quarter" idx="12"/>
          </p:nvPr>
        </p:nvSpPr>
        <p:spPr>
          <a:noFill/>
        </p:spPr>
        <p:txBody>
          <a:bodyPr/>
          <a:lstStyle/>
          <a:p>
            <a:fld id="{0CC12E03-6413-4442-94AE-4977F2DA161F}" type="slidenum">
              <a:rPr lang="en-US" smtClean="0">
                <a:latin typeface="Arial" charset="0"/>
              </a:rPr>
              <a:pPr/>
              <a:t>343</a:t>
            </a:fld>
            <a:endParaRPr lang="en-US" smtClean="0">
              <a:latin typeface="Arial" charset="0"/>
            </a:endParaRPr>
          </a:p>
        </p:txBody>
      </p:sp>
      <p:sp>
        <p:nvSpPr>
          <p:cNvPr id="12293" name="Rectangle 2"/>
          <p:cNvSpPr>
            <a:spLocks noGrp="1" noChangeArrowheads="1"/>
          </p:cNvSpPr>
          <p:nvPr>
            <p:ph type="title"/>
          </p:nvPr>
        </p:nvSpPr>
        <p:spPr>
          <a:xfrm>
            <a:off x="228600" y="0"/>
            <a:ext cx="8686800" cy="1143000"/>
          </a:xfrm>
        </p:spPr>
        <p:txBody>
          <a:bodyPr/>
          <a:lstStyle/>
          <a:p>
            <a:pPr eaLnBrk="1" hangingPunct="1"/>
            <a:r>
              <a:rPr lang="en-US" sz="4000" smtClean="0"/>
              <a:t>General Two-Factor Factorial Design</a:t>
            </a:r>
          </a:p>
        </p:txBody>
      </p:sp>
      <p:sp>
        <p:nvSpPr>
          <p:cNvPr id="60421" name="Rectangle 3"/>
          <p:cNvSpPr>
            <a:spLocks noGrp="1" noChangeArrowheads="1"/>
          </p:cNvSpPr>
          <p:nvPr>
            <p:ph type="body" idx="1"/>
          </p:nvPr>
        </p:nvSpPr>
        <p:spPr>
          <a:xfrm>
            <a:off x="76200" y="1143000"/>
            <a:ext cx="8991600" cy="5715000"/>
          </a:xfrm>
        </p:spPr>
        <p:txBody>
          <a:bodyPr/>
          <a:lstStyle/>
          <a:p>
            <a:pPr eaLnBrk="1" hangingPunct="1">
              <a:buFontTx/>
              <a:buNone/>
              <a:defRPr/>
            </a:pPr>
            <a:r>
              <a:rPr lang="en-US" sz="2400" dirty="0" smtClean="0"/>
              <a:t>Linear Statistical Model</a:t>
            </a:r>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r>
              <a:rPr lang="en-US" sz="2400" dirty="0" smtClean="0">
                <a:latin typeface="Times New Roman" pitchFamily="18" charset="0"/>
                <a:cs typeface="Times New Roman" pitchFamily="18" charset="0"/>
              </a:rPr>
              <a:t>Where</a:t>
            </a:r>
          </a:p>
          <a:p>
            <a:pPr indent="-1588" eaLnBrk="1" hangingPunct="1">
              <a:buFontTx/>
              <a:buNone/>
              <a:defRPr/>
            </a:pP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ijk</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ijk</a:t>
            </a:r>
            <a:r>
              <a:rPr lang="en-US" sz="2400" baseline="30000" dirty="0" err="1" smtClean="0">
                <a:latin typeface="Times New Roman" pitchFamily="18" charset="0"/>
                <a:cs typeface="Times New Roman" pitchFamily="18" charset="0"/>
              </a:rPr>
              <a:t>th</a:t>
            </a:r>
            <a:r>
              <a:rPr lang="en-US" sz="2400" dirty="0" smtClean="0">
                <a:latin typeface="Times New Roman" pitchFamily="18" charset="0"/>
                <a:cs typeface="Times New Roman" pitchFamily="18" charset="0"/>
              </a:rPr>
              <a:t> observation. Factor A level </a:t>
            </a:r>
            <a:r>
              <a:rPr lang="en-US" sz="2400"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Factor B level j, replicate k</a:t>
            </a:r>
          </a:p>
          <a:p>
            <a:pPr indent="-1588" eaLnBrk="1" hangingPunct="1">
              <a:buFontTx/>
              <a:buNone/>
              <a:defRPr/>
            </a:pPr>
            <a:r>
              <a:rPr lang="el-GR" sz="2400" dirty="0" smtClean="0">
                <a:latin typeface="Times New Roman" pitchFamily="18" charset="0"/>
                <a:cs typeface="Times New Roman" pitchFamily="18" charset="0"/>
              </a:rPr>
              <a:t>μ</a:t>
            </a:r>
            <a:r>
              <a:rPr lang="en-US" sz="2400" dirty="0" smtClean="0">
                <a:latin typeface="Times New Roman" pitchFamily="18" charset="0"/>
                <a:cs typeface="Times New Roman" pitchFamily="18" charset="0"/>
              </a:rPr>
              <a:t> = overall mean</a:t>
            </a:r>
          </a:p>
          <a:p>
            <a:pPr indent="-1588" eaLnBrk="1" hangingPunct="1">
              <a:buFontTx/>
              <a:buNone/>
              <a:defRPr/>
            </a:pPr>
            <a:r>
              <a:rPr lang="el-GR" sz="2400" dirty="0" smtClean="0">
                <a:latin typeface="Times New Roman" pitchFamily="18" charset="0"/>
                <a:cs typeface="Times New Roman" pitchFamily="18" charset="0"/>
              </a:rPr>
              <a:t>τ</a:t>
            </a:r>
            <a:r>
              <a:rPr lang="en-US" sz="2400" baseline="-25000"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effect of the </a:t>
            </a:r>
            <a:r>
              <a:rPr lang="en-US" sz="2400" dirty="0" err="1" smtClean="0">
                <a:latin typeface="Times New Roman" pitchFamily="18" charset="0"/>
                <a:cs typeface="Times New Roman" pitchFamily="18" charset="0"/>
              </a:rPr>
              <a:t>i</a:t>
            </a:r>
            <a:r>
              <a:rPr lang="en-US" sz="2400" baseline="30000" dirty="0" err="1" smtClean="0">
                <a:latin typeface="Times New Roman" pitchFamily="18" charset="0"/>
                <a:cs typeface="Times New Roman" pitchFamily="18" charset="0"/>
              </a:rPr>
              <a:t>th</a:t>
            </a:r>
            <a:r>
              <a:rPr lang="en-US" sz="2400" dirty="0" smtClean="0">
                <a:latin typeface="Times New Roman" pitchFamily="18" charset="0"/>
                <a:cs typeface="Times New Roman" pitchFamily="18" charset="0"/>
              </a:rPr>
              <a:t> level of factor A</a:t>
            </a:r>
          </a:p>
          <a:p>
            <a:pPr indent="-1588" eaLnBrk="1" hangingPunct="1">
              <a:buFontTx/>
              <a:buNone/>
              <a:defRPr/>
            </a:pPr>
            <a:r>
              <a:rPr lang="el-GR" sz="2400" dirty="0" smtClean="0">
                <a:latin typeface="Times New Roman" pitchFamily="18" charset="0"/>
                <a:cs typeface="Times New Roman" pitchFamily="18" charset="0"/>
              </a:rPr>
              <a:t>β</a:t>
            </a:r>
            <a:r>
              <a:rPr lang="en-US" sz="2400" baseline="-25000" dirty="0" smtClean="0">
                <a:latin typeface="Times New Roman" pitchFamily="18" charset="0"/>
                <a:cs typeface="Times New Roman" pitchFamily="18" charset="0"/>
              </a:rPr>
              <a:t>j</a:t>
            </a:r>
            <a:r>
              <a:rPr lang="en-US" sz="2400" dirty="0" smtClean="0">
                <a:latin typeface="Times New Roman" pitchFamily="18" charset="0"/>
                <a:cs typeface="Times New Roman" pitchFamily="18" charset="0"/>
              </a:rPr>
              <a:t> = effect of the </a:t>
            </a:r>
            <a:r>
              <a:rPr lang="en-US" sz="2400" dirty="0" err="1" smtClean="0">
                <a:latin typeface="Times New Roman" pitchFamily="18" charset="0"/>
                <a:cs typeface="Times New Roman" pitchFamily="18" charset="0"/>
              </a:rPr>
              <a:t>j</a:t>
            </a:r>
            <a:r>
              <a:rPr lang="en-US" sz="2400" baseline="30000" dirty="0" err="1" smtClean="0">
                <a:latin typeface="Times New Roman" pitchFamily="18" charset="0"/>
                <a:cs typeface="Times New Roman" pitchFamily="18" charset="0"/>
              </a:rPr>
              <a:t>th</a:t>
            </a:r>
            <a:r>
              <a:rPr lang="en-US" sz="2400" dirty="0" smtClean="0">
                <a:latin typeface="Times New Roman" pitchFamily="18" charset="0"/>
                <a:cs typeface="Times New Roman" pitchFamily="18" charset="0"/>
              </a:rPr>
              <a:t> level of factor B</a:t>
            </a:r>
          </a:p>
          <a:p>
            <a:pPr indent="-1588" eaLnBrk="1" hangingPunct="1">
              <a:buFontTx/>
              <a:buNone/>
              <a:defRPr/>
            </a:pPr>
            <a:r>
              <a:rPr lang="en-US" sz="2400" dirty="0" smtClean="0">
                <a:latin typeface="Times New Roman" pitchFamily="18" charset="0"/>
                <a:cs typeface="Times New Roman" pitchFamily="18" charset="0"/>
              </a:rPr>
              <a:t>(</a:t>
            </a:r>
            <a:r>
              <a:rPr lang="el-GR" sz="2400" dirty="0" smtClean="0">
                <a:latin typeface="Times New Roman" pitchFamily="18" charset="0"/>
                <a:cs typeface="Times New Roman" pitchFamily="18" charset="0"/>
              </a:rPr>
              <a:t>τβ</a:t>
            </a:r>
            <a:r>
              <a:rPr lang="en-US" sz="2400" dirty="0" smtClean="0">
                <a:latin typeface="Times New Roman" pitchFamily="18" charset="0"/>
                <a:cs typeface="Times New Roman" pitchFamily="18" charset="0"/>
              </a:rPr>
              <a:t>)</a:t>
            </a:r>
            <a:r>
              <a:rPr lang="en-US" sz="2400" baseline="-25000" dirty="0" err="1" smtClean="0">
                <a:latin typeface="Times New Roman" pitchFamily="18" charset="0"/>
                <a:cs typeface="Times New Roman" pitchFamily="18" charset="0"/>
              </a:rPr>
              <a:t>ij</a:t>
            </a:r>
            <a:r>
              <a:rPr lang="en-US" sz="2400" dirty="0" smtClean="0">
                <a:latin typeface="Times New Roman" pitchFamily="18" charset="0"/>
                <a:cs typeface="Times New Roman" pitchFamily="18" charset="0"/>
              </a:rPr>
              <a:t> = effect of the interaction of </a:t>
            </a:r>
            <a:r>
              <a:rPr lang="el-GR" sz="2400" dirty="0" smtClean="0">
                <a:latin typeface="Times New Roman" pitchFamily="18" charset="0"/>
                <a:cs typeface="Times New Roman" pitchFamily="18" charset="0"/>
              </a:rPr>
              <a:t>τ</a:t>
            </a:r>
            <a:r>
              <a:rPr lang="en-US" sz="2400" baseline="-25000"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and </a:t>
            </a:r>
            <a:r>
              <a:rPr lang="el-GR" sz="2400" dirty="0" smtClean="0">
                <a:latin typeface="Times New Roman" pitchFamily="18" charset="0"/>
                <a:cs typeface="Times New Roman" pitchFamily="18" charset="0"/>
              </a:rPr>
              <a:t>β</a:t>
            </a:r>
            <a:r>
              <a:rPr lang="en-US" sz="2400" baseline="-25000" dirty="0" smtClean="0">
                <a:latin typeface="Times New Roman" pitchFamily="18" charset="0"/>
                <a:cs typeface="Times New Roman" pitchFamily="18" charset="0"/>
              </a:rPr>
              <a:t>j  </a:t>
            </a:r>
            <a:r>
              <a:rPr lang="en-US" sz="2400" dirty="0" smtClean="0">
                <a:latin typeface="Times New Roman" pitchFamily="18" charset="0"/>
                <a:cs typeface="Times New Roman" pitchFamily="18" charset="0"/>
              </a:rPr>
              <a:t>(i.e. AB interaction)</a:t>
            </a:r>
          </a:p>
          <a:p>
            <a:pPr indent="-1588" eaLnBrk="1" hangingPunct="1">
              <a:buFontTx/>
              <a:buNone/>
              <a:defRPr/>
            </a:pPr>
            <a:r>
              <a:rPr lang="el-GR" sz="2400" dirty="0" smtClean="0">
                <a:latin typeface="Times New Roman" pitchFamily="18" charset="0"/>
                <a:cs typeface="Times New Roman" pitchFamily="18" charset="0"/>
              </a:rPr>
              <a:t>ε</a:t>
            </a:r>
            <a:r>
              <a:rPr lang="en-US" sz="2400" baseline="-25000" dirty="0" err="1" smtClean="0">
                <a:latin typeface="Times New Roman" pitchFamily="18" charset="0"/>
                <a:cs typeface="Times New Roman" pitchFamily="18" charset="0"/>
              </a:rPr>
              <a:t>ijk</a:t>
            </a:r>
            <a:r>
              <a:rPr lang="en-US" sz="2400" dirty="0" smtClean="0">
                <a:latin typeface="Times New Roman" pitchFamily="18" charset="0"/>
                <a:cs typeface="Times New Roman" pitchFamily="18" charset="0"/>
              </a:rPr>
              <a:t> = random error.  Assumed to be NID (0, </a:t>
            </a:r>
            <a:r>
              <a:rPr lang="el-GR" sz="2400" dirty="0" smtClean="0">
                <a:latin typeface="Times New Roman" pitchFamily="18" charset="0"/>
                <a:cs typeface="Times New Roman" pitchFamily="18" charset="0"/>
              </a:rPr>
              <a:t>σ</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a:t>
            </a:r>
          </a:p>
        </p:txBody>
      </p:sp>
      <p:graphicFrame>
        <p:nvGraphicFramePr>
          <p:cNvPr id="12290" name="Object 8"/>
          <p:cNvGraphicFramePr>
            <a:graphicFrameLocks noChangeAspect="1"/>
          </p:cNvGraphicFramePr>
          <p:nvPr/>
        </p:nvGraphicFramePr>
        <p:xfrm>
          <a:off x="914400" y="1752600"/>
          <a:ext cx="6705600" cy="1676400"/>
        </p:xfrm>
        <a:graphic>
          <a:graphicData uri="http://schemas.openxmlformats.org/presentationml/2006/ole">
            <mc:AlternateContent xmlns:mc="http://schemas.openxmlformats.org/markup-compatibility/2006">
              <mc:Choice xmlns:v="urn:schemas-microsoft-com:vml" Requires="v">
                <p:oleObj spid="_x0000_s12402" name="Equation" r:id="rId3" imgW="2946400" imgH="736600" progId="Equation.3">
                  <p:embed/>
                </p:oleObj>
              </mc:Choice>
              <mc:Fallback>
                <p:oleObj name="Equation" r:id="rId3" imgW="2946400" imgH="7366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52600"/>
                        <a:ext cx="67056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029200" y="3581400"/>
            <a:ext cx="32004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609600" y="3581400"/>
            <a:ext cx="32004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1981200" y="6096000"/>
            <a:ext cx="4495800" cy="6096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1981200" y="4800600"/>
            <a:ext cx="4953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1981200" y="2362200"/>
            <a:ext cx="4191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2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3325" name="Slide Number Placeholder 5"/>
          <p:cNvSpPr>
            <a:spLocks noGrp="1"/>
          </p:cNvSpPr>
          <p:nvPr>
            <p:ph type="sldNum" sz="quarter" idx="12"/>
          </p:nvPr>
        </p:nvSpPr>
        <p:spPr>
          <a:noFill/>
        </p:spPr>
        <p:txBody>
          <a:bodyPr/>
          <a:lstStyle/>
          <a:p>
            <a:fld id="{0B262DDE-C16B-4FD7-A729-E864A736A487}" type="slidenum">
              <a:rPr lang="en-US" smtClean="0">
                <a:latin typeface="Arial" charset="0"/>
              </a:rPr>
              <a:pPr/>
              <a:t>344</a:t>
            </a:fld>
            <a:endParaRPr lang="en-US" smtClean="0">
              <a:latin typeface="Arial" charset="0"/>
            </a:endParaRPr>
          </a:p>
        </p:txBody>
      </p:sp>
      <p:sp>
        <p:nvSpPr>
          <p:cNvPr id="13326" name="Rectangle 2"/>
          <p:cNvSpPr>
            <a:spLocks noGrp="1" noChangeArrowheads="1"/>
          </p:cNvSpPr>
          <p:nvPr>
            <p:ph type="title"/>
          </p:nvPr>
        </p:nvSpPr>
        <p:spPr>
          <a:xfrm>
            <a:off x="152400" y="0"/>
            <a:ext cx="8686800" cy="1143000"/>
          </a:xfrm>
        </p:spPr>
        <p:txBody>
          <a:bodyPr/>
          <a:lstStyle/>
          <a:p>
            <a:pPr eaLnBrk="1" hangingPunct="1"/>
            <a:r>
              <a:rPr lang="en-US" sz="4000" smtClean="0"/>
              <a:t>General Two-Factor Factorial Design</a:t>
            </a:r>
          </a:p>
        </p:txBody>
      </p:sp>
      <p:sp>
        <p:nvSpPr>
          <p:cNvPr id="13327" name="Rectangle 3"/>
          <p:cNvSpPr>
            <a:spLocks noGrp="1" noChangeArrowheads="1"/>
          </p:cNvSpPr>
          <p:nvPr>
            <p:ph type="body" idx="1"/>
          </p:nvPr>
        </p:nvSpPr>
        <p:spPr>
          <a:xfrm>
            <a:off x="457200" y="1036638"/>
            <a:ext cx="8229600" cy="1096962"/>
          </a:xfrm>
        </p:spPr>
        <p:txBody>
          <a:bodyPr/>
          <a:lstStyle/>
          <a:p>
            <a:pPr eaLnBrk="1" hangingPunct="1">
              <a:buFontTx/>
              <a:buNone/>
            </a:pPr>
            <a:r>
              <a:rPr lang="en-US" sz="2800" smtClean="0"/>
              <a:t>Total variability partitioned into components</a:t>
            </a:r>
          </a:p>
        </p:txBody>
      </p:sp>
      <p:sp>
        <p:nvSpPr>
          <p:cNvPr id="12" name="TextBox 11"/>
          <p:cNvSpPr txBox="1"/>
          <p:nvPr/>
        </p:nvSpPr>
        <p:spPr>
          <a:xfrm>
            <a:off x="1295400" y="1676400"/>
            <a:ext cx="6553200" cy="523875"/>
          </a:xfrm>
          <a:prstGeom prst="rect">
            <a:avLst/>
          </a:prstGeom>
          <a:solidFill>
            <a:schemeClr val="accent5"/>
          </a:solidFill>
        </p:spPr>
        <p:txBody>
          <a:bodyPr>
            <a:spAutoFit/>
          </a:bodyPr>
          <a:lstStyle/>
          <a:p>
            <a:pPr algn="ctr">
              <a:defRPr/>
            </a:pPr>
            <a:r>
              <a:rPr lang="en-US" sz="2800" dirty="0" err="1">
                <a:latin typeface="Arial" pitchFamily="34" charset="0"/>
              </a:rPr>
              <a:t>SS</a:t>
            </a:r>
            <a:r>
              <a:rPr lang="en-US" sz="2800" baseline="-25000" dirty="0" err="1">
                <a:latin typeface="Arial" pitchFamily="34" charset="0"/>
              </a:rPr>
              <a:t>Total</a:t>
            </a:r>
            <a:r>
              <a:rPr lang="en-US" sz="2800" dirty="0">
                <a:latin typeface="Arial" pitchFamily="34" charset="0"/>
              </a:rPr>
              <a:t> = SS</a:t>
            </a:r>
            <a:r>
              <a:rPr lang="en-US" sz="2800" baseline="-25000" dirty="0">
                <a:latin typeface="Arial" pitchFamily="34" charset="0"/>
              </a:rPr>
              <a:t>A</a:t>
            </a:r>
            <a:r>
              <a:rPr lang="en-US" sz="2800" dirty="0">
                <a:latin typeface="Arial" pitchFamily="34" charset="0"/>
              </a:rPr>
              <a:t> + SS</a:t>
            </a:r>
            <a:r>
              <a:rPr lang="en-US" sz="2800" baseline="-25000" dirty="0">
                <a:latin typeface="Arial" pitchFamily="34" charset="0"/>
              </a:rPr>
              <a:t>B</a:t>
            </a:r>
            <a:r>
              <a:rPr lang="en-US" sz="2800" dirty="0">
                <a:latin typeface="Arial" pitchFamily="34" charset="0"/>
              </a:rPr>
              <a:t> + SS</a:t>
            </a:r>
            <a:r>
              <a:rPr lang="en-US" sz="2800" baseline="-25000" dirty="0">
                <a:latin typeface="Arial" pitchFamily="34" charset="0"/>
              </a:rPr>
              <a:t>AB</a:t>
            </a:r>
            <a:r>
              <a:rPr lang="en-US" sz="2800" dirty="0">
                <a:latin typeface="Arial" pitchFamily="34" charset="0"/>
              </a:rPr>
              <a:t>  + </a:t>
            </a:r>
            <a:r>
              <a:rPr lang="en-US" sz="2800" dirty="0" err="1">
                <a:latin typeface="Arial" pitchFamily="34" charset="0"/>
              </a:rPr>
              <a:t>SS</a:t>
            </a:r>
            <a:r>
              <a:rPr lang="en-US" sz="2800" baseline="-25000" dirty="0" err="1">
                <a:latin typeface="Arial" pitchFamily="34" charset="0"/>
              </a:rPr>
              <a:t>Error</a:t>
            </a:r>
            <a:endParaRPr lang="en-US" sz="2800" baseline="-25000" dirty="0">
              <a:latin typeface="Arial" pitchFamily="34" charset="0"/>
            </a:endParaRPr>
          </a:p>
        </p:txBody>
      </p:sp>
      <p:graphicFrame>
        <p:nvGraphicFramePr>
          <p:cNvPr id="13314" name="Object 12"/>
          <p:cNvGraphicFramePr>
            <a:graphicFrameLocks noChangeAspect="1"/>
          </p:cNvGraphicFramePr>
          <p:nvPr/>
        </p:nvGraphicFramePr>
        <p:xfrm>
          <a:off x="2274888" y="2438400"/>
          <a:ext cx="3516312" cy="990600"/>
        </p:xfrm>
        <a:graphic>
          <a:graphicData uri="http://schemas.openxmlformats.org/presentationml/2006/ole">
            <mc:AlternateContent xmlns:mc="http://schemas.openxmlformats.org/markup-compatibility/2006">
              <mc:Choice xmlns:v="urn:schemas-microsoft-com:vml" Requires="v">
                <p:oleObj spid="_x0000_s13874" name="Equation" r:id="rId3" imgW="1803400" imgH="508000" progId="Equation.3">
                  <p:embed/>
                </p:oleObj>
              </mc:Choice>
              <mc:Fallback>
                <p:oleObj name="Equation" r:id="rId3" imgW="1803400" imgH="508000"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888" y="2438400"/>
                        <a:ext cx="351631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3"/>
          <p:cNvGraphicFramePr>
            <a:graphicFrameLocks noChangeAspect="1"/>
          </p:cNvGraphicFramePr>
          <p:nvPr/>
        </p:nvGraphicFramePr>
        <p:xfrm>
          <a:off x="838200" y="3657600"/>
          <a:ext cx="2763838" cy="990600"/>
        </p:xfrm>
        <a:graphic>
          <a:graphicData uri="http://schemas.openxmlformats.org/presentationml/2006/ole">
            <mc:AlternateContent xmlns:mc="http://schemas.openxmlformats.org/markup-compatibility/2006">
              <mc:Choice xmlns:v="urn:schemas-microsoft-com:vml" Requires="v">
                <p:oleObj spid="_x0000_s13875" name="Equation" r:id="rId5" imgW="1346200" imgH="482600" progId="Equation.3">
                  <p:embed/>
                </p:oleObj>
              </mc:Choice>
              <mc:Fallback>
                <p:oleObj name="Equation" r:id="rId5" imgW="1346200" imgH="482600" progId="Equation.3">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657600"/>
                        <a:ext cx="27638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14"/>
          <p:cNvGraphicFramePr>
            <a:graphicFrameLocks noChangeAspect="1"/>
          </p:cNvGraphicFramePr>
          <p:nvPr/>
        </p:nvGraphicFramePr>
        <p:xfrm>
          <a:off x="5257800" y="3657600"/>
          <a:ext cx="2674938" cy="990600"/>
        </p:xfrm>
        <a:graphic>
          <a:graphicData uri="http://schemas.openxmlformats.org/presentationml/2006/ole">
            <mc:AlternateContent xmlns:mc="http://schemas.openxmlformats.org/markup-compatibility/2006">
              <mc:Choice xmlns:v="urn:schemas-microsoft-com:vml" Requires="v">
                <p:oleObj spid="_x0000_s13876" name="Equation" r:id="rId7" imgW="1371600" imgH="508000" progId="Equation.3">
                  <p:embed/>
                </p:oleObj>
              </mc:Choice>
              <mc:Fallback>
                <p:oleObj name="Equation" r:id="rId7" imgW="1371600" imgH="508000" progId="Equation.3">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3657600"/>
                        <a:ext cx="26749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7" name="Object 15"/>
          <p:cNvGraphicFramePr>
            <a:graphicFrameLocks noChangeAspect="1"/>
          </p:cNvGraphicFramePr>
          <p:nvPr/>
        </p:nvGraphicFramePr>
        <p:xfrm>
          <a:off x="2209800" y="4876800"/>
          <a:ext cx="4483100" cy="990600"/>
        </p:xfrm>
        <a:graphic>
          <a:graphicData uri="http://schemas.openxmlformats.org/presentationml/2006/ole">
            <mc:AlternateContent xmlns:mc="http://schemas.openxmlformats.org/markup-compatibility/2006">
              <mc:Choice xmlns:v="urn:schemas-microsoft-com:vml" Requires="v">
                <p:oleObj spid="_x0000_s13877" name="Equation" r:id="rId9" imgW="2298700" imgH="508000" progId="Equation.3">
                  <p:embed/>
                </p:oleObj>
              </mc:Choice>
              <mc:Fallback>
                <p:oleObj name="Equation" r:id="rId9" imgW="2298700" imgH="508000" progId="Equation.3">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876800"/>
                        <a:ext cx="44831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8" name="Object 16"/>
          <p:cNvGraphicFramePr>
            <a:graphicFrameLocks noChangeAspect="1"/>
          </p:cNvGraphicFramePr>
          <p:nvPr/>
        </p:nvGraphicFramePr>
        <p:xfrm>
          <a:off x="2133600" y="6176963"/>
          <a:ext cx="4195763" cy="452437"/>
        </p:xfrm>
        <a:graphic>
          <a:graphicData uri="http://schemas.openxmlformats.org/presentationml/2006/ole">
            <mc:AlternateContent xmlns:mc="http://schemas.openxmlformats.org/markup-compatibility/2006">
              <mc:Choice xmlns:v="urn:schemas-microsoft-com:vml" Requires="v">
                <p:oleObj spid="_x0000_s13878" name="Equation" r:id="rId11" imgW="2120900" imgH="228600" progId="Equation.3">
                  <p:embed/>
                </p:oleObj>
              </mc:Choice>
              <mc:Fallback>
                <p:oleObj name="Equation" r:id="rId11" imgW="2120900" imgH="228600" progId="Equation.3">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6176963"/>
                        <a:ext cx="4195763"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6627" name="Slide Number Placeholder 5"/>
          <p:cNvSpPr>
            <a:spLocks noGrp="1"/>
          </p:cNvSpPr>
          <p:nvPr>
            <p:ph type="sldNum" sz="quarter" idx="12"/>
          </p:nvPr>
        </p:nvSpPr>
        <p:spPr>
          <a:noFill/>
        </p:spPr>
        <p:txBody>
          <a:bodyPr/>
          <a:lstStyle/>
          <a:p>
            <a:fld id="{DD4D61C9-764C-43A7-9E21-C49B2F3894F0}" type="slidenum">
              <a:rPr lang="en-US" smtClean="0">
                <a:latin typeface="Arial" charset="0"/>
              </a:rPr>
              <a:pPr/>
              <a:t>300</a:t>
            </a:fld>
            <a:endParaRPr lang="en-US" smtClean="0">
              <a:latin typeface="Arial" charset="0"/>
            </a:endParaRPr>
          </a:p>
        </p:txBody>
      </p:sp>
      <p:sp>
        <p:nvSpPr>
          <p:cNvPr id="26628" name="Rectangle 2"/>
          <p:cNvSpPr>
            <a:spLocks noGrp="1" noChangeArrowheads="1"/>
          </p:cNvSpPr>
          <p:nvPr>
            <p:ph type="title"/>
          </p:nvPr>
        </p:nvSpPr>
        <p:spPr>
          <a:xfrm>
            <a:off x="304800" y="0"/>
            <a:ext cx="8610600" cy="1143000"/>
          </a:xfrm>
        </p:spPr>
        <p:txBody>
          <a:bodyPr/>
          <a:lstStyle/>
          <a:p>
            <a:pPr eaLnBrk="1" hangingPunct="1"/>
            <a:r>
              <a:rPr lang="en-US" smtClean="0"/>
              <a:t>Heart Rate Reduction Example</a:t>
            </a:r>
          </a:p>
        </p:txBody>
      </p:sp>
      <p:sp>
        <p:nvSpPr>
          <p:cNvPr id="26629" name="Rectangle 3"/>
          <p:cNvSpPr>
            <a:spLocks noGrp="1" noChangeArrowheads="1"/>
          </p:cNvSpPr>
          <p:nvPr>
            <p:ph type="body" idx="1"/>
          </p:nvPr>
        </p:nvSpPr>
        <p:spPr>
          <a:xfrm>
            <a:off x="381000" y="1143000"/>
            <a:ext cx="8458200" cy="5410200"/>
          </a:xfrm>
        </p:spPr>
        <p:txBody>
          <a:bodyPr/>
          <a:lstStyle/>
          <a:p>
            <a:pPr eaLnBrk="1" hangingPunct="1">
              <a:spcBef>
                <a:spcPts val="600"/>
              </a:spcBef>
              <a:spcAft>
                <a:spcPts val="600"/>
              </a:spcAft>
            </a:pPr>
            <a:r>
              <a:rPr lang="en-US" sz="2800" smtClean="0"/>
              <a:t>Evaluate the effect of a drug dosage for inducing a temporary reduction in a patient’s heart rate</a:t>
            </a:r>
          </a:p>
          <a:p>
            <a:pPr eaLnBrk="1" hangingPunct="1">
              <a:spcBef>
                <a:spcPts val="600"/>
              </a:spcBef>
              <a:spcAft>
                <a:spcPts val="600"/>
              </a:spcAft>
            </a:pPr>
            <a:r>
              <a:rPr lang="en-US" sz="2800" smtClean="0"/>
              <a:t>Administer 3 dosages of the drug (low, medium, high) to 8 patients</a:t>
            </a:r>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r>
              <a:rPr lang="en-US" sz="2400" smtClean="0"/>
              <a:t>Response?  Factor?  # Factor Levels? # Replicates?</a:t>
            </a:r>
          </a:p>
          <a:p>
            <a:pPr eaLnBrk="1" hangingPunct="1">
              <a:spcBef>
                <a:spcPts val="600"/>
              </a:spcBef>
              <a:spcAft>
                <a:spcPts val="600"/>
              </a:spcAft>
            </a:pPr>
            <a:endParaRPr lang="en-US" sz="2400" smtClean="0"/>
          </a:p>
        </p:txBody>
      </p:sp>
      <p:pic>
        <p:nvPicPr>
          <p:cNvPr id="26630" name="Picture 4"/>
          <p:cNvPicPr>
            <a:picLocks noChangeAspect="1" noChangeArrowheads="1"/>
          </p:cNvPicPr>
          <p:nvPr/>
        </p:nvPicPr>
        <p:blipFill>
          <a:blip r:embed="rId3" cstate="print"/>
          <a:srcRect/>
          <a:stretch>
            <a:fillRect/>
          </a:stretch>
        </p:blipFill>
        <p:spPr bwMode="auto">
          <a:xfrm>
            <a:off x="152400" y="3192463"/>
            <a:ext cx="8915400" cy="191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4342" name="Slide Number Placeholder 5"/>
          <p:cNvSpPr>
            <a:spLocks noGrp="1"/>
          </p:cNvSpPr>
          <p:nvPr>
            <p:ph type="sldNum" sz="quarter" idx="12"/>
          </p:nvPr>
        </p:nvSpPr>
        <p:spPr>
          <a:noFill/>
        </p:spPr>
        <p:txBody>
          <a:bodyPr/>
          <a:lstStyle/>
          <a:p>
            <a:fld id="{D13C737B-9CAD-4857-AE81-9433206D5704}" type="slidenum">
              <a:rPr lang="en-US" smtClean="0">
                <a:latin typeface="Arial" charset="0"/>
              </a:rPr>
              <a:pPr/>
              <a:t>345</a:t>
            </a:fld>
            <a:endParaRPr lang="en-US" smtClean="0">
              <a:latin typeface="Arial" charset="0"/>
            </a:endParaRPr>
          </a:p>
        </p:txBody>
      </p:sp>
      <p:sp>
        <p:nvSpPr>
          <p:cNvPr id="14343" name="Rectangle 2"/>
          <p:cNvSpPr>
            <a:spLocks noGrp="1" noChangeArrowheads="1"/>
          </p:cNvSpPr>
          <p:nvPr>
            <p:ph type="title"/>
          </p:nvPr>
        </p:nvSpPr>
        <p:spPr>
          <a:xfrm>
            <a:off x="228600" y="-76200"/>
            <a:ext cx="8686800" cy="1143000"/>
          </a:xfrm>
        </p:spPr>
        <p:txBody>
          <a:bodyPr/>
          <a:lstStyle/>
          <a:p>
            <a:pPr eaLnBrk="1" hangingPunct="1"/>
            <a:r>
              <a:rPr lang="en-US" sz="4000" smtClean="0"/>
              <a:t>General Two-Factor Factorial Design</a:t>
            </a:r>
          </a:p>
        </p:txBody>
      </p:sp>
      <p:graphicFrame>
        <p:nvGraphicFramePr>
          <p:cNvPr id="7" name="Content Placeholder 5"/>
          <p:cNvGraphicFramePr>
            <a:graphicFrameLocks/>
          </p:cNvGraphicFramePr>
          <p:nvPr/>
        </p:nvGraphicFramePr>
        <p:xfrm>
          <a:off x="1066800" y="914400"/>
          <a:ext cx="7498080" cy="3931920"/>
        </p:xfrm>
        <a:graphic>
          <a:graphicData uri="http://schemas.openxmlformats.org/drawingml/2006/table">
            <a:tbl>
              <a:tblPr firstRow="1" bandRow="1">
                <a:tableStyleId>{5C22544A-7EE6-4342-B048-85BDC9FD1C3A}</a:tableStyleId>
              </a:tblPr>
              <a:tblGrid>
                <a:gridCol w="1554480"/>
                <a:gridCol w="1188720"/>
                <a:gridCol w="1645920"/>
                <a:gridCol w="1188720"/>
                <a:gridCol w="1920240"/>
              </a:tblGrid>
              <a:tr h="731520">
                <a:tc>
                  <a:txBody>
                    <a:bodyPr/>
                    <a:lstStyle/>
                    <a:p>
                      <a:r>
                        <a:rPr lang="en-US" sz="2000" dirty="0" smtClean="0">
                          <a:solidFill>
                            <a:schemeClr val="tx1"/>
                          </a:solidFill>
                          <a:latin typeface="Times New Roman" pitchFamily="18" charset="0"/>
                          <a:cs typeface="Times New Roman" pitchFamily="18" charset="0"/>
                        </a:rPr>
                        <a:t>Source of Variation</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SS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df</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MS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F</a:t>
                      </a:r>
                      <a:endParaRPr lang="en-US" sz="2000" dirty="0">
                        <a:solidFill>
                          <a:schemeClr val="tx1"/>
                        </a:solidFill>
                        <a:latin typeface="Times New Roman" pitchFamily="18" charset="0"/>
                        <a:cs typeface="Times New Roman" pitchFamily="18" charset="0"/>
                      </a:endParaRPr>
                    </a:p>
                  </a:txBody>
                  <a:tcPr anchor="ctr"/>
                </a:tc>
              </a:tr>
              <a:tr h="640080">
                <a:tc>
                  <a:txBody>
                    <a:bodyPr/>
                    <a:lstStyle/>
                    <a:p>
                      <a:r>
                        <a:rPr lang="en-US" sz="2000" dirty="0" smtClean="0">
                          <a:solidFill>
                            <a:schemeClr val="tx1"/>
                          </a:solidFill>
                          <a:latin typeface="Times New Roman" pitchFamily="18" charset="0"/>
                          <a:cs typeface="Times New Roman" pitchFamily="18" charset="0"/>
                        </a:rPr>
                        <a:t>A</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a-1</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baseline="-25000" dirty="0">
                        <a:solidFill>
                          <a:schemeClr val="tx1"/>
                        </a:solidFill>
                        <a:latin typeface="Times New Roman" pitchFamily="18" charset="0"/>
                        <a:cs typeface="Times New Roman" pitchFamily="18" charset="0"/>
                      </a:endParaRPr>
                    </a:p>
                  </a:txBody>
                  <a:tcPr anchor="ctr"/>
                </a:tc>
              </a:tr>
              <a:tr h="640080">
                <a:tc>
                  <a:txBody>
                    <a:bodyPr/>
                    <a:lstStyle/>
                    <a:p>
                      <a:r>
                        <a:rPr lang="en-US" sz="2000" dirty="0" smtClean="0">
                          <a:solidFill>
                            <a:schemeClr val="tx1"/>
                          </a:solidFill>
                          <a:latin typeface="Times New Roman" pitchFamily="18" charset="0"/>
                          <a:cs typeface="Times New Roman" pitchFamily="18" charset="0"/>
                        </a:rPr>
                        <a:t>B</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B</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b-1</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B</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640080">
                <a:tc>
                  <a:txBody>
                    <a:bodyPr/>
                    <a:lstStyle/>
                    <a:p>
                      <a:r>
                        <a:rPr lang="en-US" sz="2000" dirty="0" smtClean="0">
                          <a:solidFill>
                            <a:schemeClr val="tx1"/>
                          </a:solidFill>
                          <a:latin typeface="Times New Roman" pitchFamily="18" charset="0"/>
                          <a:cs typeface="Times New Roman" pitchFamily="18" charset="0"/>
                        </a:rPr>
                        <a:t>AB</a:t>
                      </a:r>
                      <a:endParaRPr lang="en-US" sz="2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a:t>
                      </a:r>
                      <a:r>
                        <a:rPr lang="en-US" sz="2000" b="1" baseline="-25000" dirty="0">
                          <a:solidFill>
                            <a:schemeClr val="tx1"/>
                          </a:solidFill>
                          <a:latin typeface="Times New Roman" pitchFamily="18" charset="0"/>
                          <a:cs typeface="Times New Roman" pitchFamily="18" charset="0"/>
                        </a:rPr>
                        <a:t>B</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(a-1)(b-1)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a:t>
                      </a:r>
                      <a:r>
                        <a:rPr lang="en-US" sz="2000" baseline="-25000" dirty="0">
                          <a:solidFill>
                            <a:schemeClr val="tx1"/>
                          </a:solidFill>
                          <a:latin typeface="Times New Roman" pitchFamily="18" charset="0"/>
                          <a:cs typeface="Times New Roman" pitchFamily="18" charset="0"/>
                        </a:rPr>
                        <a:t>B</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640080">
                <a:tc>
                  <a:txBody>
                    <a:bodyPr/>
                    <a:lstStyle/>
                    <a:p>
                      <a:r>
                        <a:rPr lang="en-US" sz="2000" dirty="0" smtClean="0">
                          <a:solidFill>
                            <a:schemeClr val="tx1"/>
                          </a:solidFill>
                          <a:latin typeface="Times New Roman" pitchFamily="18" charset="0"/>
                          <a:cs typeface="Times New Roman" pitchFamily="18" charset="0"/>
                        </a:rPr>
                        <a:t>Error</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SS</a:t>
                      </a:r>
                      <a:r>
                        <a:rPr lang="en-US" sz="2000" baseline="-25000" dirty="0" err="1" smtClean="0">
                          <a:solidFill>
                            <a:schemeClr val="tx1"/>
                          </a:solidFill>
                          <a:latin typeface="Times New Roman" pitchFamily="18" charset="0"/>
                          <a:cs typeface="Times New Roman" pitchFamily="18" charset="0"/>
                        </a:rPr>
                        <a:t>Error</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N-</a:t>
                      </a:r>
                      <a:r>
                        <a:rPr lang="en-US" sz="2000" dirty="0" err="1" smtClean="0">
                          <a:solidFill>
                            <a:schemeClr val="tx1"/>
                          </a:solidFill>
                          <a:latin typeface="Times New Roman" pitchFamily="18" charset="0"/>
                          <a:cs typeface="Times New Roman" pitchFamily="18" charset="0"/>
                        </a:rPr>
                        <a:t>ab</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MS</a:t>
                      </a:r>
                      <a:r>
                        <a:rPr lang="en-US" sz="2000" baseline="-25000" dirty="0" err="1" smtClean="0">
                          <a:solidFill>
                            <a:schemeClr val="tx1"/>
                          </a:solidFill>
                          <a:latin typeface="Times New Roman" pitchFamily="18" charset="0"/>
                          <a:cs typeface="Times New Roman" pitchFamily="18" charset="0"/>
                        </a:rPr>
                        <a:t>Error</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640080">
                <a:tc>
                  <a:txBody>
                    <a:bodyPr/>
                    <a:lstStyle/>
                    <a:p>
                      <a:r>
                        <a:rPr lang="en-US" sz="2000" dirty="0" smtClean="0">
                          <a:solidFill>
                            <a:schemeClr val="tx1"/>
                          </a:solidFill>
                          <a:latin typeface="Times New Roman" pitchFamily="18" charset="0"/>
                          <a:cs typeface="Times New Roman" pitchFamily="18" charset="0"/>
                        </a:rPr>
                        <a:t>Total</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SS</a:t>
                      </a:r>
                      <a:r>
                        <a:rPr lang="en-US" sz="2000" baseline="-25000" dirty="0" err="1" smtClean="0">
                          <a:solidFill>
                            <a:schemeClr val="tx1"/>
                          </a:solidFill>
                          <a:latin typeface="Times New Roman" pitchFamily="18" charset="0"/>
                          <a:cs typeface="Times New Roman" pitchFamily="18" charset="0"/>
                        </a:rPr>
                        <a:t>Total</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N-1</a:t>
                      </a: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bl>
          </a:graphicData>
        </a:graphic>
      </p:graphicFrame>
      <p:graphicFrame>
        <p:nvGraphicFramePr>
          <p:cNvPr id="14338" name="Object 3"/>
          <p:cNvGraphicFramePr>
            <a:graphicFrameLocks noChangeAspect="1"/>
          </p:cNvGraphicFramePr>
          <p:nvPr/>
        </p:nvGraphicFramePr>
        <p:xfrm>
          <a:off x="6934200" y="1600200"/>
          <a:ext cx="1219200" cy="647700"/>
        </p:xfrm>
        <a:graphic>
          <a:graphicData uri="http://schemas.openxmlformats.org/presentationml/2006/ole">
            <mc:AlternateContent xmlns:mc="http://schemas.openxmlformats.org/markup-compatibility/2006">
              <mc:Choice xmlns:v="urn:schemas-microsoft-com:vml" Requires="v">
                <p:oleObj spid="_x0000_s14674" name="Equation" r:id="rId3" imgW="812447" imgH="431613" progId="Equation.3">
                  <p:embed/>
                </p:oleObj>
              </mc:Choice>
              <mc:Fallback>
                <p:oleObj name="Equation" r:id="rId3" imgW="812447" imgH="431613"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600200"/>
                        <a:ext cx="1219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6934200" y="2286000"/>
          <a:ext cx="1219200" cy="647700"/>
        </p:xfrm>
        <a:graphic>
          <a:graphicData uri="http://schemas.openxmlformats.org/presentationml/2006/ole">
            <mc:AlternateContent xmlns:mc="http://schemas.openxmlformats.org/markup-compatibility/2006">
              <mc:Choice xmlns:v="urn:schemas-microsoft-com:vml" Requires="v">
                <p:oleObj spid="_x0000_s14675" name="Equation" r:id="rId5" imgW="812447" imgH="431613" progId="Equation.3">
                  <p:embed/>
                </p:oleObj>
              </mc:Choice>
              <mc:Fallback>
                <p:oleObj name="Equation" r:id="rId5" imgW="812447" imgH="431613" progId="Equation.3">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2286000"/>
                        <a:ext cx="1219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4"/>
          <p:cNvGraphicFramePr>
            <a:graphicFrameLocks noChangeAspect="1"/>
          </p:cNvGraphicFramePr>
          <p:nvPr/>
        </p:nvGraphicFramePr>
        <p:xfrm>
          <a:off x="6934200" y="2971800"/>
          <a:ext cx="1219200" cy="647700"/>
        </p:xfrm>
        <a:graphic>
          <a:graphicData uri="http://schemas.openxmlformats.org/presentationml/2006/ole">
            <mc:AlternateContent xmlns:mc="http://schemas.openxmlformats.org/markup-compatibility/2006">
              <mc:Choice xmlns:v="urn:schemas-microsoft-com:vml" Requires="v">
                <p:oleObj spid="_x0000_s14676" name="Equation" r:id="rId7" imgW="812447" imgH="431613" progId="Equation.3">
                  <p:embed/>
                </p:oleObj>
              </mc:Choice>
              <mc:Fallback>
                <p:oleObj name="Equation" r:id="rId7" imgW="812447" imgH="431613"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2971800"/>
                        <a:ext cx="1219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88" name="TextBox 12"/>
          <p:cNvSpPr txBox="1">
            <a:spLocks noChangeArrowheads="1"/>
          </p:cNvSpPr>
          <p:nvPr/>
        </p:nvSpPr>
        <p:spPr bwMode="auto">
          <a:xfrm>
            <a:off x="304800" y="5105400"/>
            <a:ext cx="8686800" cy="2032000"/>
          </a:xfrm>
          <a:prstGeom prst="rect">
            <a:avLst/>
          </a:prstGeom>
          <a:noFill/>
          <a:ln w="9525">
            <a:noFill/>
            <a:miter lim="800000"/>
            <a:headEnd/>
            <a:tailEnd/>
          </a:ln>
        </p:spPr>
        <p:txBody>
          <a:bodyPr>
            <a:spAutoFit/>
          </a:bodyPr>
          <a:lstStyle/>
          <a:p>
            <a:pPr>
              <a:spcBef>
                <a:spcPts val="600"/>
              </a:spcBef>
              <a:spcAft>
                <a:spcPts val="600"/>
              </a:spcAft>
            </a:pPr>
            <a:r>
              <a:rPr lang="en-US" sz="2400"/>
              <a:t>Main effect of factor A significant if MS</a:t>
            </a:r>
            <a:r>
              <a:rPr lang="en-US" sz="2400" baseline="-25000"/>
              <a:t>A</a:t>
            </a:r>
            <a:r>
              <a:rPr lang="en-US" sz="2400"/>
              <a:t>/MS</a:t>
            </a:r>
            <a:r>
              <a:rPr lang="en-US" sz="2400" baseline="-25000"/>
              <a:t>Error</a:t>
            </a:r>
            <a:r>
              <a:rPr lang="en-US" sz="2400"/>
              <a:t> &gt; F</a:t>
            </a:r>
            <a:r>
              <a:rPr lang="el-GR" sz="2400" baseline="-25000"/>
              <a:t>α</a:t>
            </a:r>
            <a:r>
              <a:rPr lang="en-US" sz="2400" baseline="-25000"/>
              <a:t>,a-1,N-ab</a:t>
            </a:r>
          </a:p>
          <a:p>
            <a:pPr>
              <a:spcBef>
                <a:spcPts val="600"/>
              </a:spcBef>
              <a:spcAft>
                <a:spcPts val="600"/>
              </a:spcAft>
            </a:pPr>
            <a:r>
              <a:rPr lang="en-US" sz="2400"/>
              <a:t>Main effect of factor B significant if MS</a:t>
            </a:r>
            <a:r>
              <a:rPr lang="en-US" sz="2400" baseline="-25000"/>
              <a:t>B</a:t>
            </a:r>
            <a:r>
              <a:rPr lang="en-US" sz="2400"/>
              <a:t>/MS</a:t>
            </a:r>
            <a:r>
              <a:rPr lang="en-US" sz="2400" baseline="-25000"/>
              <a:t>Error</a:t>
            </a:r>
            <a:r>
              <a:rPr lang="en-US" sz="2400"/>
              <a:t> &gt; F</a:t>
            </a:r>
            <a:r>
              <a:rPr lang="el-GR" sz="2400" baseline="-25000"/>
              <a:t>α</a:t>
            </a:r>
            <a:r>
              <a:rPr lang="en-US" sz="2400" baseline="-25000"/>
              <a:t>,b-1,N-ab</a:t>
            </a:r>
          </a:p>
          <a:p>
            <a:pPr>
              <a:spcBef>
                <a:spcPts val="600"/>
              </a:spcBef>
              <a:spcAft>
                <a:spcPts val="600"/>
              </a:spcAft>
            </a:pPr>
            <a:r>
              <a:rPr lang="en-US" sz="2400"/>
              <a:t>AB interaction significant if MS</a:t>
            </a:r>
            <a:r>
              <a:rPr lang="en-US" sz="2400" baseline="-25000"/>
              <a:t>AB</a:t>
            </a:r>
            <a:r>
              <a:rPr lang="en-US" sz="2400"/>
              <a:t>/MS</a:t>
            </a:r>
            <a:r>
              <a:rPr lang="en-US" sz="2400" baseline="-25000"/>
              <a:t>Error</a:t>
            </a:r>
            <a:r>
              <a:rPr lang="en-US" sz="2400"/>
              <a:t> &gt; F</a:t>
            </a:r>
            <a:r>
              <a:rPr lang="el-GR" sz="2400" baseline="-25000"/>
              <a:t>α</a:t>
            </a:r>
            <a:r>
              <a:rPr lang="en-US" sz="2400" baseline="-25000"/>
              <a:t>,(a-1)(b-1),N-ab</a:t>
            </a:r>
          </a:p>
          <a:p>
            <a:pPr>
              <a:spcBef>
                <a:spcPts val="600"/>
              </a:spcBef>
              <a:spcAft>
                <a:spcPts val="600"/>
              </a:spcAft>
            </a:pPr>
            <a:endParaRPr lang="en-US" sz="24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7587" name="Slide Number Placeholder 5"/>
          <p:cNvSpPr>
            <a:spLocks noGrp="1"/>
          </p:cNvSpPr>
          <p:nvPr>
            <p:ph type="sldNum" sz="quarter" idx="12"/>
          </p:nvPr>
        </p:nvSpPr>
        <p:spPr>
          <a:noFill/>
        </p:spPr>
        <p:txBody>
          <a:bodyPr/>
          <a:lstStyle/>
          <a:p>
            <a:fld id="{71C0D3D7-29DC-49EE-A8D7-58D91AFA6A60}" type="slidenum">
              <a:rPr lang="en-US" smtClean="0">
                <a:latin typeface="Arial" charset="0"/>
              </a:rPr>
              <a:pPr/>
              <a:t>346</a:t>
            </a:fld>
            <a:endParaRPr lang="en-US" smtClean="0">
              <a:latin typeface="Arial" charset="0"/>
            </a:endParaRPr>
          </a:p>
        </p:txBody>
      </p:sp>
      <p:sp>
        <p:nvSpPr>
          <p:cNvPr id="67588" name="Rectangle 2"/>
          <p:cNvSpPr>
            <a:spLocks noGrp="1" noChangeArrowheads="1"/>
          </p:cNvSpPr>
          <p:nvPr>
            <p:ph type="title"/>
          </p:nvPr>
        </p:nvSpPr>
        <p:spPr>
          <a:xfrm>
            <a:off x="304800" y="0"/>
            <a:ext cx="8686800" cy="1143000"/>
          </a:xfrm>
        </p:spPr>
        <p:txBody>
          <a:bodyPr/>
          <a:lstStyle/>
          <a:p>
            <a:pPr eaLnBrk="1" hangingPunct="1"/>
            <a:r>
              <a:rPr lang="en-US" sz="4000" smtClean="0"/>
              <a:t>General Two-Factor Factorial Design</a:t>
            </a:r>
          </a:p>
        </p:txBody>
      </p:sp>
      <p:sp>
        <p:nvSpPr>
          <p:cNvPr id="67589" name="Rectangle 3"/>
          <p:cNvSpPr>
            <a:spLocks noGrp="1" noChangeArrowheads="1"/>
          </p:cNvSpPr>
          <p:nvPr>
            <p:ph type="body" idx="1"/>
          </p:nvPr>
        </p:nvSpPr>
        <p:spPr/>
        <p:txBody>
          <a:bodyPr/>
          <a:lstStyle/>
          <a:p>
            <a:pPr eaLnBrk="1" hangingPunct="1">
              <a:spcBef>
                <a:spcPts val="600"/>
              </a:spcBef>
              <a:spcAft>
                <a:spcPts val="600"/>
              </a:spcAft>
            </a:pPr>
            <a:r>
              <a:rPr lang="en-US" smtClean="0"/>
              <a:t>Through the ANOVA we are conducting 3 hypotheses test:</a:t>
            </a:r>
          </a:p>
          <a:p>
            <a:pPr lvl="1" eaLnBrk="1" hangingPunct="1">
              <a:spcBef>
                <a:spcPts val="600"/>
              </a:spcBef>
              <a:spcAft>
                <a:spcPts val="600"/>
              </a:spcAft>
              <a:buFontTx/>
              <a:buChar char="•"/>
            </a:pPr>
            <a:r>
              <a:rPr lang="en-US" smtClean="0"/>
              <a:t>Hypothesis test for Factor A</a:t>
            </a:r>
          </a:p>
          <a:p>
            <a:pPr lvl="2" eaLnBrk="1" hangingPunct="1">
              <a:spcBef>
                <a:spcPts val="600"/>
              </a:spcBef>
              <a:spcAft>
                <a:spcPts val="600"/>
              </a:spcAft>
            </a:pPr>
            <a:r>
              <a:rPr lang="en-US" smtClean="0"/>
              <a:t>H</a:t>
            </a:r>
            <a:r>
              <a:rPr lang="en-US" baseline="-25000" smtClean="0"/>
              <a:t>0</a:t>
            </a:r>
            <a:r>
              <a:rPr lang="en-US" smtClean="0"/>
              <a:t>: </a:t>
            </a:r>
            <a:r>
              <a:rPr lang="en-US" smtClean="0">
                <a:cs typeface="Arial" charset="0"/>
              </a:rPr>
              <a:t>µ</a:t>
            </a:r>
            <a:r>
              <a:rPr lang="en-US" baseline="-25000" smtClean="0">
                <a:cs typeface="Arial" charset="0"/>
              </a:rPr>
              <a:t>A1</a:t>
            </a:r>
            <a:r>
              <a:rPr lang="en-US" smtClean="0">
                <a:cs typeface="Arial" charset="0"/>
              </a:rPr>
              <a:t> = µ</a:t>
            </a:r>
            <a:r>
              <a:rPr lang="en-US" baseline="-25000" smtClean="0">
                <a:cs typeface="Arial" charset="0"/>
              </a:rPr>
              <a:t>A2</a:t>
            </a:r>
            <a:r>
              <a:rPr lang="en-US" smtClean="0">
                <a:cs typeface="Arial" charset="0"/>
              </a:rPr>
              <a:t> = … = µ</a:t>
            </a:r>
            <a:r>
              <a:rPr lang="en-US" baseline="-25000" smtClean="0">
                <a:cs typeface="Arial" charset="0"/>
              </a:rPr>
              <a:t>Aa</a:t>
            </a:r>
          </a:p>
          <a:p>
            <a:pPr lvl="1" eaLnBrk="1" hangingPunct="1">
              <a:spcBef>
                <a:spcPts val="600"/>
              </a:spcBef>
              <a:spcAft>
                <a:spcPts val="600"/>
              </a:spcAft>
              <a:buFontTx/>
              <a:buChar char="•"/>
            </a:pPr>
            <a:r>
              <a:rPr lang="en-US" smtClean="0"/>
              <a:t>Hypothesis test for Factor B</a:t>
            </a:r>
          </a:p>
          <a:p>
            <a:pPr lvl="2" eaLnBrk="1" hangingPunct="1">
              <a:spcBef>
                <a:spcPts val="600"/>
              </a:spcBef>
              <a:spcAft>
                <a:spcPts val="600"/>
              </a:spcAft>
            </a:pPr>
            <a:r>
              <a:rPr lang="en-US" smtClean="0"/>
              <a:t>H</a:t>
            </a:r>
            <a:r>
              <a:rPr lang="en-US" baseline="-25000" smtClean="0"/>
              <a:t>0</a:t>
            </a:r>
            <a:r>
              <a:rPr lang="en-US" smtClean="0"/>
              <a:t>: </a:t>
            </a:r>
            <a:r>
              <a:rPr lang="en-US" smtClean="0">
                <a:cs typeface="Arial" charset="0"/>
              </a:rPr>
              <a:t>µ</a:t>
            </a:r>
            <a:r>
              <a:rPr lang="en-US" baseline="-25000" smtClean="0">
                <a:cs typeface="Arial" charset="0"/>
              </a:rPr>
              <a:t>B1</a:t>
            </a:r>
            <a:r>
              <a:rPr lang="en-US" smtClean="0">
                <a:cs typeface="Arial" charset="0"/>
              </a:rPr>
              <a:t> = µ</a:t>
            </a:r>
            <a:r>
              <a:rPr lang="en-US" baseline="-25000" smtClean="0">
                <a:cs typeface="Arial" charset="0"/>
              </a:rPr>
              <a:t>B2</a:t>
            </a:r>
            <a:r>
              <a:rPr lang="en-US" smtClean="0">
                <a:cs typeface="Arial" charset="0"/>
              </a:rPr>
              <a:t> = … = µ</a:t>
            </a:r>
            <a:r>
              <a:rPr lang="en-US" baseline="-25000" smtClean="0">
                <a:cs typeface="Arial" charset="0"/>
              </a:rPr>
              <a:t>Bb</a:t>
            </a:r>
            <a:endParaRPr lang="en-US" smtClean="0"/>
          </a:p>
          <a:p>
            <a:pPr lvl="1" eaLnBrk="1" hangingPunct="1">
              <a:spcBef>
                <a:spcPts val="600"/>
              </a:spcBef>
              <a:spcAft>
                <a:spcPts val="600"/>
              </a:spcAft>
              <a:buFontTx/>
              <a:buChar char="•"/>
            </a:pPr>
            <a:r>
              <a:rPr lang="en-US" smtClean="0"/>
              <a:t>Hypothesis test for AB Interaction</a:t>
            </a:r>
          </a:p>
          <a:p>
            <a:pPr lvl="2" eaLnBrk="1" hangingPunct="1">
              <a:spcBef>
                <a:spcPts val="600"/>
              </a:spcBef>
              <a:spcAft>
                <a:spcPts val="600"/>
              </a:spcAft>
            </a:pPr>
            <a:r>
              <a:rPr lang="en-US" smtClean="0"/>
              <a:t>H</a:t>
            </a:r>
            <a:r>
              <a:rPr lang="en-US" baseline="-25000" smtClean="0"/>
              <a:t>0</a:t>
            </a:r>
            <a:r>
              <a:rPr lang="en-US" smtClean="0"/>
              <a:t>: </a:t>
            </a:r>
            <a:r>
              <a:rPr lang="en-US" smtClean="0">
                <a:cs typeface="Arial" charset="0"/>
              </a:rPr>
              <a:t>µ</a:t>
            </a:r>
            <a:r>
              <a:rPr lang="en-US" baseline="-25000" smtClean="0">
                <a:cs typeface="Arial" charset="0"/>
              </a:rPr>
              <a:t>AB1</a:t>
            </a:r>
            <a:r>
              <a:rPr lang="en-US" smtClean="0">
                <a:cs typeface="Arial" charset="0"/>
              </a:rPr>
              <a:t> = µ</a:t>
            </a:r>
            <a:r>
              <a:rPr lang="en-US" baseline="-25000" smtClean="0">
                <a:cs typeface="Arial" charset="0"/>
              </a:rPr>
              <a:t>AB2</a:t>
            </a:r>
            <a:r>
              <a:rPr lang="en-US" smtClean="0">
                <a:cs typeface="Arial" charset="0"/>
              </a:rPr>
              <a:t> = … = µ</a:t>
            </a:r>
            <a:r>
              <a:rPr lang="en-US" baseline="-25000" smtClean="0">
                <a:cs typeface="Arial" charset="0"/>
              </a:rPr>
              <a:t>ABab</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8611" name="Slide Number Placeholder 5"/>
          <p:cNvSpPr>
            <a:spLocks noGrp="1"/>
          </p:cNvSpPr>
          <p:nvPr>
            <p:ph type="sldNum" sz="quarter" idx="12"/>
          </p:nvPr>
        </p:nvSpPr>
        <p:spPr>
          <a:noFill/>
        </p:spPr>
        <p:txBody>
          <a:bodyPr/>
          <a:lstStyle/>
          <a:p>
            <a:fld id="{1472788F-9904-4060-AD36-E371625508D5}" type="slidenum">
              <a:rPr lang="en-US" smtClean="0">
                <a:latin typeface="Arial" charset="0"/>
              </a:rPr>
              <a:pPr/>
              <a:t>347</a:t>
            </a:fld>
            <a:endParaRPr lang="en-US" smtClean="0">
              <a:latin typeface="Arial" charset="0"/>
            </a:endParaRPr>
          </a:p>
        </p:txBody>
      </p:sp>
      <p:sp>
        <p:nvSpPr>
          <p:cNvPr id="68612" name="Rectangle 2"/>
          <p:cNvSpPr>
            <a:spLocks noGrp="1" noChangeArrowheads="1"/>
          </p:cNvSpPr>
          <p:nvPr>
            <p:ph type="title"/>
          </p:nvPr>
        </p:nvSpPr>
        <p:spPr>
          <a:xfrm>
            <a:off x="228600" y="0"/>
            <a:ext cx="8686800" cy="1143000"/>
          </a:xfrm>
        </p:spPr>
        <p:txBody>
          <a:bodyPr/>
          <a:lstStyle/>
          <a:p>
            <a:pPr eaLnBrk="1" hangingPunct="1"/>
            <a:r>
              <a:rPr lang="en-US" sz="4000" smtClean="0"/>
              <a:t>General Two-Factor Factorial Design</a:t>
            </a:r>
          </a:p>
        </p:txBody>
      </p:sp>
      <p:sp>
        <p:nvSpPr>
          <p:cNvPr id="68613" name="Rectangle 3"/>
          <p:cNvSpPr>
            <a:spLocks noGrp="1" noChangeArrowheads="1"/>
          </p:cNvSpPr>
          <p:nvPr>
            <p:ph type="body" idx="1"/>
          </p:nvPr>
        </p:nvSpPr>
        <p:spPr>
          <a:xfrm>
            <a:off x="228600" y="1143000"/>
            <a:ext cx="8686800" cy="5410200"/>
          </a:xfrm>
        </p:spPr>
        <p:txBody>
          <a:bodyPr/>
          <a:lstStyle/>
          <a:p>
            <a:pPr eaLnBrk="1" hangingPunct="1">
              <a:buFontTx/>
              <a:buNone/>
            </a:pPr>
            <a:r>
              <a:rPr lang="en-US" sz="2400" smtClean="0"/>
              <a:t>Cake Baking Example</a:t>
            </a:r>
          </a:p>
          <a:p>
            <a:pPr eaLnBrk="1" hangingPunct="1"/>
            <a:r>
              <a:rPr lang="en-US" sz="2400" smtClean="0"/>
              <a:t>Do number of eggs and/or brand of cake mix affect cake moisture (ml of H</a:t>
            </a:r>
            <a:r>
              <a:rPr lang="en-US" sz="2400" baseline="-25000" smtClean="0"/>
              <a:t>2</a:t>
            </a:r>
            <a:r>
              <a:rPr lang="en-US" sz="2400" smtClean="0"/>
              <a:t>0/1000mg cake)?</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Response? Factors? # Factor levels? # replicates?</a:t>
            </a:r>
          </a:p>
        </p:txBody>
      </p:sp>
      <p:graphicFrame>
        <p:nvGraphicFramePr>
          <p:cNvPr id="7" name="Table 6"/>
          <p:cNvGraphicFramePr>
            <a:graphicFrameLocks noGrp="1"/>
          </p:cNvGraphicFramePr>
          <p:nvPr/>
        </p:nvGraphicFramePr>
        <p:xfrm>
          <a:off x="609600" y="2727325"/>
          <a:ext cx="7985760" cy="2377440"/>
        </p:xfrm>
        <a:graphic>
          <a:graphicData uri="http://schemas.openxmlformats.org/drawingml/2006/table">
            <a:tbl>
              <a:tblPr>
                <a:tableStyleId>{5C22544A-7EE6-4342-B048-85BDC9FD1C3A}</a:tableStyleId>
              </a:tblPr>
              <a:tblGrid>
                <a:gridCol w="1828800"/>
                <a:gridCol w="1645920"/>
                <a:gridCol w="1645920"/>
                <a:gridCol w="1645920"/>
                <a:gridCol w="1219200"/>
              </a:tblGrid>
              <a:tr h="370840">
                <a:tc>
                  <a:txBody>
                    <a:bodyPr/>
                    <a:lstStyle/>
                    <a:p>
                      <a:endParaRPr lang="en-US" sz="2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b="1" u="sng" dirty="0" smtClean="0">
                          <a:solidFill>
                            <a:schemeClr val="tx1"/>
                          </a:solidFill>
                        </a:rPr>
                        <a:t># eggs</a:t>
                      </a:r>
                      <a:endParaRPr lang="en-US" sz="2000" b="1" u="sng"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endParaRPr lang="en-US" sz="2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370840">
                <a:tc>
                  <a:txBody>
                    <a:bodyPr/>
                    <a:lstStyle/>
                    <a:p>
                      <a:r>
                        <a:rPr lang="en-US" sz="2000" b="1" u="sng" dirty="0" smtClean="0">
                          <a:solidFill>
                            <a:schemeClr val="tx1"/>
                          </a:solidFill>
                        </a:rPr>
                        <a:t>Cake mix</a:t>
                      </a:r>
                      <a:endParaRPr lang="en-US" sz="2000" b="1"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1.5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Totals</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r>
              <a:tr h="370840">
                <a:tc>
                  <a:txBody>
                    <a:bodyPr/>
                    <a:lstStyle/>
                    <a:p>
                      <a:r>
                        <a:rPr lang="en-US" sz="2000" dirty="0" smtClean="0">
                          <a:solidFill>
                            <a:schemeClr val="tx1"/>
                          </a:solidFill>
                        </a:rPr>
                        <a:t>Betty Crocker</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37  16  44</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55  69  41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94  87  75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518</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r>
              <a:tr h="370840">
                <a:tc>
                  <a:txBody>
                    <a:bodyPr/>
                    <a:lstStyle/>
                    <a:p>
                      <a:r>
                        <a:rPr lang="en-US" sz="2000" dirty="0" smtClean="0">
                          <a:solidFill>
                            <a:schemeClr val="tx1"/>
                          </a:solidFill>
                        </a:rPr>
                        <a:t>Duncan Hines</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11  36  17</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67  40  25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16  21  31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264</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r>
              <a:tr h="370840">
                <a:tc>
                  <a:txBody>
                    <a:bodyPr/>
                    <a:lstStyle/>
                    <a:p>
                      <a:r>
                        <a:rPr lang="en-US" sz="2000" dirty="0" smtClean="0">
                          <a:solidFill>
                            <a:schemeClr val="tx1"/>
                          </a:solidFill>
                        </a:rPr>
                        <a:t>Pillsbury</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sz="2000" dirty="0" smtClean="0">
                          <a:solidFill>
                            <a:schemeClr val="tx1"/>
                          </a:solidFill>
                        </a:rPr>
                        <a:t>22  43  15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28  15  55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47  34  62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321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r>
              <a:tr h="370840">
                <a:tc>
                  <a:txBody>
                    <a:bodyPr/>
                    <a:lstStyle/>
                    <a:p>
                      <a:r>
                        <a:rPr lang="en-US" sz="2000" dirty="0" smtClean="0">
                          <a:solidFill>
                            <a:schemeClr val="tx1"/>
                          </a:solidFill>
                        </a:rPr>
                        <a:t>Totals</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US" sz="2000" dirty="0" smtClean="0">
                          <a:solidFill>
                            <a:schemeClr val="tx1"/>
                          </a:solidFill>
                        </a:rPr>
                        <a:t>241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US" sz="2000" dirty="0" smtClean="0">
                          <a:solidFill>
                            <a:schemeClr val="tx1"/>
                          </a:solidFill>
                        </a:rPr>
                        <a:t>395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US" sz="2000" dirty="0" smtClean="0">
                          <a:solidFill>
                            <a:schemeClr val="tx1"/>
                          </a:solidFill>
                        </a:rPr>
                        <a:t>467</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US" sz="2000" dirty="0" smtClean="0">
                          <a:solidFill>
                            <a:schemeClr val="tx1"/>
                          </a:solidFill>
                        </a:rPr>
                        <a:t>1103</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r>
            </a:tbl>
          </a:graphicData>
        </a:graphic>
      </p:graphicFrame>
      <p:sp>
        <p:nvSpPr>
          <p:cNvPr id="8" name="TextBox 7"/>
          <p:cNvSpPr txBox="1">
            <a:spLocks noChangeArrowheads="1"/>
          </p:cNvSpPr>
          <p:nvPr/>
        </p:nvSpPr>
        <p:spPr bwMode="auto">
          <a:xfrm>
            <a:off x="5410200" y="6091238"/>
            <a:ext cx="2514600" cy="461962"/>
          </a:xfrm>
          <a:prstGeom prst="rect">
            <a:avLst/>
          </a:prstGeom>
          <a:solidFill>
            <a:srgbClr val="FFCCFF"/>
          </a:solidFill>
          <a:ln w="9525">
            <a:noFill/>
            <a:miter lim="800000"/>
            <a:headEnd/>
            <a:tailEnd/>
          </a:ln>
        </p:spPr>
        <p:txBody>
          <a:bodyPr>
            <a:spAutoFit/>
          </a:bodyPr>
          <a:lstStyle/>
          <a:p>
            <a:r>
              <a:rPr lang="en-US" sz="2400"/>
              <a:t>Balanced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69635" name="Slide Number Placeholder 5"/>
          <p:cNvSpPr>
            <a:spLocks noGrp="1"/>
          </p:cNvSpPr>
          <p:nvPr>
            <p:ph type="sldNum" sz="quarter" idx="12"/>
          </p:nvPr>
        </p:nvSpPr>
        <p:spPr>
          <a:noFill/>
        </p:spPr>
        <p:txBody>
          <a:bodyPr/>
          <a:lstStyle/>
          <a:p>
            <a:fld id="{7F0D5CA4-F112-43E4-B99C-72FB1C9FE4BE}" type="slidenum">
              <a:rPr lang="en-US" smtClean="0">
                <a:latin typeface="Arial" charset="0"/>
              </a:rPr>
              <a:pPr/>
              <a:t>348</a:t>
            </a:fld>
            <a:endParaRPr lang="en-US" smtClean="0">
              <a:latin typeface="Arial" charset="0"/>
            </a:endParaRPr>
          </a:p>
        </p:txBody>
      </p:sp>
      <p:sp>
        <p:nvSpPr>
          <p:cNvPr id="69636" name="Rectangle 2"/>
          <p:cNvSpPr>
            <a:spLocks noGrp="1" noChangeArrowheads="1"/>
          </p:cNvSpPr>
          <p:nvPr>
            <p:ph type="title"/>
          </p:nvPr>
        </p:nvSpPr>
        <p:spPr/>
        <p:txBody>
          <a:bodyPr/>
          <a:lstStyle/>
          <a:p>
            <a:pPr eaLnBrk="1" hangingPunct="1"/>
            <a:r>
              <a:rPr lang="en-US" sz="4000" smtClean="0"/>
              <a:t>Two Factor Cake Baking Example</a:t>
            </a:r>
          </a:p>
        </p:txBody>
      </p:sp>
      <p:pic>
        <p:nvPicPr>
          <p:cNvPr id="64517" name="Picture 4"/>
          <p:cNvPicPr>
            <a:picLocks noChangeAspect="1" noChangeArrowheads="1"/>
          </p:cNvPicPr>
          <p:nvPr/>
        </p:nvPicPr>
        <p:blipFill>
          <a:blip r:embed="rId2" cstate="print"/>
          <a:srcRect/>
          <a:stretch>
            <a:fillRect/>
          </a:stretch>
        </p:blipFill>
        <p:spPr bwMode="auto">
          <a:xfrm>
            <a:off x="1371600" y="1163638"/>
            <a:ext cx="6172200" cy="842962"/>
          </a:xfrm>
          <a:prstGeom prst="rect">
            <a:avLst/>
          </a:prstGeom>
          <a:solidFill>
            <a:schemeClr val="accent2">
              <a:lumMod val="20000"/>
              <a:lumOff val="80000"/>
            </a:schemeClr>
          </a:solidFill>
          <a:ln w="9525">
            <a:noFill/>
            <a:miter lim="800000"/>
            <a:headEnd/>
            <a:tailEnd/>
          </a:ln>
        </p:spPr>
      </p:pic>
      <p:pic>
        <p:nvPicPr>
          <p:cNvPr id="64518" name="Picture 5"/>
          <p:cNvPicPr>
            <a:picLocks noChangeAspect="1" noChangeArrowheads="1"/>
          </p:cNvPicPr>
          <p:nvPr/>
        </p:nvPicPr>
        <p:blipFill>
          <a:blip r:embed="rId3" cstate="print"/>
          <a:srcRect/>
          <a:stretch>
            <a:fillRect/>
          </a:stretch>
        </p:blipFill>
        <p:spPr bwMode="auto">
          <a:xfrm>
            <a:off x="990600" y="2384425"/>
            <a:ext cx="6973888" cy="892175"/>
          </a:xfrm>
          <a:prstGeom prst="rect">
            <a:avLst/>
          </a:prstGeom>
          <a:solidFill>
            <a:schemeClr val="accent2">
              <a:lumMod val="20000"/>
              <a:lumOff val="80000"/>
            </a:schemeClr>
          </a:solidFill>
          <a:ln w="9525">
            <a:noFill/>
            <a:miter lim="800000"/>
            <a:headEnd/>
            <a:tailEnd/>
          </a:ln>
        </p:spPr>
      </p:pic>
      <p:pic>
        <p:nvPicPr>
          <p:cNvPr id="64519" name="Picture 6"/>
          <p:cNvPicPr>
            <a:picLocks noChangeAspect="1" noChangeArrowheads="1"/>
          </p:cNvPicPr>
          <p:nvPr/>
        </p:nvPicPr>
        <p:blipFill>
          <a:blip r:embed="rId4" cstate="print"/>
          <a:srcRect/>
          <a:stretch>
            <a:fillRect/>
          </a:stretch>
        </p:blipFill>
        <p:spPr bwMode="auto">
          <a:xfrm>
            <a:off x="1219200" y="3609975"/>
            <a:ext cx="6629400" cy="885825"/>
          </a:xfrm>
          <a:prstGeom prst="rect">
            <a:avLst/>
          </a:prstGeom>
          <a:solidFill>
            <a:schemeClr val="accent2">
              <a:lumMod val="20000"/>
              <a:lumOff val="80000"/>
            </a:schemeClr>
          </a:solidFill>
          <a:ln w="9525">
            <a:noFill/>
            <a:miter lim="800000"/>
            <a:headEnd/>
            <a:tailEnd/>
          </a:ln>
        </p:spPr>
      </p:pic>
      <p:pic>
        <p:nvPicPr>
          <p:cNvPr id="64520" name="Picture 7"/>
          <p:cNvPicPr>
            <a:picLocks noChangeAspect="1" noChangeArrowheads="1"/>
          </p:cNvPicPr>
          <p:nvPr/>
        </p:nvPicPr>
        <p:blipFill>
          <a:blip r:embed="rId5" cstate="print"/>
          <a:srcRect/>
          <a:stretch>
            <a:fillRect/>
          </a:stretch>
        </p:blipFill>
        <p:spPr bwMode="auto">
          <a:xfrm>
            <a:off x="152400" y="4918075"/>
            <a:ext cx="8763000" cy="796925"/>
          </a:xfrm>
          <a:prstGeom prst="rect">
            <a:avLst/>
          </a:prstGeom>
          <a:solidFill>
            <a:schemeClr val="accent2">
              <a:lumMod val="20000"/>
              <a:lumOff val="80000"/>
            </a:schemeClr>
          </a:solidFill>
          <a:ln w="9525">
            <a:noFill/>
            <a:miter lim="800000"/>
            <a:headEnd/>
            <a:tailEnd/>
          </a:ln>
        </p:spPr>
      </p:pic>
      <p:sp>
        <p:nvSpPr>
          <p:cNvPr id="64521" name="Text Box 8"/>
          <p:cNvSpPr txBox="1">
            <a:spLocks noChangeArrowheads="1"/>
          </p:cNvSpPr>
          <p:nvPr/>
        </p:nvSpPr>
        <p:spPr bwMode="auto">
          <a:xfrm>
            <a:off x="1600200" y="6086475"/>
            <a:ext cx="5791200" cy="461963"/>
          </a:xfrm>
          <a:prstGeom prst="rect">
            <a:avLst/>
          </a:prstGeom>
          <a:solidFill>
            <a:schemeClr val="accent2">
              <a:lumMod val="20000"/>
              <a:lumOff val="80000"/>
            </a:schemeClr>
          </a:solidFill>
          <a:ln w="9525">
            <a:noFill/>
            <a:miter lim="800000"/>
            <a:headEnd/>
            <a:tailEnd/>
          </a:ln>
        </p:spPr>
        <p:txBody>
          <a:bodyPr>
            <a:spAutoFit/>
          </a:bodyPr>
          <a:lstStyle/>
          <a:p>
            <a:pPr>
              <a:spcBef>
                <a:spcPct val="50000"/>
              </a:spcBef>
              <a:defRPr/>
            </a:pPr>
            <a:r>
              <a:rPr lang="en-US" sz="2400" dirty="0" err="1">
                <a:latin typeface="Times New Roman" pitchFamily="18" charset="0"/>
              </a:rPr>
              <a:t>SS</a:t>
            </a:r>
            <a:r>
              <a:rPr lang="en-US" sz="2400" baseline="-25000" dirty="0" err="1">
                <a:latin typeface="Times New Roman" pitchFamily="18" charset="0"/>
              </a:rPr>
              <a:t>Error</a:t>
            </a:r>
            <a:r>
              <a:rPr lang="en-US" sz="2400" dirty="0">
                <a:latin typeface="Times New Roman" pitchFamily="18" charset="0"/>
              </a:rPr>
              <a:t> = 13877 – 3947 - 2962 - 2953 = 4015</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0659" name="Slide Number Placeholder 5"/>
          <p:cNvSpPr>
            <a:spLocks noGrp="1"/>
          </p:cNvSpPr>
          <p:nvPr>
            <p:ph type="sldNum" sz="quarter" idx="12"/>
          </p:nvPr>
        </p:nvSpPr>
        <p:spPr>
          <a:noFill/>
        </p:spPr>
        <p:txBody>
          <a:bodyPr/>
          <a:lstStyle/>
          <a:p>
            <a:fld id="{9A9EFCD9-911D-4A58-9F71-1B3028CC4191}" type="slidenum">
              <a:rPr lang="en-US" smtClean="0">
                <a:latin typeface="Arial" charset="0"/>
              </a:rPr>
              <a:pPr/>
              <a:t>349</a:t>
            </a:fld>
            <a:endParaRPr lang="en-US" smtClean="0">
              <a:latin typeface="Arial" charset="0"/>
            </a:endParaRPr>
          </a:p>
        </p:txBody>
      </p:sp>
      <p:sp>
        <p:nvSpPr>
          <p:cNvPr id="70660" name="Rectangle 2"/>
          <p:cNvSpPr>
            <a:spLocks noGrp="1" noChangeArrowheads="1"/>
          </p:cNvSpPr>
          <p:nvPr>
            <p:ph type="title"/>
          </p:nvPr>
        </p:nvSpPr>
        <p:spPr/>
        <p:txBody>
          <a:bodyPr/>
          <a:lstStyle/>
          <a:p>
            <a:pPr eaLnBrk="1" hangingPunct="1"/>
            <a:r>
              <a:rPr lang="en-US" sz="4000" smtClean="0"/>
              <a:t>Two Factor Cake Baking Example</a:t>
            </a:r>
          </a:p>
        </p:txBody>
      </p:sp>
      <p:sp>
        <p:nvSpPr>
          <p:cNvPr id="70661" name="Rectangle 3"/>
          <p:cNvSpPr>
            <a:spLocks noGrp="1" noChangeArrowheads="1"/>
          </p:cNvSpPr>
          <p:nvPr>
            <p:ph type="body" idx="1"/>
          </p:nvPr>
        </p:nvSpPr>
        <p:spPr>
          <a:xfrm>
            <a:off x="228600" y="4419600"/>
            <a:ext cx="8686800" cy="2286000"/>
          </a:xfrm>
        </p:spPr>
        <p:txBody>
          <a:bodyPr/>
          <a:lstStyle/>
          <a:p>
            <a:pPr eaLnBrk="1" hangingPunct="1">
              <a:lnSpc>
                <a:spcPct val="105000"/>
              </a:lnSpc>
            </a:pPr>
            <a:r>
              <a:rPr lang="en-US" sz="2400" smtClean="0"/>
              <a:t>Do brand of cake mix and/or # eggs affect cake moisture?</a:t>
            </a:r>
          </a:p>
          <a:p>
            <a:pPr lvl="1" eaLnBrk="1" hangingPunct="1">
              <a:lnSpc>
                <a:spcPct val="105000"/>
              </a:lnSpc>
            </a:pPr>
            <a:r>
              <a:rPr lang="en-US" sz="2000" smtClean="0"/>
              <a:t>First check interaction – cake mix * #eggs significant?</a:t>
            </a:r>
          </a:p>
          <a:p>
            <a:pPr lvl="2" eaLnBrk="1" hangingPunct="1">
              <a:lnSpc>
                <a:spcPct val="105000"/>
              </a:lnSpc>
            </a:pPr>
            <a:r>
              <a:rPr lang="en-US" sz="1800" smtClean="0"/>
              <a:t>F </a:t>
            </a:r>
            <a:r>
              <a:rPr lang="en-US" sz="1800" baseline="-25000" smtClean="0"/>
              <a:t>0.05,4,18</a:t>
            </a:r>
            <a:r>
              <a:rPr lang="en-US" sz="1800" smtClean="0"/>
              <a:t> = 2.93</a:t>
            </a:r>
          </a:p>
          <a:p>
            <a:pPr lvl="1" eaLnBrk="1" hangingPunct="1">
              <a:lnSpc>
                <a:spcPct val="105000"/>
              </a:lnSpc>
            </a:pPr>
            <a:r>
              <a:rPr lang="en-US" sz="2000" smtClean="0"/>
              <a:t>Then check main effects – cake mix significant?  # eggs significant?</a:t>
            </a:r>
          </a:p>
          <a:p>
            <a:pPr lvl="2" eaLnBrk="1" hangingPunct="1">
              <a:lnSpc>
                <a:spcPct val="105000"/>
              </a:lnSpc>
            </a:pPr>
            <a:r>
              <a:rPr lang="en-US" sz="1800" smtClean="0"/>
              <a:t>F </a:t>
            </a:r>
            <a:r>
              <a:rPr lang="en-US" sz="1800" baseline="-25000" smtClean="0"/>
              <a:t>0.05,2,18</a:t>
            </a:r>
            <a:r>
              <a:rPr lang="en-US" sz="1800" smtClean="0"/>
              <a:t> = 3.55</a:t>
            </a:r>
          </a:p>
          <a:p>
            <a:pPr eaLnBrk="1" hangingPunct="1"/>
            <a:endParaRPr lang="en-US" sz="2400" smtClean="0"/>
          </a:p>
        </p:txBody>
      </p:sp>
      <p:graphicFrame>
        <p:nvGraphicFramePr>
          <p:cNvPr id="7" name="Content Placeholder 5"/>
          <p:cNvGraphicFramePr>
            <a:graphicFrameLocks/>
          </p:cNvGraphicFramePr>
          <p:nvPr/>
        </p:nvGraphicFramePr>
        <p:xfrm>
          <a:off x="1371600" y="1143000"/>
          <a:ext cx="6400800" cy="3017520"/>
        </p:xfrm>
        <a:graphic>
          <a:graphicData uri="http://schemas.openxmlformats.org/drawingml/2006/table">
            <a:tbl>
              <a:tblPr firstRow="1" bandRow="1">
                <a:tableStyleId>{5C22544A-7EE6-4342-B048-85BDC9FD1C3A}</a:tableStyleId>
              </a:tblPr>
              <a:tblGrid>
                <a:gridCol w="2011680"/>
                <a:gridCol w="1097280"/>
                <a:gridCol w="1097280"/>
                <a:gridCol w="1097280"/>
                <a:gridCol w="1097280"/>
              </a:tblGrid>
              <a:tr h="731520">
                <a:tc>
                  <a:txBody>
                    <a:bodyPr/>
                    <a:lstStyle/>
                    <a:p>
                      <a:r>
                        <a:rPr lang="en-US" sz="2000" dirty="0" smtClean="0">
                          <a:solidFill>
                            <a:schemeClr val="tx1"/>
                          </a:solidFill>
                          <a:latin typeface="Times New Roman" pitchFamily="18" charset="0"/>
                          <a:cs typeface="Times New Roman" pitchFamily="18" charset="0"/>
                        </a:rPr>
                        <a:t>Source of Variation</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SS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df</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MS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F</a:t>
                      </a:r>
                      <a:endParaRPr lang="en-US" sz="200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cake mix</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3947</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2</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1974</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8.85</a:t>
                      </a:r>
                      <a:endParaRPr lang="en-US" sz="2000" baseline="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 eggs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2962</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2</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1481</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6.64</a:t>
                      </a:r>
                      <a:endParaRPr lang="en-US" sz="2000" baseline="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cake mix*# eggs</a:t>
                      </a:r>
                      <a:endParaRPr lang="en-US" sz="2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2953</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738</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3.31</a:t>
                      </a:r>
                      <a:endParaRPr lang="en-US" sz="2000" baseline="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Error</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4015</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18</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223</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Total</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13877</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26</a:t>
                      </a: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1683" name="Slide Number Placeholder 5"/>
          <p:cNvSpPr>
            <a:spLocks noGrp="1"/>
          </p:cNvSpPr>
          <p:nvPr>
            <p:ph type="sldNum" sz="quarter" idx="12"/>
          </p:nvPr>
        </p:nvSpPr>
        <p:spPr>
          <a:noFill/>
        </p:spPr>
        <p:txBody>
          <a:bodyPr/>
          <a:lstStyle/>
          <a:p>
            <a:fld id="{0333A6EC-6B67-4A3A-8622-22988677800E}" type="slidenum">
              <a:rPr lang="en-US" smtClean="0">
                <a:latin typeface="Arial" charset="0"/>
              </a:rPr>
              <a:pPr/>
              <a:t>350</a:t>
            </a:fld>
            <a:endParaRPr lang="en-US" smtClean="0">
              <a:latin typeface="Arial" charset="0"/>
            </a:endParaRPr>
          </a:p>
        </p:txBody>
      </p:sp>
      <p:sp>
        <p:nvSpPr>
          <p:cNvPr id="71684" name="Rectangle 2"/>
          <p:cNvSpPr>
            <a:spLocks noGrp="1" noChangeArrowheads="1"/>
          </p:cNvSpPr>
          <p:nvPr>
            <p:ph type="title"/>
          </p:nvPr>
        </p:nvSpPr>
        <p:spPr>
          <a:xfrm>
            <a:off x="457200" y="76200"/>
            <a:ext cx="8229600" cy="1143000"/>
          </a:xfrm>
        </p:spPr>
        <p:txBody>
          <a:bodyPr/>
          <a:lstStyle/>
          <a:p>
            <a:pPr eaLnBrk="1" hangingPunct="1"/>
            <a:r>
              <a:rPr lang="en-US" smtClean="0"/>
              <a:t>Factorial Design in Minitab</a:t>
            </a:r>
          </a:p>
        </p:txBody>
      </p:sp>
      <p:sp>
        <p:nvSpPr>
          <p:cNvPr id="71685" name="Rectangle 3"/>
          <p:cNvSpPr>
            <a:spLocks noGrp="1" noChangeArrowheads="1"/>
          </p:cNvSpPr>
          <p:nvPr>
            <p:ph type="body" idx="1"/>
          </p:nvPr>
        </p:nvSpPr>
        <p:spPr/>
        <p:txBody>
          <a:bodyPr/>
          <a:lstStyle/>
          <a:p>
            <a:pPr marL="609600" indent="-609600" eaLnBrk="1" hangingPunct="1">
              <a:spcBef>
                <a:spcPts val="600"/>
              </a:spcBef>
              <a:spcAft>
                <a:spcPts val="600"/>
              </a:spcAft>
              <a:buFontTx/>
              <a:buNone/>
            </a:pPr>
            <a:r>
              <a:rPr lang="en-US" smtClean="0"/>
              <a:t>2 ways to enter data in Minitab</a:t>
            </a:r>
          </a:p>
          <a:p>
            <a:pPr marL="990600" lvl="1" indent="-533400" eaLnBrk="1" hangingPunct="1">
              <a:spcBef>
                <a:spcPts val="600"/>
              </a:spcBef>
              <a:spcAft>
                <a:spcPts val="600"/>
              </a:spcAft>
              <a:buFontTx/>
              <a:buAutoNum type="arabicPeriod"/>
            </a:pPr>
            <a:r>
              <a:rPr lang="en-US" smtClean="0"/>
              <a:t>You enter factor levels and responses</a:t>
            </a:r>
          </a:p>
          <a:p>
            <a:pPr marL="1371600" lvl="2" indent="-457200" eaLnBrk="1" hangingPunct="1">
              <a:spcBef>
                <a:spcPts val="600"/>
              </a:spcBef>
              <a:spcAft>
                <a:spcPts val="600"/>
              </a:spcAft>
              <a:buFontTx/>
              <a:buChar char="–"/>
            </a:pPr>
            <a:r>
              <a:rPr lang="en-US" smtClean="0"/>
              <a:t>Separate columns for each factor </a:t>
            </a:r>
          </a:p>
          <a:p>
            <a:pPr marL="1371600" lvl="2" indent="-457200" eaLnBrk="1" hangingPunct="1">
              <a:spcBef>
                <a:spcPts val="600"/>
              </a:spcBef>
              <a:spcAft>
                <a:spcPts val="600"/>
              </a:spcAft>
              <a:buFontTx/>
              <a:buChar char="–"/>
            </a:pPr>
            <a:r>
              <a:rPr lang="en-US" smtClean="0"/>
              <a:t>Response in a column</a:t>
            </a:r>
          </a:p>
          <a:p>
            <a:pPr marL="990600" lvl="1" indent="-533400" eaLnBrk="1" hangingPunct="1">
              <a:spcBef>
                <a:spcPts val="600"/>
              </a:spcBef>
              <a:spcAft>
                <a:spcPts val="600"/>
              </a:spcAft>
              <a:buFontTx/>
              <a:buAutoNum type="arabicPeriod"/>
            </a:pPr>
            <a:r>
              <a:rPr lang="en-US" smtClean="0"/>
              <a:t>Use Minitab to generate many factorial experimental design/data collection worksheet (random or standard order), you fill in responses</a:t>
            </a:r>
          </a:p>
          <a:p>
            <a:pPr marL="1371600" lvl="2" indent="-457200" eaLnBrk="1" hangingPunct="1">
              <a:spcBef>
                <a:spcPts val="600"/>
              </a:spcBef>
              <a:spcAft>
                <a:spcPts val="600"/>
              </a:spcAft>
              <a:buFontTx/>
              <a:buChar char="–"/>
            </a:pPr>
            <a:endParaRPr lang="en-US" smtClean="0"/>
          </a:p>
          <a:p>
            <a:pPr marL="990600" lvl="1" indent="-533400" eaLnBrk="1" hangingPunct="1">
              <a:spcBef>
                <a:spcPts val="600"/>
              </a:spcBef>
              <a:spcAft>
                <a:spcPts val="600"/>
              </a:spcAft>
            </a:pPr>
            <a:endParaRPr 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2707" name="Slide Number Placeholder 5"/>
          <p:cNvSpPr>
            <a:spLocks noGrp="1"/>
          </p:cNvSpPr>
          <p:nvPr>
            <p:ph type="sldNum" sz="quarter" idx="12"/>
          </p:nvPr>
        </p:nvSpPr>
        <p:spPr>
          <a:noFill/>
        </p:spPr>
        <p:txBody>
          <a:bodyPr/>
          <a:lstStyle/>
          <a:p>
            <a:fld id="{6E30A524-6D67-44CB-8F4E-74AE8BA0E4C2}" type="slidenum">
              <a:rPr lang="en-US" smtClean="0">
                <a:latin typeface="Arial" charset="0"/>
              </a:rPr>
              <a:pPr/>
              <a:t>351</a:t>
            </a:fld>
            <a:endParaRPr lang="en-US" smtClean="0">
              <a:latin typeface="Arial" charset="0"/>
            </a:endParaRPr>
          </a:p>
        </p:txBody>
      </p:sp>
      <p:sp>
        <p:nvSpPr>
          <p:cNvPr id="72708" name="Rectangle 2"/>
          <p:cNvSpPr>
            <a:spLocks noGrp="1" noChangeArrowheads="1"/>
          </p:cNvSpPr>
          <p:nvPr>
            <p:ph type="title"/>
          </p:nvPr>
        </p:nvSpPr>
        <p:spPr>
          <a:xfrm>
            <a:off x="228600" y="0"/>
            <a:ext cx="8686800" cy="1143000"/>
          </a:xfrm>
        </p:spPr>
        <p:txBody>
          <a:bodyPr/>
          <a:lstStyle/>
          <a:p>
            <a:pPr eaLnBrk="1" hangingPunct="1"/>
            <a:r>
              <a:rPr lang="en-US" sz="4000" smtClean="0"/>
              <a:t>General Two-Factor Factorial Design</a:t>
            </a:r>
          </a:p>
        </p:txBody>
      </p:sp>
      <p:sp>
        <p:nvSpPr>
          <p:cNvPr id="72709" name="Rectangle 6"/>
          <p:cNvSpPr>
            <a:spLocks noChangeArrowheads="1"/>
          </p:cNvSpPr>
          <p:nvPr/>
        </p:nvSpPr>
        <p:spPr bwMode="auto">
          <a:xfrm>
            <a:off x="152400" y="1676400"/>
            <a:ext cx="5562600" cy="4114800"/>
          </a:xfrm>
          <a:prstGeom prst="rect">
            <a:avLst/>
          </a:prstGeom>
          <a:noFill/>
          <a:ln w="9525">
            <a:noFill/>
            <a:miter lim="800000"/>
            <a:headEnd/>
            <a:tailEnd/>
          </a:ln>
        </p:spPr>
        <p:txBody>
          <a:bodyPr/>
          <a:lstStyle/>
          <a:p>
            <a:pPr marL="342900" indent="-342900">
              <a:spcBef>
                <a:spcPts val="600"/>
              </a:spcBef>
              <a:spcAft>
                <a:spcPts val="600"/>
              </a:spcAft>
              <a:buFontTx/>
              <a:buChar char="•"/>
            </a:pPr>
            <a:r>
              <a:rPr lang="en-US" sz="2800"/>
              <a:t>Enter data in Minitab worksheet</a:t>
            </a:r>
          </a:p>
          <a:p>
            <a:pPr marL="742950" lvl="1" indent="-285750">
              <a:spcBef>
                <a:spcPts val="600"/>
              </a:spcBef>
              <a:spcAft>
                <a:spcPts val="600"/>
              </a:spcAft>
              <a:buFontTx/>
              <a:buChar char="–"/>
            </a:pPr>
            <a:r>
              <a:rPr lang="en-US" sz="2400"/>
              <a:t>Separate column for each factor</a:t>
            </a:r>
          </a:p>
          <a:p>
            <a:pPr marL="742950" lvl="1" indent="-285750">
              <a:spcBef>
                <a:spcPts val="600"/>
              </a:spcBef>
              <a:spcAft>
                <a:spcPts val="600"/>
              </a:spcAft>
              <a:buFontTx/>
              <a:buChar char="–"/>
            </a:pPr>
            <a:r>
              <a:rPr lang="en-US" sz="2400"/>
              <a:t>One column for Response</a:t>
            </a:r>
          </a:p>
          <a:p>
            <a:pPr marL="742950" lvl="1" indent="-285750">
              <a:spcBef>
                <a:spcPts val="600"/>
              </a:spcBef>
              <a:spcAft>
                <a:spcPts val="600"/>
              </a:spcAft>
              <a:buFontTx/>
              <a:buChar char="–"/>
            </a:pPr>
            <a:r>
              <a:rPr lang="en-US" sz="2400"/>
              <a:t>Enter data in actual run order</a:t>
            </a:r>
          </a:p>
          <a:p>
            <a:pPr marL="742950" lvl="1" indent="-285750">
              <a:spcBef>
                <a:spcPts val="600"/>
              </a:spcBef>
              <a:spcAft>
                <a:spcPts val="600"/>
              </a:spcAft>
              <a:buFontTx/>
              <a:buChar char="–"/>
            </a:pPr>
            <a:endParaRPr lang="en-US" sz="2400"/>
          </a:p>
          <a:p>
            <a:pPr marL="342900" indent="-342900">
              <a:spcBef>
                <a:spcPts val="600"/>
              </a:spcBef>
              <a:spcAft>
                <a:spcPts val="600"/>
              </a:spcAft>
              <a:buFontTx/>
              <a:buChar char="•"/>
            </a:pPr>
            <a:r>
              <a:rPr lang="en-US" sz="2800"/>
              <a:t>Data entered in 3 columns: Response, Factor A levels, Factor B levels</a:t>
            </a:r>
          </a:p>
        </p:txBody>
      </p:sp>
      <p:pic>
        <p:nvPicPr>
          <p:cNvPr id="72710" name="Picture 8"/>
          <p:cNvPicPr>
            <a:picLocks noChangeAspect="1" noChangeArrowheads="1"/>
          </p:cNvPicPr>
          <p:nvPr/>
        </p:nvPicPr>
        <p:blipFill>
          <a:blip r:embed="rId2" cstate="print"/>
          <a:srcRect/>
          <a:stretch>
            <a:fillRect/>
          </a:stretch>
        </p:blipFill>
        <p:spPr bwMode="auto">
          <a:xfrm>
            <a:off x="6096000" y="914400"/>
            <a:ext cx="2919413" cy="592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85" t="18269" r="27524" b="23077"/>
          <a:stretch/>
        </p:blipFill>
        <p:spPr>
          <a:xfrm>
            <a:off x="3429000" y="2633030"/>
            <a:ext cx="5334001" cy="3920169"/>
          </a:xfrm>
          <a:prstGeom prst="rect">
            <a:avLst/>
          </a:prstGeom>
        </p:spPr>
      </p:pic>
      <p:sp>
        <p:nvSpPr>
          <p:cNvPr id="737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3731" name="Slide Number Placeholder 5"/>
          <p:cNvSpPr>
            <a:spLocks noGrp="1"/>
          </p:cNvSpPr>
          <p:nvPr>
            <p:ph type="sldNum" sz="quarter" idx="12"/>
          </p:nvPr>
        </p:nvSpPr>
        <p:spPr>
          <a:noFill/>
        </p:spPr>
        <p:txBody>
          <a:bodyPr/>
          <a:lstStyle/>
          <a:p>
            <a:fld id="{D7307437-5E6F-431C-B827-510D06FBD75D}" type="slidenum">
              <a:rPr lang="en-US" smtClean="0">
                <a:latin typeface="Arial" charset="0"/>
              </a:rPr>
              <a:pPr/>
              <a:t>352</a:t>
            </a:fld>
            <a:endParaRPr lang="en-US" smtClean="0">
              <a:latin typeface="Arial" charset="0"/>
            </a:endParaRPr>
          </a:p>
        </p:txBody>
      </p:sp>
      <p:sp>
        <p:nvSpPr>
          <p:cNvPr id="73732" name="Rectangle 2"/>
          <p:cNvSpPr>
            <a:spLocks noGrp="1" noChangeArrowheads="1"/>
          </p:cNvSpPr>
          <p:nvPr>
            <p:ph type="title"/>
          </p:nvPr>
        </p:nvSpPr>
        <p:spPr>
          <a:xfrm>
            <a:off x="228600" y="-152400"/>
            <a:ext cx="8686800" cy="1143000"/>
          </a:xfrm>
        </p:spPr>
        <p:txBody>
          <a:bodyPr/>
          <a:lstStyle/>
          <a:p>
            <a:pPr eaLnBrk="1" hangingPunct="1"/>
            <a:r>
              <a:rPr lang="en-US" sz="4000" smtClean="0"/>
              <a:t>General Two-Factor Factorial Design</a:t>
            </a:r>
          </a:p>
        </p:txBody>
      </p:sp>
      <p:sp>
        <p:nvSpPr>
          <p:cNvPr id="73733" name="Rectangle 3"/>
          <p:cNvSpPr>
            <a:spLocks noGrp="1" noChangeArrowheads="1"/>
          </p:cNvSpPr>
          <p:nvPr>
            <p:ph type="body" idx="1"/>
          </p:nvPr>
        </p:nvSpPr>
        <p:spPr>
          <a:xfrm>
            <a:off x="457200" y="838200"/>
            <a:ext cx="5943600" cy="4525963"/>
          </a:xfrm>
        </p:spPr>
        <p:txBody>
          <a:bodyPr/>
          <a:lstStyle/>
          <a:p>
            <a:pPr eaLnBrk="1" hangingPunct="1">
              <a:buFont typeface="Wingdings" pitchFamily="2" charset="2"/>
              <a:buChar char="Ø"/>
            </a:pPr>
            <a:r>
              <a:rPr lang="en-US" sz="2400" dirty="0" smtClean="0"/>
              <a:t>Stat</a:t>
            </a:r>
          </a:p>
          <a:p>
            <a:pPr lvl="1" eaLnBrk="1" hangingPunct="1">
              <a:buFont typeface="Wingdings" pitchFamily="2" charset="2"/>
              <a:buChar char="Ø"/>
            </a:pPr>
            <a:r>
              <a:rPr lang="en-US" sz="2400" dirty="0" smtClean="0"/>
              <a:t>ANOVA</a:t>
            </a:r>
          </a:p>
          <a:p>
            <a:pPr lvl="2" eaLnBrk="1" hangingPunct="1">
              <a:buFont typeface="Wingdings" pitchFamily="2" charset="2"/>
              <a:buChar char="Ø"/>
            </a:pPr>
            <a:r>
              <a:rPr lang="en-US" dirty="0" smtClean="0"/>
              <a:t>GLM</a:t>
            </a:r>
          </a:p>
          <a:p>
            <a:pPr lvl="3" eaLnBrk="1" hangingPunct="1">
              <a:buFont typeface="Wingdings" pitchFamily="2" charset="2"/>
              <a:buChar char="§"/>
            </a:pPr>
            <a:r>
              <a:rPr lang="en-US" sz="2400" dirty="0" smtClean="0"/>
              <a:t>Fit General Linear Model</a:t>
            </a:r>
          </a:p>
          <a:p>
            <a:pPr eaLnBrk="1" hangingPunct="1"/>
            <a:endParaRPr lang="en-US" sz="2400" dirty="0" smtClean="0"/>
          </a:p>
          <a:p>
            <a:pPr eaLnBrk="1" hangingPunct="1"/>
            <a:endParaRPr lang="en-US" sz="2400" dirty="0" smtClean="0"/>
          </a:p>
        </p:txBody>
      </p:sp>
      <p:sp>
        <p:nvSpPr>
          <p:cNvPr id="10" name="Oval 9"/>
          <p:cNvSpPr/>
          <p:nvPr/>
        </p:nvSpPr>
        <p:spPr>
          <a:xfrm>
            <a:off x="5791200" y="5346746"/>
            <a:ext cx="9906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687" t="12037" r="30209" b="16667"/>
          <a:stretch/>
        </p:blipFill>
        <p:spPr>
          <a:xfrm>
            <a:off x="3827417" y="1790700"/>
            <a:ext cx="4564063" cy="4564063"/>
          </a:xfrm>
          <a:prstGeom prst="rect">
            <a:avLst/>
          </a:prstGeom>
        </p:spPr>
      </p:pic>
      <p:sp>
        <p:nvSpPr>
          <p:cNvPr id="737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3731" name="Slide Number Placeholder 5"/>
          <p:cNvSpPr>
            <a:spLocks noGrp="1"/>
          </p:cNvSpPr>
          <p:nvPr>
            <p:ph type="sldNum" sz="quarter" idx="12"/>
          </p:nvPr>
        </p:nvSpPr>
        <p:spPr>
          <a:noFill/>
        </p:spPr>
        <p:txBody>
          <a:bodyPr/>
          <a:lstStyle/>
          <a:p>
            <a:fld id="{D7307437-5E6F-431C-B827-510D06FBD75D}" type="slidenum">
              <a:rPr lang="en-US" smtClean="0">
                <a:latin typeface="Arial" charset="0"/>
              </a:rPr>
              <a:pPr/>
              <a:t>353</a:t>
            </a:fld>
            <a:endParaRPr lang="en-US" smtClean="0">
              <a:latin typeface="Arial" charset="0"/>
            </a:endParaRPr>
          </a:p>
        </p:txBody>
      </p:sp>
      <p:sp>
        <p:nvSpPr>
          <p:cNvPr id="73732" name="Rectangle 2"/>
          <p:cNvSpPr>
            <a:spLocks noGrp="1" noChangeArrowheads="1"/>
          </p:cNvSpPr>
          <p:nvPr>
            <p:ph type="title"/>
          </p:nvPr>
        </p:nvSpPr>
        <p:spPr>
          <a:xfrm>
            <a:off x="228600" y="-152400"/>
            <a:ext cx="8686800" cy="1143000"/>
          </a:xfrm>
        </p:spPr>
        <p:txBody>
          <a:bodyPr/>
          <a:lstStyle/>
          <a:p>
            <a:pPr eaLnBrk="1" hangingPunct="1"/>
            <a:r>
              <a:rPr lang="en-US" sz="4000" smtClean="0"/>
              <a:t>General Two-Factor Factorial Design</a:t>
            </a:r>
          </a:p>
        </p:txBody>
      </p:sp>
      <p:sp>
        <p:nvSpPr>
          <p:cNvPr id="73733" name="Rectangle 3"/>
          <p:cNvSpPr>
            <a:spLocks noGrp="1" noChangeArrowheads="1"/>
          </p:cNvSpPr>
          <p:nvPr>
            <p:ph type="body" idx="1"/>
          </p:nvPr>
        </p:nvSpPr>
        <p:spPr>
          <a:xfrm>
            <a:off x="457200" y="838200"/>
            <a:ext cx="2971800" cy="5516563"/>
          </a:xfrm>
        </p:spPr>
        <p:txBody>
          <a:bodyPr/>
          <a:lstStyle/>
          <a:p>
            <a:pPr eaLnBrk="1" hangingPunct="1"/>
            <a:endParaRPr lang="en-US" sz="2400" dirty="0" smtClean="0"/>
          </a:p>
          <a:p>
            <a:pPr eaLnBrk="1" hangingPunct="1"/>
            <a:r>
              <a:rPr lang="en-US" sz="2400" dirty="0" smtClean="0"/>
              <a:t>Highlight both terms</a:t>
            </a:r>
          </a:p>
          <a:p>
            <a:pPr eaLnBrk="1" hangingPunct="1"/>
            <a:r>
              <a:rPr lang="en-US" sz="2400" dirty="0" smtClean="0"/>
              <a:t>Select interactions through order 2, (or greater for more terms)</a:t>
            </a:r>
          </a:p>
          <a:p>
            <a:pPr eaLnBrk="1" hangingPunct="1"/>
            <a:r>
              <a:rPr lang="en-US" sz="2400" dirty="0" smtClean="0"/>
              <a:t>Click “Add”</a:t>
            </a:r>
          </a:p>
          <a:p>
            <a:pPr eaLnBrk="1" hangingPunct="1"/>
            <a:r>
              <a:rPr lang="en-US" sz="2400" dirty="0" smtClean="0"/>
              <a:t>Mix*eggs term now shows in “Terms in model”</a:t>
            </a:r>
          </a:p>
        </p:txBody>
      </p:sp>
      <p:sp>
        <p:nvSpPr>
          <p:cNvPr id="10" name="Oval 9"/>
          <p:cNvSpPr/>
          <p:nvPr/>
        </p:nvSpPr>
        <p:spPr>
          <a:xfrm>
            <a:off x="5181600" y="2209800"/>
            <a:ext cx="33528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888181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4755" name="Slide Number Placeholder 5"/>
          <p:cNvSpPr>
            <a:spLocks noGrp="1"/>
          </p:cNvSpPr>
          <p:nvPr>
            <p:ph type="sldNum" sz="quarter" idx="12"/>
          </p:nvPr>
        </p:nvSpPr>
        <p:spPr>
          <a:noFill/>
        </p:spPr>
        <p:txBody>
          <a:bodyPr/>
          <a:lstStyle/>
          <a:p>
            <a:fld id="{776FA3E6-DC33-4668-959F-FBAB519B17AC}" type="slidenum">
              <a:rPr lang="en-US" smtClean="0">
                <a:latin typeface="Arial" charset="0"/>
              </a:rPr>
              <a:pPr/>
              <a:t>354</a:t>
            </a:fld>
            <a:endParaRPr lang="en-US" smtClean="0">
              <a:latin typeface="Arial" charset="0"/>
            </a:endParaRPr>
          </a:p>
        </p:txBody>
      </p:sp>
      <p:sp>
        <p:nvSpPr>
          <p:cNvPr id="74756" name="Rectangle 2"/>
          <p:cNvSpPr>
            <a:spLocks noGrp="1" noChangeArrowheads="1"/>
          </p:cNvSpPr>
          <p:nvPr>
            <p:ph type="title"/>
          </p:nvPr>
        </p:nvSpPr>
        <p:spPr/>
        <p:txBody>
          <a:bodyPr/>
          <a:lstStyle/>
          <a:p>
            <a:pPr eaLnBrk="1" hangingPunct="1"/>
            <a:r>
              <a:rPr lang="en-US" sz="4000" smtClean="0"/>
              <a:t>Two Factor Cake Baking Example</a:t>
            </a:r>
          </a:p>
        </p:txBody>
      </p:sp>
      <p:sp>
        <p:nvSpPr>
          <p:cNvPr id="74757" name="Rectangle 3"/>
          <p:cNvSpPr>
            <a:spLocks noGrp="1" noChangeArrowheads="1"/>
          </p:cNvSpPr>
          <p:nvPr>
            <p:ph type="body" idx="1"/>
          </p:nvPr>
        </p:nvSpPr>
        <p:spPr>
          <a:xfrm>
            <a:off x="304800" y="1143000"/>
            <a:ext cx="8610600" cy="4525963"/>
          </a:xfrm>
        </p:spPr>
        <p:txBody>
          <a:bodyPr/>
          <a:lstStyle/>
          <a:p>
            <a:pPr eaLnBrk="1" hangingPunct="1">
              <a:lnSpc>
                <a:spcPct val="80000"/>
              </a:lnSpc>
              <a:buFontTx/>
              <a:buNone/>
            </a:pPr>
            <a:r>
              <a:rPr lang="en-US" sz="2000" b="1" dirty="0">
                <a:latin typeface="Courier New" pitchFamily="49" charset="0"/>
              </a:rPr>
              <a:t>General Linear Model: moisture versus mix, eggs </a:t>
            </a:r>
          </a:p>
          <a:p>
            <a:pPr eaLnBrk="1" hangingPunct="1">
              <a:lnSpc>
                <a:spcPct val="80000"/>
              </a:lnSpc>
              <a:buFontTx/>
              <a:buNone/>
            </a:pPr>
            <a:endParaRPr lang="en-US" sz="2000" b="1" dirty="0">
              <a:latin typeface="Courier New" pitchFamily="49" charset="0"/>
            </a:endParaRPr>
          </a:p>
          <a:p>
            <a:pPr eaLnBrk="1" hangingPunct="1">
              <a:lnSpc>
                <a:spcPct val="80000"/>
              </a:lnSpc>
              <a:buFontTx/>
              <a:buNone/>
            </a:pPr>
            <a:r>
              <a:rPr lang="en-US" sz="1400" dirty="0" smtClean="0">
                <a:latin typeface="Courier New" pitchFamily="49" charset="0"/>
              </a:rPr>
              <a:t>Method</a:t>
            </a:r>
          </a:p>
          <a:p>
            <a:pPr eaLnBrk="1" hangingPunct="1">
              <a:lnSpc>
                <a:spcPct val="80000"/>
              </a:lnSpc>
              <a:buFontTx/>
              <a:buNone/>
            </a:pPr>
            <a:endParaRPr lang="en-US" sz="1400" dirty="0">
              <a:latin typeface="Courier New" pitchFamily="49" charset="0"/>
            </a:endParaRPr>
          </a:p>
          <a:p>
            <a:pPr eaLnBrk="1" hangingPunct="1">
              <a:lnSpc>
                <a:spcPct val="80000"/>
              </a:lnSpc>
              <a:buFontTx/>
              <a:buNone/>
            </a:pPr>
            <a:r>
              <a:rPr lang="en-US" sz="1400" dirty="0">
                <a:latin typeface="Courier New" pitchFamily="49" charset="0"/>
              </a:rPr>
              <a:t>Factor coding  (-1, 0, +1</a:t>
            </a:r>
            <a:r>
              <a:rPr lang="en-US" sz="1400" dirty="0" smtClean="0">
                <a:latin typeface="Courier New" pitchFamily="49" charset="0"/>
              </a:rPr>
              <a:t>)</a:t>
            </a:r>
            <a:endParaRPr lang="en-US" sz="1400" dirty="0">
              <a:latin typeface="Courier New" pitchFamily="49" charset="0"/>
            </a:endParaRPr>
          </a:p>
          <a:p>
            <a:pPr eaLnBrk="1" hangingPunct="1">
              <a:lnSpc>
                <a:spcPct val="80000"/>
              </a:lnSpc>
              <a:buFontTx/>
              <a:buNone/>
            </a:pPr>
            <a:endParaRPr lang="en-US" sz="1400" dirty="0">
              <a:latin typeface="Courier New" pitchFamily="49" charset="0"/>
            </a:endParaRPr>
          </a:p>
          <a:p>
            <a:pPr eaLnBrk="1" hangingPunct="1">
              <a:lnSpc>
                <a:spcPct val="80000"/>
              </a:lnSpc>
              <a:buFontTx/>
              <a:buNone/>
            </a:pPr>
            <a:r>
              <a:rPr lang="en-US" sz="1400" dirty="0">
                <a:latin typeface="Courier New" pitchFamily="49" charset="0"/>
              </a:rPr>
              <a:t>Factor </a:t>
            </a:r>
            <a:r>
              <a:rPr lang="en-US" sz="1400" dirty="0" smtClean="0">
                <a:latin typeface="Courier New" pitchFamily="49" charset="0"/>
              </a:rPr>
              <a:t>Information</a:t>
            </a:r>
          </a:p>
          <a:p>
            <a:pPr eaLnBrk="1" hangingPunct="1">
              <a:lnSpc>
                <a:spcPct val="80000"/>
              </a:lnSpc>
              <a:buFontTx/>
              <a:buNone/>
            </a:pPr>
            <a:endParaRPr lang="en-US" sz="1400" dirty="0">
              <a:latin typeface="Courier New" pitchFamily="49" charset="0"/>
            </a:endParaRPr>
          </a:p>
          <a:p>
            <a:pPr eaLnBrk="1" hangingPunct="1">
              <a:lnSpc>
                <a:spcPct val="80000"/>
              </a:lnSpc>
              <a:buFontTx/>
              <a:buNone/>
            </a:pPr>
            <a:r>
              <a:rPr lang="en-US" sz="1400" dirty="0">
                <a:latin typeface="Courier New" pitchFamily="49" charset="0"/>
              </a:rPr>
              <a:t>Factor  Type   Levels  Values</a:t>
            </a:r>
          </a:p>
          <a:p>
            <a:pPr eaLnBrk="1" hangingPunct="1">
              <a:lnSpc>
                <a:spcPct val="80000"/>
              </a:lnSpc>
              <a:buFontTx/>
              <a:buNone/>
            </a:pPr>
            <a:r>
              <a:rPr lang="en-US" sz="1400" dirty="0">
                <a:latin typeface="Courier New" pitchFamily="49" charset="0"/>
              </a:rPr>
              <a:t>mix     Fixed       3  Betty, Duncan, </a:t>
            </a:r>
            <a:r>
              <a:rPr lang="en-US" sz="1400" dirty="0" err="1">
                <a:latin typeface="Courier New" pitchFamily="49" charset="0"/>
              </a:rPr>
              <a:t>Pilsbury</a:t>
            </a:r>
            <a:endParaRPr lang="en-US" sz="1400" dirty="0">
              <a:latin typeface="Courier New" pitchFamily="49" charset="0"/>
            </a:endParaRPr>
          </a:p>
          <a:p>
            <a:pPr eaLnBrk="1" hangingPunct="1">
              <a:lnSpc>
                <a:spcPct val="80000"/>
              </a:lnSpc>
              <a:buFontTx/>
              <a:buNone/>
            </a:pPr>
            <a:r>
              <a:rPr lang="en-US" sz="1400" dirty="0">
                <a:latin typeface="Courier New" pitchFamily="49" charset="0"/>
              </a:rPr>
              <a:t>eggs    Fixed       3  1.0, 1.5, </a:t>
            </a:r>
            <a:r>
              <a:rPr lang="en-US" sz="1400" dirty="0" smtClean="0">
                <a:latin typeface="Courier New" pitchFamily="49" charset="0"/>
              </a:rPr>
              <a:t>2.0</a:t>
            </a:r>
            <a:endParaRPr lang="en-US" sz="1400" dirty="0">
              <a:latin typeface="Courier New" pitchFamily="49" charset="0"/>
            </a:endParaRPr>
          </a:p>
          <a:p>
            <a:pPr eaLnBrk="1" hangingPunct="1">
              <a:lnSpc>
                <a:spcPct val="80000"/>
              </a:lnSpc>
              <a:buFontTx/>
              <a:buNone/>
            </a:pPr>
            <a:endParaRPr lang="en-US" sz="1400" dirty="0">
              <a:latin typeface="Courier New" pitchFamily="49" charset="0"/>
            </a:endParaRPr>
          </a:p>
          <a:p>
            <a:pPr eaLnBrk="1" hangingPunct="1">
              <a:lnSpc>
                <a:spcPct val="80000"/>
              </a:lnSpc>
              <a:buFontTx/>
              <a:buNone/>
            </a:pPr>
            <a:r>
              <a:rPr lang="en-US" sz="1400" dirty="0">
                <a:latin typeface="Courier New" pitchFamily="49" charset="0"/>
              </a:rPr>
              <a:t>Analysis of </a:t>
            </a:r>
            <a:r>
              <a:rPr lang="en-US" sz="1400" dirty="0" smtClean="0">
                <a:latin typeface="Courier New" pitchFamily="49" charset="0"/>
              </a:rPr>
              <a:t>Variance</a:t>
            </a:r>
          </a:p>
          <a:p>
            <a:pPr eaLnBrk="1" hangingPunct="1">
              <a:lnSpc>
                <a:spcPct val="80000"/>
              </a:lnSpc>
              <a:buFontTx/>
              <a:buNone/>
            </a:pPr>
            <a:endParaRPr lang="en-US" sz="1400" dirty="0">
              <a:latin typeface="Courier New" pitchFamily="49" charset="0"/>
            </a:endParaRPr>
          </a:p>
          <a:p>
            <a:pPr eaLnBrk="1" hangingPunct="1">
              <a:lnSpc>
                <a:spcPct val="80000"/>
              </a:lnSpc>
              <a:buFontTx/>
              <a:buNone/>
            </a:pPr>
            <a:r>
              <a:rPr lang="en-US" sz="1400" dirty="0">
                <a:latin typeface="Courier New" pitchFamily="49" charset="0"/>
              </a:rPr>
              <a:t>Source      DF  </a:t>
            </a:r>
            <a:r>
              <a:rPr lang="en-US" sz="1400" dirty="0" err="1">
                <a:latin typeface="Courier New" pitchFamily="49" charset="0"/>
              </a:rPr>
              <a:t>Seq</a:t>
            </a:r>
            <a:r>
              <a:rPr lang="en-US" sz="1400" dirty="0">
                <a:latin typeface="Courier New" pitchFamily="49" charset="0"/>
              </a:rPr>
              <a:t> SS  Contribution  </a:t>
            </a:r>
            <a:r>
              <a:rPr lang="en-US" sz="1400" dirty="0" err="1">
                <a:latin typeface="Courier New" pitchFamily="49" charset="0"/>
              </a:rPr>
              <a:t>Adj</a:t>
            </a:r>
            <a:r>
              <a:rPr lang="en-US" sz="1400" dirty="0">
                <a:latin typeface="Courier New" pitchFamily="49" charset="0"/>
              </a:rPr>
              <a:t> SS  </a:t>
            </a:r>
            <a:r>
              <a:rPr lang="en-US" sz="1400" dirty="0" err="1">
                <a:latin typeface="Courier New" pitchFamily="49" charset="0"/>
              </a:rPr>
              <a:t>Adj</a:t>
            </a:r>
            <a:r>
              <a:rPr lang="en-US" sz="1400" dirty="0">
                <a:latin typeface="Courier New" pitchFamily="49" charset="0"/>
              </a:rPr>
              <a:t> MS  F-Value  P-Value</a:t>
            </a:r>
          </a:p>
          <a:p>
            <a:pPr eaLnBrk="1" hangingPunct="1">
              <a:lnSpc>
                <a:spcPct val="80000"/>
              </a:lnSpc>
              <a:buFontTx/>
              <a:buNone/>
            </a:pPr>
            <a:r>
              <a:rPr lang="en-US" sz="1400" dirty="0">
                <a:latin typeface="Courier New" pitchFamily="49" charset="0"/>
              </a:rPr>
              <a:t>  mix        2    3947        28.44%    3947  1973.6     8.85    0.002</a:t>
            </a:r>
          </a:p>
          <a:p>
            <a:pPr eaLnBrk="1" hangingPunct="1">
              <a:lnSpc>
                <a:spcPct val="80000"/>
              </a:lnSpc>
              <a:buFontTx/>
              <a:buNone/>
            </a:pPr>
            <a:r>
              <a:rPr lang="en-US" sz="1400" dirty="0">
                <a:latin typeface="Courier New" pitchFamily="49" charset="0"/>
              </a:rPr>
              <a:t>  eggs       2    2962        21.34%    2962  1481.0     6.64    0.007</a:t>
            </a:r>
          </a:p>
          <a:p>
            <a:pPr eaLnBrk="1" hangingPunct="1">
              <a:lnSpc>
                <a:spcPct val="80000"/>
              </a:lnSpc>
              <a:buFontTx/>
              <a:buNone/>
            </a:pPr>
            <a:r>
              <a:rPr lang="en-US" sz="1400" dirty="0">
                <a:latin typeface="Courier New" pitchFamily="49" charset="0"/>
              </a:rPr>
              <a:t>  mix*eggs   4    2953        21.28%    2953   738.4     3.31    0.034</a:t>
            </a:r>
          </a:p>
          <a:p>
            <a:pPr eaLnBrk="1" hangingPunct="1">
              <a:lnSpc>
                <a:spcPct val="80000"/>
              </a:lnSpc>
              <a:buFontTx/>
              <a:buNone/>
            </a:pPr>
            <a:r>
              <a:rPr lang="en-US" sz="1400" dirty="0">
                <a:latin typeface="Courier New" pitchFamily="49" charset="0"/>
              </a:rPr>
              <a:t>Error       18    4015        28.93%    4015   223.0</a:t>
            </a:r>
          </a:p>
          <a:p>
            <a:pPr eaLnBrk="1" hangingPunct="1">
              <a:lnSpc>
                <a:spcPct val="80000"/>
              </a:lnSpc>
              <a:buFontTx/>
              <a:buNone/>
            </a:pPr>
            <a:r>
              <a:rPr lang="en-US" sz="1400" dirty="0">
                <a:latin typeface="Courier New" pitchFamily="49" charset="0"/>
              </a:rPr>
              <a:t>Total       26   13877       100.00%</a:t>
            </a:r>
          </a:p>
          <a:p>
            <a:pPr eaLnBrk="1" hangingPunct="1">
              <a:lnSpc>
                <a:spcPct val="80000"/>
              </a:lnSpc>
              <a:buFontTx/>
              <a:buNone/>
            </a:pPr>
            <a:endParaRPr lang="en-US" sz="1400" dirty="0">
              <a:latin typeface="Courier New" pitchFamily="49" charset="0"/>
            </a:endParaRPr>
          </a:p>
        </p:txBody>
      </p:sp>
      <p:sp>
        <p:nvSpPr>
          <p:cNvPr id="74758" name="Text Box 4"/>
          <p:cNvSpPr txBox="1">
            <a:spLocks noChangeArrowheads="1"/>
          </p:cNvSpPr>
          <p:nvPr/>
        </p:nvSpPr>
        <p:spPr bwMode="auto">
          <a:xfrm>
            <a:off x="228600" y="5791200"/>
            <a:ext cx="8610600" cy="95567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800"/>
              <a:t>Do number of eggs and/or brand of cake mix affect cake moisture?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7651" name="Slide Number Placeholder 5"/>
          <p:cNvSpPr>
            <a:spLocks noGrp="1"/>
          </p:cNvSpPr>
          <p:nvPr>
            <p:ph type="sldNum" sz="quarter" idx="12"/>
          </p:nvPr>
        </p:nvSpPr>
        <p:spPr>
          <a:noFill/>
        </p:spPr>
        <p:txBody>
          <a:bodyPr/>
          <a:lstStyle/>
          <a:p>
            <a:fld id="{D3289D32-B744-4CDA-A393-D3254A9D3B1A}" type="slidenum">
              <a:rPr lang="en-US" smtClean="0">
                <a:latin typeface="Arial" charset="0"/>
              </a:rPr>
              <a:pPr/>
              <a:t>301</a:t>
            </a:fld>
            <a:endParaRPr lang="en-US" smtClean="0">
              <a:latin typeface="Arial" charset="0"/>
            </a:endParaRPr>
          </a:p>
        </p:txBody>
      </p:sp>
      <p:sp>
        <p:nvSpPr>
          <p:cNvPr id="27652" name="Rectangle 2"/>
          <p:cNvSpPr>
            <a:spLocks noGrp="1" noChangeArrowheads="1"/>
          </p:cNvSpPr>
          <p:nvPr>
            <p:ph type="title"/>
          </p:nvPr>
        </p:nvSpPr>
        <p:spPr>
          <a:xfrm>
            <a:off x="228600" y="-76200"/>
            <a:ext cx="8610600" cy="1143000"/>
          </a:xfrm>
        </p:spPr>
        <p:txBody>
          <a:bodyPr/>
          <a:lstStyle/>
          <a:p>
            <a:pPr eaLnBrk="1" hangingPunct="1"/>
            <a:r>
              <a:rPr lang="en-US" smtClean="0"/>
              <a:t>Heart Rate Reduction Example</a:t>
            </a:r>
          </a:p>
        </p:txBody>
      </p:sp>
      <p:sp>
        <p:nvSpPr>
          <p:cNvPr id="27653" name="Rectangle 3"/>
          <p:cNvSpPr>
            <a:spLocks noGrp="1" noChangeArrowheads="1"/>
          </p:cNvSpPr>
          <p:nvPr>
            <p:ph type="body" idx="1"/>
          </p:nvPr>
        </p:nvSpPr>
        <p:spPr>
          <a:xfrm>
            <a:off x="381000" y="1219200"/>
            <a:ext cx="8458200" cy="5334000"/>
          </a:xfrm>
        </p:spPr>
        <p:txBody>
          <a:bodyPr/>
          <a:lstStyle/>
          <a:p>
            <a:pPr eaLnBrk="1" hangingPunct="1">
              <a:spcBef>
                <a:spcPts val="600"/>
              </a:spcBef>
              <a:spcAft>
                <a:spcPts val="600"/>
              </a:spcAft>
            </a:pPr>
            <a:r>
              <a:rPr lang="en-US" sz="2800" smtClean="0"/>
              <a:t>The patients are a source of </a:t>
            </a:r>
            <a:r>
              <a:rPr lang="en-US" sz="2800" b="1" smtClean="0">
                <a:solidFill>
                  <a:schemeClr val="accent2"/>
                </a:solidFill>
              </a:rPr>
              <a:t>nuisance variability</a:t>
            </a:r>
          </a:p>
          <a:p>
            <a:pPr eaLnBrk="1" hangingPunct="1">
              <a:spcBef>
                <a:spcPts val="600"/>
              </a:spcBef>
              <a:spcAft>
                <a:spcPts val="600"/>
              </a:spcAft>
            </a:pPr>
            <a:r>
              <a:rPr lang="en-US" sz="2800" smtClean="0"/>
              <a:t>The need for blocking – block out variation among patients – concentrate on variance among drug dosages</a:t>
            </a:r>
          </a:p>
          <a:p>
            <a:pPr eaLnBrk="1" hangingPunct="1">
              <a:spcBef>
                <a:spcPts val="600"/>
              </a:spcBef>
              <a:spcAft>
                <a:spcPts val="600"/>
              </a:spcAft>
            </a:pPr>
            <a:r>
              <a:rPr lang="en-US" sz="2800" smtClean="0"/>
              <a:t>To conduct this experiment as a RCBD, assign all 3 drug dosages to each patient</a:t>
            </a:r>
          </a:p>
          <a:p>
            <a:pPr eaLnBrk="1" hangingPunct="1">
              <a:spcBef>
                <a:spcPts val="600"/>
              </a:spcBef>
              <a:spcAft>
                <a:spcPts val="600"/>
              </a:spcAft>
            </a:pPr>
            <a:r>
              <a:rPr lang="en-US" sz="2800" smtClean="0"/>
              <a:t>Each patient is called a “</a:t>
            </a:r>
            <a:r>
              <a:rPr lang="en-US" sz="2800" b="1" smtClean="0">
                <a:solidFill>
                  <a:schemeClr val="accent2"/>
                </a:solidFill>
              </a:rPr>
              <a:t>block</a:t>
            </a:r>
            <a:r>
              <a:rPr lang="en-US" sz="2800" smtClean="0"/>
              <a:t>”; that is, it’s a more homogenous experimental unit on which to test the drug dosage</a:t>
            </a:r>
          </a:p>
          <a:p>
            <a:pPr eaLnBrk="1" hangingPunct="1">
              <a:spcBef>
                <a:spcPts val="600"/>
              </a:spcBef>
              <a:spcAft>
                <a:spcPts val="600"/>
              </a:spcAft>
            </a:pPr>
            <a:r>
              <a:rPr lang="en-US" sz="2800" smtClean="0"/>
              <a:t>All runs </a:t>
            </a:r>
            <a:r>
              <a:rPr lang="en-US" sz="2800" b="1" smtClean="0">
                <a:solidFill>
                  <a:schemeClr val="accent2"/>
                </a:solidFill>
              </a:rPr>
              <a:t>within</a:t>
            </a:r>
            <a:r>
              <a:rPr lang="en-US" sz="2800" smtClean="0"/>
              <a:t> a block are </a:t>
            </a:r>
            <a:r>
              <a:rPr lang="en-US" sz="2800" b="1" smtClean="0">
                <a:solidFill>
                  <a:schemeClr val="accent2"/>
                </a:solidFill>
              </a:rPr>
              <a:t>randomized</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2"/>
          <p:cNvPicPr>
            <a:picLocks noChangeAspect="1" noChangeArrowheads="1"/>
          </p:cNvPicPr>
          <p:nvPr/>
        </p:nvPicPr>
        <p:blipFill>
          <a:blip r:embed="rId2" cstate="print"/>
          <a:srcRect/>
          <a:stretch>
            <a:fillRect/>
          </a:stretch>
        </p:blipFill>
        <p:spPr bwMode="auto">
          <a:xfrm>
            <a:off x="4857750" y="1676400"/>
            <a:ext cx="3981450" cy="3027363"/>
          </a:xfrm>
          <a:prstGeom prst="rect">
            <a:avLst/>
          </a:prstGeom>
          <a:noFill/>
          <a:ln w="9525">
            <a:noFill/>
            <a:miter lim="800000"/>
            <a:headEnd/>
            <a:tailEnd/>
          </a:ln>
        </p:spPr>
      </p:pic>
      <p:sp>
        <p:nvSpPr>
          <p:cNvPr id="75779"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5780" name="Slide Number Placeholder 5"/>
          <p:cNvSpPr>
            <a:spLocks noGrp="1"/>
          </p:cNvSpPr>
          <p:nvPr>
            <p:ph type="sldNum" sz="quarter" idx="12"/>
          </p:nvPr>
        </p:nvSpPr>
        <p:spPr>
          <a:noFill/>
        </p:spPr>
        <p:txBody>
          <a:bodyPr/>
          <a:lstStyle/>
          <a:p>
            <a:fld id="{3820E8F1-2059-4278-B9A8-36C10BA55BA1}" type="slidenum">
              <a:rPr lang="en-US" smtClean="0">
                <a:latin typeface="Arial" charset="0"/>
              </a:rPr>
              <a:pPr/>
              <a:t>355</a:t>
            </a:fld>
            <a:endParaRPr lang="en-US" smtClean="0">
              <a:latin typeface="Arial" charset="0"/>
            </a:endParaRPr>
          </a:p>
        </p:txBody>
      </p:sp>
      <p:sp>
        <p:nvSpPr>
          <p:cNvPr id="75781" name="Rectangle 2"/>
          <p:cNvSpPr>
            <a:spLocks noGrp="1" noChangeArrowheads="1"/>
          </p:cNvSpPr>
          <p:nvPr>
            <p:ph type="title"/>
          </p:nvPr>
        </p:nvSpPr>
        <p:spPr>
          <a:xfrm>
            <a:off x="457200" y="-152400"/>
            <a:ext cx="8229600" cy="1143000"/>
          </a:xfrm>
        </p:spPr>
        <p:txBody>
          <a:bodyPr/>
          <a:lstStyle/>
          <a:p>
            <a:pPr eaLnBrk="1" hangingPunct="1"/>
            <a:r>
              <a:rPr lang="en-US" smtClean="0"/>
              <a:t>Factorial Designs in Minitab</a:t>
            </a:r>
          </a:p>
        </p:txBody>
      </p:sp>
      <p:sp>
        <p:nvSpPr>
          <p:cNvPr id="75782" name="Rectangle 3"/>
          <p:cNvSpPr>
            <a:spLocks noGrp="1" noChangeArrowheads="1"/>
          </p:cNvSpPr>
          <p:nvPr>
            <p:ph type="body" idx="1"/>
          </p:nvPr>
        </p:nvSpPr>
        <p:spPr>
          <a:xfrm>
            <a:off x="76200" y="838200"/>
            <a:ext cx="8229600" cy="4525963"/>
          </a:xfrm>
        </p:spPr>
        <p:txBody>
          <a:bodyPr/>
          <a:lstStyle/>
          <a:p>
            <a:pPr eaLnBrk="1" hangingPunct="1"/>
            <a:r>
              <a:rPr lang="en-US" sz="2400" smtClean="0"/>
              <a:t>Minitab can generate many factorial designs which can be used as a data collection sheet and for analysis </a:t>
            </a:r>
          </a:p>
        </p:txBody>
      </p:sp>
      <p:sp>
        <p:nvSpPr>
          <p:cNvPr id="243719" name="Text Box 4"/>
          <p:cNvSpPr txBox="1">
            <a:spLocks noChangeArrowheads="1"/>
          </p:cNvSpPr>
          <p:nvPr/>
        </p:nvSpPr>
        <p:spPr bwMode="auto">
          <a:xfrm>
            <a:off x="152400" y="1998663"/>
            <a:ext cx="4724400" cy="4554537"/>
          </a:xfrm>
          <a:prstGeom prst="rect">
            <a:avLst/>
          </a:prstGeom>
          <a:noFill/>
          <a:ln w="9525">
            <a:noFill/>
            <a:miter lim="800000"/>
            <a:headEnd/>
            <a:tailEnd/>
          </a:ln>
        </p:spPr>
        <p:txBody>
          <a:bodyPr>
            <a:spAutoFit/>
          </a:bodyPr>
          <a:lstStyle/>
          <a:p>
            <a:pPr>
              <a:spcBef>
                <a:spcPct val="50000"/>
              </a:spcBef>
              <a:buFont typeface="Wingdings" pitchFamily="2" charset="2"/>
              <a:buChar char="Ø"/>
              <a:defRPr/>
            </a:pPr>
            <a:r>
              <a:rPr lang="en-US" sz="2000" dirty="0">
                <a:latin typeface="Arial" pitchFamily="34" charset="0"/>
              </a:rPr>
              <a:t>Stat</a:t>
            </a:r>
          </a:p>
          <a:p>
            <a:pPr marL="228600" lvl="1">
              <a:spcBef>
                <a:spcPct val="50000"/>
              </a:spcBef>
              <a:buFont typeface="Wingdings" pitchFamily="2" charset="2"/>
              <a:buChar char="Ø"/>
              <a:defRPr/>
            </a:pPr>
            <a:r>
              <a:rPr lang="en-US" sz="2000" dirty="0">
                <a:latin typeface="Arial" pitchFamily="34" charset="0"/>
              </a:rPr>
              <a:t>DOE</a:t>
            </a:r>
          </a:p>
          <a:p>
            <a:pPr marL="457200" lvl="2">
              <a:spcBef>
                <a:spcPct val="50000"/>
              </a:spcBef>
              <a:buFont typeface="Wingdings" pitchFamily="2" charset="2"/>
              <a:buChar char="Ø"/>
              <a:defRPr/>
            </a:pPr>
            <a:r>
              <a:rPr lang="en-US" sz="2000" dirty="0">
                <a:latin typeface="Arial" pitchFamily="34" charset="0"/>
              </a:rPr>
              <a:t>Factorial</a:t>
            </a:r>
          </a:p>
          <a:p>
            <a:pPr marL="685800" lvl="3">
              <a:spcBef>
                <a:spcPct val="50000"/>
              </a:spcBef>
              <a:buFont typeface="Wingdings" pitchFamily="2" charset="2"/>
              <a:buChar char="Ø"/>
              <a:defRPr/>
            </a:pPr>
            <a:r>
              <a:rPr lang="en-US" sz="2000" dirty="0">
                <a:latin typeface="Arial" pitchFamily="34" charset="0"/>
              </a:rPr>
              <a:t>Create Factorial Design</a:t>
            </a:r>
          </a:p>
          <a:p>
            <a:pPr marL="1082675" lvl="4" indent="-168275">
              <a:spcBef>
                <a:spcPct val="50000"/>
              </a:spcBef>
              <a:buFont typeface="Arial" pitchFamily="34" charset="0"/>
              <a:buChar char="•"/>
              <a:defRPr/>
            </a:pPr>
            <a:r>
              <a:rPr lang="en-US" sz="2000" dirty="0">
                <a:latin typeface="Arial" pitchFamily="34" charset="0"/>
              </a:rPr>
              <a:t>General Full Factorial Design</a:t>
            </a:r>
          </a:p>
          <a:p>
            <a:pPr marL="1082675" lvl="4" indent="-168275">
              <a:spcBef>
                <a:spcPct val="50000"/>
              </a:spcBef>
              <a:buFont typeface="Arial" pitchFamily="34" charset="0"/>
              <a:buChar char="•"/>
              <a:defRPr/>
            </a:pPr>
            <a:r>
              <a:rPr lang="en-US" sz="2000" dirty="0">
                <a:latin typeface="Arial" pitchFamily="34" charset="0"/>
              </a:rPr>
              <a:t>Enter # of factors</a:t>
            </a:r>
          </a:p>
          <a:p>
            <a:pPr marL="914400" lvl="4">
              <a:spcBef>
                <a:spcPct val="50000"/>
              </a:spcBef>
              <a:buFont typeface="Wingdings" pitchFamily="2" charset="2"/>
              <a:buChar char="Ø"/>
              <a:defRPr/>
            </a:pPr>
            <a:r>
              <a:rPr lang="en-US" sz="2000" dirty="0">
                <a:latin typeface="Arial" pitchFamily="34" charset="0"/>
              </a:rPr>
              <a:t>Designs…</a:t>
            </a:r>
          </a:p>
          <a:p>
            <a:pPr marL="1082675" lvl="4" indent="-168275">
              <a:spcBef>
                <a:spcPct val="50000"/>
              </a:spcBef>
              <a:buFont typeface="Arial" pitchFamily="34" charset="0"/>
              <a:buChar char="•"/>
              <a:defRPr/>
            </a:pPr>
            <a:r>
              <a:rPr lang="en-US" sz="2000" dirty="0">
                <a:latin typeface="Arial" pitchFamily="34" charset="0"/>
              </a:rPr>
              <a:t>Enter # of levels of each factor</a:t>
            </a:r>
          </a:p>
          <a:p>
            <a:pPr marL="1082675" lvl="4" indent="-168275">
              <a:spcBef>
                <a:spcPct val="50000"/>
              </a:spcBef>
              <a:buFont typeface="Arial" pitchFamily="34" charset="0"/>
              <a:buChar char="•"/>
              <a:defRPr/>
            </a:pPr>
            <a:r>
              <a:rPr lang="en-US" sz="2000" dirty="0">
                <a:latin typeface="Arial" pitchFamily="34" charset="0"/>
              </a:rPr>
              <a:t>Enter # of replicates</a:t>
            </a:r>
          </a:p>
          <a:p>
            <a:pPr>
              <a:spcBef>
                <a:spcPct val="50000"/>
              </a:spcBef>
              <a:buFont typeface="Wingdings" pitchFamily="2" charset="2"/>
              <a:buChar char="Ø"/>
              <a:defRPr/>
            </a:pPr>
            <a:endParaRPr lang="en-US" sz="2000" dirty="0">
              <a:latin typeface="Arial" pitchFamily="34" charset="0"/>
            </a:endParaRPr>
          </a:p>
        </p:txBody>
      </p:sp>
      <p:sp>
        <p:nvSpPr>
          <p:cNvPr id="10" name="Oval 9"/>
          <p:cNvSpPr/>
          <p:nvPr/>
        </p:nvSpPr>
        <p:spPr>
          <a:xfrm>
            <a:off x="4830763" y="2971800"/>
            <a:ext cx="1874837"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6202363" y="3276600"/>
            <a:ext cx="427037"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888163" y="3505200"/>
            <a:ext cx="884237"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5787" name="Picture 11"/>
          <p:cNvPicPr>
            <a:picLocks noChangeAspect="1" noChangeArrowheads="1"/>
          </p:cNvPicPr>
          <p:nvPr/>
        </p:nvPicPr>
        <p:blipFill>
          <a:blip r:embed="rId3" cstate="print"/>
          <a:srcRect/>
          <a:stretch>
            <a:fillRect/>
          </a:stretch>
        </p:blipFill>
        <p:spPr bwMode="auto">
          <a:xfrm>
            <a:off x="5562600" y="4330700"/>
            <a:ext cx="3114675" cy="2527300"/>
          </a:xfrm>
          <a:prstGeom prst="rect">
            <a:avLst/>
          </a:prstGeom>
          <a:noFill/>
          <a:ln w="9525">
            <a:noFill/>
            <a:miter lim="800000"/>
            <a:headEnd/>
            <a:tailEnd/>
          </a:ln>
        </p:spPr>
      </p:pic>
      <p:sp>
        <p:nvSpPr>
          <p:cNvPr id="15" name="Oval 14"/>
          <p:cNvSpPr/>
          <p:nvPr/>
        </p:nvSpPr>
        <p:spPr>
          <a:xfrm>
            <a:off x="6735763" y="5715000"/>
            <a:ext cx="427037"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8031163" y="4800600"/>
            <a:ext cx="427037" cy="609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6803" name="Slide Number Placeholder 5"/>
          <p:cNvSpPr>
            <a:spLocks noGrp="1"/>
          </p:cNvSpPr>
          <p:nvPr>
            <p:ph type="sldNum" sz="quarter" idx="12"/>
          </p:nvPr>
        </p:nvSpPr>
        <p:spPr>
          <a:noFill/>
        </p:spPr>
        <p:txBody>
          <a:bodyPr/>
          <a:lstStyle/>
          <a:p>
            <a:fld id="{BE9E435E-A2E9-4137-90B9-54303B127634}" type="slidenum">
              <a:rPr lang="en-US" smtClean="0">
                <a:latin typeface="Arial" charset="0"/>
              </a:rPr>
              <a:pPr/>
              <a:t>356</a:t>
            </a:fld>
            <a:endParaRPr lang="en-US" smtClean="0">
              <a:latin typeface="Arial" charset="0"/>
            </a:endParaRPr>
          </a:p>
        </p:txBody>
      </p:sp>
      <p:sp>
        <p:nvSpPr>
          <p:cNvPr id="76804" name="Rectangle 2"/>
          <p:cNvSpPr>
            <a:spLocks noGrp="1" noChangeArrowheads="1"/>
          </p:cNvSpPr>
          <p:nvPr>
            <p:ph type="title"/>
          </p:nvPr>
        </p:nvSpPr>
        <p:spPr/>
        <p:txBody>
          <a:bodyPr/>
          <a:lstStyle/>
          <a:p>
            <a:pPr eaLnBrk="1" hangingPunct="1"/>
            <a:r>
              <a:rPr lang="en-US" smtClean="0"/>
              <a:t>Factorial Designs in Minitab</a:t>
            </a:r>
          </a:p>
        </p:txBody>
      </p:sp>
      <p:sp>
        <p:nvSpPr>
          <p:cNvPr id="76805" name="Rectangle 3"/>
          <p:cNvSpPr>
            <a:spLocks noGrp="1" noChangeArrowheads="1"/>
          </p:cNvSpPr>
          <p:nvPr>
            <p:ph type="body" idx="1"/>
          </p:nvPr>
        </p:nvSpPr>
        <p:spPr>
          <a:xfrm>
            <a:off x="228600" y="1600200"/>
            <a:ext cx="4114800" cy="4525963"/>
          </a:xfrm>
        </p:spPr>
        <p:txBody>
          <a:bodyPr/>
          <a:lstStyle/>
          <a:p>
            <a:pPr eaLnBrk="1" hangingPunct="1">
              <a:lnSpc>
                <a:spcPct val="90000"/>
              </a:lnSpc>
            </a:pPr>
            <a:r>
              <a:rPr lang="en-US" sz="2400" smtClean="0"/>
              <a:t>Design shown in randomized order</a:t>
            </a:r>
          </a:p>
          <a:p>
            <a:pPr eaLnBrk="1" hangingPunct="1">
              <a:lnSpc>
                <a:spcPct val="90000"/>
              </a:lnSpc>
            </a:pPr>
            <a:r>
              <a:rPr lang="en-US" sz="2400" smtClean="0"/>
              <a:t>Enter response in new column (C7) and analyze as before:</a:t>
            </a:r>
          </a:p>
          <a:p>
            <a:pPr eaLnBrk="1" hangingPunct="1">
              <a:lnSpc>
                <a:spcPct val="90000"/>
              </a:lnSpc>
            </a:pPr>
            <a:endParaRPr lang="en-US" sz="2400" smtClean="0"/>
          </a:p>
          <a:p>
            <a:pPr eaLnBrk="1" hangingPunct="1">
              <a:lnSpc>
                <a:spcPct val="90000"/>
              </a:lnSpc>
              <a:buFont typeface="Wingdings" pitchFamily="2" charset="2"/>
              <a:buChar char="Ø"/>
            </a:pPr>
            <a:r>
              <a:rPr lang="en-US" sz="2000" smtClean="0"/>
              <a:t>Stat</a:t>
            </a:r>
          </a:p>
          <a:p>
            <a:pPr lvl="1" eaLnBrk="1" hangingPunct="1">
              <a:lnSpc>
                <a:spcPct val="90000"/>
              </a:lnSpc>
              <a:buFont typeface="Wingdings" pitchFamily="2" charset="2"/>
              <a:buChar char="Ø"/>
            </a:pPr>
            <a:r>
              <a:rPr lang="en-US" sz="2000" smtClean="0"/>
              <a:t>ANOVA</a:t>
            </a:r>
          </a:p>
          <a:p>
            <a:pPr lvl="2" eaLnBrk="1" hangingPunct="1">
              <a:lnSpc>
                <a:spcPct val="90000"/>
              </a:lnSpc>
              <a:buFont typeface="Wingdings" pitchFamily="2" charset="2"/>
              <a:buChar char="Ø"/>
            </a:pPr>
            <a:r>
              <a:rPr lang="en-US" sz="2000" smtClean="0"/>
              <a:t>GLM</a:t>
            </a:r>
          </a:p>
          <a:p>
            <a:pPr lvl="2" eaLnBrk="1" hangingPunct="1">
              <a:lnSpc>
                <a:spcPct val="90000"/>
              </a:lnSpc>
            </a:pPr>
            <a:r>
              <a:rPr lang="en-US" sz="2000" smtClean="0"/>
              <a:t>Enter model</a:t>
            </a:r>
          </a:p>
          <a:p>
            <a:pPr eaLnBrk="1" hangingPunct="1">
              <a:lnSpc>
                <a:spcPct val="90000"/>
              </a:lnSpc>
            </a:pPr>
            <a:endParaRPr lang="en-US" sz="2800" smtClean="0"/>
          </a:p>
        </p:txBody>
      </p:sp>
      <p:pic>
        <p:nvPicPr>
          <p:cNvPr id="76806" name="Picture 7"/>
          <p:cNvPicPr>
            <a:picLocks noChangeAspect="1" noChangeArrowheads="1"/>
          </p:cNvPicPr>
          <p:nvPr/>
        </p:nvPicPr>
        <p:blipFill>
          <a:blip r:embed="rId2" cstate="print"/>
          <a:srcRect/>
          <a:stretch>
            <a:fillRect/>
          </a:stretch>
        </p:blipFill>
        <p:spPr bwMode="auto">
          <a:xfrm>
            <a:off x="4419600" y="1219200"/>
            <a:ext cx="4613275" cy="5562600"/>
          </a:xfrm>
          <a:prstGeom prst="rect">
            <a:avLst/>
          </a:prstGeom>
          <a:noFill/>
          <a:ln w="9525">
            <a:noFill/>
            <a:miter lim="800000"/>
            <a:headEnd/>
            <a:tailEnd/>
          </a:ln>
        </p:spPr>
      </p:pic>
      <p:sp>
        <p:nvSpPr>
          <p:cNvPr id="7" name="Rectangle 6"/>
          <p:cNvSpPr/>
          <p:nvPr/>
        </p:nvSpPr>
        <p:spPr>
          <a:xfrm>
            <a:off x="6781800" y="2514600"/>
            <a:ext cx="914400" cy="403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96200" y="2514600"/>
            <a:ext cx="457200" cy="403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7827" name="Slide Number Placeholder 5"/>
          <p:cNvSpPr>
            <a:spLocks noGrp="1"/>
          </p:cNvSpPr>
          <p:nvPr>
            <p:ph type="sldNum" sz="quarter" idx="12"/>
          </p:nvPr>
        </p:nvSpPr>
        <p:spPr>
          <a:noFill/>
        </p:spPr>
        <p:txBody>
          <a:bodyPr/>
          <a:lstStyle/>
          <a:p>
            <a:fld id="{6A9C08AA-32C2-4102-A790-6902A257F072}" type="slidenum">
              <a:rPr lang="en-US" smtClean="0">
                <a:latin typeface="Arial" charset="0"/>
              </a:rPr>
              <a:pPr/>
              <a:t>357</a:t>
            </a:fld>
            <a:endParaRPr lang="en-US" smtClean="0">
              <a:latin typeface="Arial" charset="0"/>
            </a:endParaRPr>
          </a:p>
        </p:txBody>
      </p:sp>
      <p:sp>
        <p:nvSpPr>
          <p:cNvPr id="77828" name="Rectangle 2"/>
          <p:cNvSpPr>
            <a:spLocks noGrp="1" noChangeArrowheads="1"/>
          </p:cNvSpPr>
          <p:nvPr>
            <p:ph type="title"/>
          </p:nvPr>
        </p:nvSpPr>
        <p:spPr/>
        <p:txBody>
          <a:bodyPr/>
          <a:lstStyle/>
          <a:p>
            <a:pPr eaLnBrk="1" hangingPunct="1"/>
            <a:r>
              <a:rPr lang="en-US" smtClean="0"/>
              <a:t>Factorial Designs in Minitab</a:t>
            </a:r>
          </a:p>
        </p:txBody>
      </p:sp>
      <p:sp>
        <p:nvSpPr>
          <p:cNvPr id="77829" name="Rectangle 3"/>
          <p:cNvSpPr>
            <a:spLocks noGrp="1" noChangeArrowheads="1"/>
          </p:cNvSpPr>
          <p:nvPr>
            <p:ph type="body" idx="1"/>
          </p:nvPr>
        </p:nvSpPr>
        <p:spPr>
          <a:xfrm>
            <a:off x="381000" y="1066800"/>
            <a:ext cx="8229600" cy="4525963"/>
          </a:xfrm>
        </p:spPr>
        <p:txBody>
          <a:bodyPr/>
          <a:lstStyle/>
          <a:p>
            <a:pPr eaLnBrk="1" hangingPunct="1">
              <a:buFontTx/>
              <a:buNone/>
            </a:pPr>
            <a:r>
              <a:rPr lang="en-US" sz="2400" smtClean="0"/>
              <a:t>To generate design in standard order:</a:t>
            </a:r>
          </a:p>
          <a:p>
            <a:pPr eaLnBrk="1" hangingPunct="1"/>
            <a:r>
              <a:rPr lang="en-US" sz="2400" smtClean="0"/>
              <a:t>After entering the design (# factor levels, # replicates), choose ‘Options…’ in the ‘Create Factorial Design’ menu</a:t>
            </a:r>
          </a:p>
          <a:p>
            <a:pPr eaLnBrk="1" hangingPunct="1"/>
            <a:r>
              <a:rPr lang="en-US" sz="2400" smtClean="0"/>
              <a:t>Un-check ‘Randomize runs’</a:t>
            </a:r>
          </a:p>
          <a:p>
            <a:pPr eaLnBrk="1" hangingPunct="1"/>
            <a:endParaRPr lang="en-US" sz="2400" smtClean="0"/>
          </a:p>
        </p:txBody>
      </p:sp>
      <p:pic>
        <p:nvPicPr>
          <p:cNvPr id="77830" name="Picture 10"/>
          <p:cNvPicPr>
            <a:picLocks noChangeAspect="1" noChangeArrowheads="1"/>
          </p:cNvPicPr>
          <p:nvPr/>
        </p:nvPicPr>
        <p:blipFill>
          <a:blip r:embed="rId2" cstate="print"/>
          <a:srcRect/>
          <a:stretch>
            <a:fillRect/>
          </a:stretch>
        </p:blipFill>
        <p:spPr bwMode="auto">
          <a:xfrm>
            <a:off x="304800" y="2971800"/>
            <a:ext cx="4610100" cy="3505200"/>
          </a:xfrm>
          <a:prstGeom prst="rect">
            <a:avLst/>
          </a:prstGeom>
          <a:noFill/>
          <a:ln w="9525">
            <a:noFill/>
            <a:miter lim="800000"/>
            <a:headEnd/>
            <a:tailEnd/>
          </a:ln>
        </p:spPr>
      </p:pic>
      <p:sp>
        <p:nvSpPr>
          <p:cNvPr id="12" name="Oval 11"/>
          <p:cNvSpPr/>
          <p:nvPr/>
        </p:nvSpPr>
        <p:spPr>
          <a:xfrm>
            <a:off x="2743200" y="5410200"/>
            <a:ext cx="884238"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7832" name="Picture 11"/>
          <p:cNvPicPr>
            <a:picLocks noChangeAspect="1" noChangeArrowheads="1"/>
          </p:cNvPicPr>
          <p:nvPr/>
        </p:nvPicPr>
        <p:blipFill>
          <a:blip r:embed="rId3" cstate="print"/>
          <a:srcRect/>
          <a:stretch>
            <a:fillRect/>
          </a:stretch>
        </p:blipFill>
        <p:spPr bwMode="auto">
          <a:xfrm>
            <a:off x="5029200" y="4391025"/>
            <a:ext cx="3962400" cy="1704975"/>
          </a:xfrm>
          <a:prstGeom prst="rect">
            <a:avLst/>
          </a:prstGeom>
          <a:noFill/>
          <a:ln w="9525">
            <a:noFill/>
            <a:miter lim="800000"/>
            <a:headEnd/>
            <a:tailEnd/>
          </a:ln>
        </p:spPr>
      </p:pic>
      <p:sp>
        <p:nvSpPr>
          <p:cNvPr id="14" name="Oval 13"/>
          <p:cNvSpPr/>
          <p:nvPr/>
        </p:nvSpPr>
        <p:spPr>
          <a:xfrm>
            <a:off x="4983163" y="4724400"/>
            <a:ext cx="1341437"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8851" name="Slide Number Placeholder 5"/>
          <p:cNvSpPr>
            <a:spLocks noGrp="1"/>
          </p:cNvSpPr>
          <p:nvPr>
            <p:ph type="sldNum" sz="quarter" idx="12"/>
          </p:nvPr>
        </p:nvSpPr>
        <p:spPr>
          <a:noFill/>
        </p:spPr>
        <p:txBody>
          <a:bodyPr/>
          <a:lstStyle/>
          <a:p>
            <a:fld id="{36E81E70-1AA5-4375-87A9-D68DA3B7B6FF}" type="slidenum">
              <a:rPr lang="en-US" smtClean="0">
                <a:latin typeface="Arial" charset="0"/>
              </a:rPr>
              <a:pPr/>
              <a:t>358</a:t>
            </a:fld>
            <a:endParaRPr lang="en-US" smtClean="0">
              <a:latin typeface="Arial" charset="0"/>
            </a:endParaRPr>
          </a:p>
        </p:txBody>
      </p:sp>
      <p:sp>
        <p:nvSpPr>
          <p:cNvPr id="78852" name="Rectangle 2"/>
          <p:cNvSpPr>
            <a:spLocks noGrp="1" noChangeArrowheads="1"/>
          </p:cNvSpPr>
          <p:nvPr>
            <p:ph type="title"/>
          </p:nvPr>
        </p:nvSpPr>
        <p:spPr/>
        <p:txBody>
          <a:bodyPr/>
          <a:lstStyle/>
          <a:p>
            <a:pPr eaLnBrk="1" hangingPunct="1"/>
            <a:r>
              <a:rPr lang="en-US" smtClean="0"/>
              <a:t>Factorial Designs in Minitab</a:t>
            </a:r>
          </a:p>
        </p:txBody>
      </p:sp>
      <p:sp>
        <p:nvSpPr>
          <p:cNvPr id="78853" name="Rectangle 3"/>
          <p:cNvSpPr>
            <a:spLocks noGrp="1" noChangeArrowheads="1"/>
          </p:cNvSpPr>
          <p:nvPr>
            <p:ph type="body" idx="1"/>
          </p:nvPr>
        </p:nvSpPr>
        <p:spPr>
          <a:xfrm>
            <a:off x="304800" y="1600200"/>
            <a:ext cx="4038600" cy="4525963"/>
          </a:xfrm>
        </p:spPr>
        <p:txBody>
          <a:bodyPr/>
          <a:lstStyle/>
          <a:p>
            <a:pPr eaLnBrk="1" hangingPunct="1">
              <a:lnSpc>
                <a:spcPct val="90000"/>
              </a:lnSpc>
            </a:pPr>
            <a:r>
              <a:rPr lang="en-US" sz="2400" dirty="0" smtClean="0"/>
              <a:t>Now design in standard order</a:t>
            </a:r>
          </a:p>
          <a:p>
            <a:pPr eaLnBrk="1" hangingPunct="1">
              <a:lnSpc>
                <a:spcPct val="90000"/>
              </a:lnSpc>
            </a:pPr>
            <a:r>
              <a:rPr lang="en-US" sz="2400" dirty="0" smtClean="0"/>
              <a:t>Enter response in new column (C7) and analyze as before:</a:t>
            </a:r>
          </a:p>
          <a:p>
            <a:pPr eaLnBrk="1" hangingPunct="1">
              <a:lnSpc>
                <a:spcPct val="90000"/>
              </a:lnSpc>
            </a:pPr>
            <a:endParaRPr lang="en-US" sz="2400" dirty="0" smtClean="0"/>
          </a:p>
          <a:p>
            <a:pPr eaLnBrk="1" hangingPunct="1">
              <a:lnSpc>
                <a:spcPct val="90000"/>
              </a:lnSpc>
              <a:buFont typeface="Wingdings" pitchFamily="2" charset="2"/>
              <a:buChar char="Ø"/>
            </a:pPr>
            <a:r>
              <a:rPr lang="en-US" sz="2000" dirty="0" smtClean="0"/>
              <a:t>Stat</a:t>
            </a:r>
          </a:p>
          <a:p>
            <a:pPr lvl="1" eaLnBrk="1" hangingPunct="1">
              <a:lnSpc>
                <a:spcPct val="90000"/>
              </a:lnSpc>
              <a:buFont typeface="Wingdings" pitchFamily="2" charset="2"/>
              <a:buChar char="Ø"/>
            </a:pPr>
            <a:r>
              <a:rPr lang="en-US" sz="2000" dirty="0" smtClean="0"/>
              <a:t>ANOVA</a:t>
            </a:r>
          </a:p>
          <a:p>
            <a:pPr lvl="2" eaLnBrk="1" hangingPunct="1">
              <a:lnSpc>
                <a:spcPct val="90000"/>
              </a:lnSpc>
              <a:buFont typeface="Wingdings" pitchFamily="2" charset="2"/>
              <a:buChar char="Ø"/>
            </a:pPr>
            <a:r>
              <a:rPr lang="en-US" sz="2000" dirty="0" smtClean="0"/>
              <a:t>GLM</a:t>
            </a:r>
          </a:p>
          <a:p>
            <a:pPr lvl="2" eaLnBrk="1" hangingPunct="1">
              <a:lnSpc>
                <a:spcPct val="90000"/>
              </a:lnSpc>
            </a:pPr>
            <a:r>
              <a:rPr lang="en-US" sz="2000" dirty="0" smtClean="0"/>
              <a:t>Enter model</a:t>
            </a:r>
          </a:p>
          <a:p>
            <a:pPr eaLnBrk="1" hangingPunct="1">
              <a:lnSpc>
                <a:spcPct val="90000"/>
              </a:lnSpc>
            </a:pPr>
            <a:endParaRPr lang="en-US" sz="2400" dirty="0" smtClean="0"/>
          </a:p>
        </p:txBody>
      </p:sp>
      <p:pic>
        <p:nvPicPr>
          <p:cNvPr id="78854" name="Picture 7"/>
          <p:cNvPicPr>
            <a:picLocks noChangeAspect="1" noChangeArrowheads="1"/>
          </p:cNvPicPr>
          <p:nvPr/>
        </p:nvPicPr>
        <p:blipFill>
          <a:blip r:embed="rId2" cstate="print"/>
          <a:srcRect/>
          <a:stretch>
            <a:fillRect/>
          </a:stretch>
        </p:blipFill>
        <p:spPr bwMode="auto">
          <a:xfrm>
            <a:off x="4408488" y="1009650"/>
            <a:ext cx="4735512" cy="5924550"/>
          </a:xfrm>
          <a:prstGeom prst="rect">
            <a:avLst/>
          </a:prstGeom>
          <a:noFill/>
          <a:ln w="9525">
            <a:noFill/>
            <a:miter lim="800000"/>
            <a:headEnd/>
            <a:tailEnd/>
          </a:ln>
        </p:spPr>
      </p:pic>
      <p:sp>
        <p:nvSpPr>
          <p:cNvPr id="7" name="Rectangle 6"/>
          <p:cNvSpPr/>
          <p:nvPr/>
        </p:nvSpPr>
        <p:spPr>
          <a:xfrm>
            <a:off x="6858000" y="2438400"/>
            <a:ext cx="990600" cy="419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48600" y="2438400"/>
            <a:ext cx="457200" cy="419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79875" name="Slide Number Placeholder 5"/>
          <p:cNvSpPr>
            <a:spLocks noGrp="1"/>
          </p:cNvSpPr>
          <p:nvPr>
            <p:ph type="sldNum" sz="quarter" idx="12"/>
          </p:nvPr>
        </p:nvSpPr>
        <p:spPr>
          <a:noFill/>
        </p:spPr>
        <p:txBody>
          <a:bodyPr/>
          <a:lstStyle/>
          <a:p>
            <a:fld id="{D20DAE31-BEF0-48B6-BEC1-67B530C2ED91}" type="slidenum">
              <a:rPr lang="en-US" smtClean="0">
                <a:latin typeface="Arial" charset="0"/>
              </a:rPr>
              <a:pPr/>
              <a:t>359</a:t>
            </a:fld>
            <a:endParaRPr lang="en-US" smtClean="0">
              <a:latin typeface="Arial" charset="0"/>
            </a:endParaRPr>
          </a:p>
        </p:txBody>
      </p:sp>
      <p:sp>
        <p:nvSpPr>
          <p:cNvPr id="79876" name="Rectangle 2"/>
          <p:cNvSpPr>
            <a:spLocks noGrp="1" noChangeArrowheads="1"/>
          </p:cNvSpPr>
          <p:nvPr>
            <p:ph type="title"/>
          </p:nvPr>
        </p:nvSpPr>
        <p:spPr>
          <a:xfrm>
            <a:off x="457200" y="368300"/>
            <a:ext cx="8229600" cy="1143000"/>
          </a:xfrm>
        </p:spPr>
        <p:txBody>
          <a:bodyPr/>
          <a:lstStyle/>
          <a:p>
            <a:pPr eaLnBrk="1" hangingPunct="1"/>
            <a:r>
              <a:rPr lang="en-US" sz="4000" dirty="0" smtClean="0"/>
              <a:t>Two-Factor Factorial Design: Residual Analysis</a:t>
            </a:r>
          </a:p>
        </p:txBody>
      </p:sp>
      <p:sp>
        <p:nvSpPr>
          <p:cNvPr id="79877" name="Rectangle 3"/>
          <p:cNvSpPr>
            <a:spLocks noGrp="1" noChangeArrowheads="1"/>
          </p:cNvSpPr>
          <p:nvPr>
            <p:ph type="body" idx="1"/>
          </p:nvPr>
        </p:nvSpPr>
        <p:spPr>
          <a:xfrm>
            <a:off x="457200" y="1676400"/>
            <a:ext cx="8229600" cy="5181600"/>
          </a:xfrm>
        </p:spPr>
        <p:txBody>
          <a:bodyPr/>
          <a:lstStyle/>
          <a:p>
            <a:pPr eaLnBrk="1" hangingPunct="1">
              <a:lnSpc>
                <a:spcPct val="90000"/>
              </a:lnSpc>
            </a:pPr>
            <a:r>
              <a:rPr lang="en-US" sz="2800" smtClean="0"/>
              <a:t>Need to check ANOVA assumptions</a:t>
            </a:r>
          </a:p>
          <a:p>
            <a:pPr eaLnBrk="1" hangingPunct="1">
              <a:lnSpc>
                <a:spcPct val="90000"/>
              </a:lnSpc>
            </a:pPr>
            <a:r>
              <a:rPr lang="en-US" sz="2800" smtClean="0"/>
              <a:t>Remember:  Residual is difference between actual observation and estimated observation</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800" smtClean="0"/>
              <a:t>Calculation of estimated observation depends on model</a:t>
            </a:r>
          </a:p>
          <a:p>
            <a:pPr lvl="1" eaLnBrk="1" hangingPunct="1">
              <a:lnSpc>
                <a:spcPct val="90000"/>
              </a:lnSpc>
            </a:pPr>
            <a:r>
              <a:rPr lang="en-US" sz="2400" smtClean="0"/>
              <a:t>For Two-Factor Factorial Design</a:t>
            </a:r>
          </a:p>
          <a:p>
            <a:pPr eaLnBrk="1" hangingPunct="1">
              <a:lnSpc>
                <a:spcPct val="90000"/>
              </a:lnSpc>
            </a:pPr>
            <a:endParaRPr lang="en-US" sz="2800" smtClean="0"/>
          </a:p>
        </p:txBody>
      </p:sp>
      <p:pic>
        <p:nvPicPr>
          <p:cNvPr id="79878" name="Picture 5"/>
          <p:cNvPicPr>
            <a:picLocks noChangeAspect="1" noChangeArrowheads="1"/>
          </p:cNvPicPr>
          <p:nvPr/>
        </p:nvPicPr>
        <p:blipFill>
          <a:blip r:embed="rId2" cstate="print"/>
          <a:srcRect/>
          <a:stretch>
            <a:fillRect/>
          </a:stretch>
        </p:blipFill>
        <p:spPr bwMode="auto">
          <a:xfrm>
            <a:off x="3581400" y="5791200"/>
            <a:ext cx="1676400" cy="782638"/>
          </a:xfrm>
          <a:prstGeom prst="rect">
            <a:avLst/>
          </a:prstGeom>
          <a:solidFill>
            <a:srgbClr val="00FFFF"/>
          </a:solidFill>
          <a:ln w="9525">
            <a:solidFill>
              <a:schemeClr val="tx1"/>
            </a:solidFill>
            <a:miter lim="800000"/>
            <a:headEnd/>
            <a:tailEnd/>
          </a:ln>
        </p:spPr>
      </p:pic>
      <p:pic>
        <p:nvPicPr>
          <p:cNvPr id="79879" name="Picture 6"/>
          <p:cNvPicPr>
            <a:picLocks noChangeAspect="1" noChangeArrowheads="1"/>
          </p:cNvPicPr>
          <p:nvPr/>
        </p:nvPicPr>
        <p:blipFill>
          <a:blip r:embed="rId3" cstate="print"/>
          <a:srcRect/>
          <a:stretch>
            <a:fillRect/>
          </a:stretch>
        </p:blipFill>
        <p:spPr bwMode="auto">
          <a:xfrm>
            <a:off x="3429000" y="3270250"/>
            <a:ext cx="1905000" cy="685800"/>
          </a:xfrm>
          <a:prstGeom prst="rect">
            <a:avLst/>
          </a:prstGeom>
          <a:solidFill>
            <a:srgbClr val="00FFFF"/>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371600"/>
            <a:ext cx="7863029" cy="5232400"/>
          </a:xfrm>
          <a:prstGeom prst="rect">
            <a:avLst/>
          </a:prstGeom>
        </p:spPr>
      </p:pic>
      <p:sp>
        <p:nvSpPr>
          <p:cNvPr id="8089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0899" name="Slide Number Placeholder 5"/>
          <p:cNvSpPr>
            <a:spLocks noGrp="1"/>
          </p:cNvSpPr>
          <p:nvPr>
            <p:ph type="sldNum" sz="quarter" idx="12"/>
          </p:nvPr>
        </p:nvSpPr>
        <p:spPr>
          <a:noFill/>
        </p:spPr>
        <p:txBody>
          <a:bodyPr/>
          <a:lstStyle/>
          <a:p>
            <a:fld id="{BE45A7C2-D80A-486D-9E4E-B9A1BA2CA5EC}" type="slidenum">
              <a:rPr lang="en-US" smtClean="0">
                <a:latin typeface="Arial" charset="0"/>
              </a:rPr>
              <a:pPr/>
              <a:t>360</a:t>
            </a:fld>
            <a:endParaRPr lang="en-US" smtClean="0">
              <a:latin typeface="Arial" charset="0"/>
            </a:endParaRPr>
          </a:p>
        </p:txBody>
      </p:sp>
      <p:sp>
        <p:nvSpPr>
          <p:cNvPr id="80900" name="Rectangle 2"/>
          <p:cNvSpPr>
            <a:spLocks noGrp="1" noChangeArrowheads="1"/>
          </p:cNvSpPr>
          <p:nvPr>
            <p:ph type="title"/>
          </p:nvPr>
        </p:nvSpPr>
        <p:spPr/>
        <p:txBody>
          <a:bodyPr/>
          <a:lstStyle/>
          <a:p>
            <a:pPr eaLnBrk="1" hangingPunct="1"/>
            <a:r>
              <a:rPr lang="en-US" sz="4000" smtClean="0"/>
              <a:t>Two Factor Cake Baking Example</a:t>
            </a:r>
          </a:p>
        </p:txBody>
      </p:sp>
      <p:sp>
        <p:nvSpPr>
          <p:cNvPr id="80903" name="Oval 5"/>
          <p:cNvSpPr>
            <a:spLocks noChangeArrowheads="1"/>
          </p:cNvSpPr>
          <p:nvPr/>
        </p:nvSpPr>
        <p:spPr bwMode="auto">
          <a:xfrm>
            <a:off x="4800600" y="4572000"/>
            <a:ext cx="3200400" cy="1524000"/>
          </a:xfrm>
          <a:prstGeom prst="ellipse">
            <a:avLst/>
          </a:prstGeom>
          <a:noFill/>
          <a:ln w="38100">
            <a:solidFill>
              <a:srgbClr val="00CCFF"/>
            </a:solidFill>
            <a:round/>
            <a:headEnd/>
            <a:tailEnd/>
          </a:ln>
        </p:spPr>
        <p:txBody>
          <a:bodyPr wrap="none" anchor="ctr"/>
          <a:lstStyle/>
          <a:p>
            <a:endParaRPr lang="en-US"/>
          </a:p>
        </p:txBody>
      </p:sp>
      <p:sp>
        <p:nvSpPr>
          <p:cNvPr id="80904" name="Line 6"/>
          <p:cNvSpPr>
            <a:spLocks noChangeShapeType="1"/>
          </p:cNvSpPr>
          <p:nvPr/>
        </p:nvSpPr>
        <p:spPr bwMode="auto">
          <a:xfrm>
            <a:off x="5486400" y="4724400"/>
            <a:ext cx="1981200" cy="11430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t>Interaction Interpretation</a:t>
            </a:r>
          </a:p>
        </p:txBody>
      </p:sp>
      <p:sp>
        <p:nvSpPr>
          <p:cNvPr id="81923" name="Content Placeholder 2"/>
          <p:cNvSpPr>
            <a:spLocks noGrp="1"/>
          </p:cNvSpPr>
          <p:nvPr>
            <p:ph idx="1"/>
          </p:nvPr>
        </p:nvSpPr>
        <p:spPr>
          <a:xfrm>
            <a:off x="76200" y="1066800"/>
            <a:ext cx="8915400" cy="2895600"/>
          </a:xfrm>
        </p:spPr>
        <p:txBody>
          <a:bodyPr/>
          <a:lstStyle/>
          <a:p>
            <a:r>
              <a:rPr lang="en-US" sz="2400" smtClean="0"/>
              <a:t>Cake mix * # eggs interaction is significant</a:t>
            </a:r>
          </a:p>
          <a:p>
            <a:r>
              <a:rPr lang="en-US" sz="2400" smtClean="0"/>
              <a:t>What does this mean?</a:t>
            </a:r>
          </a:p>
          <a:p>
            <a:r>
              <a:rPr lang="en-US" sz="2400" smtClean="0"/>
              <a:t>Cake mix and # eggs are significant in specific combinations</a:t>
            </a:r>
          </a:p>
          <a:p>
            <a:pPr lvl="1">
              <a:buFont typeface="Arial" charset="0"/>
              <a:buChar char="•"/>
            </a:pPr>
            <a:r>
              <a:rPr lang="en-US" sz="2000" smtClean="0"/>
              <a:t>Some combinations of cake mix and # eggs lead to significantly different cake moistures than other cake mix and # eggs combinations</a:t>
            </a:r>
          </a:p>
          <a:p>
            <a:pPr lvl="1">
              <a:buFont typeface="Arial" charset="0"/>
              <a:buChar char="•"/>
            </a:pPr>
            <a:r>
              <a:rPr lang="en-US" sz="2000" smtClean="0"/>
              <a:t>The effect of cake mix is not the same for all # eggs </a:t>
            </a:r>
          </a:p>
          <a:p>
            <a:endParaRPr lang="en-US" smtClean="0"/>
          </a:p>
        </p:txBody>
      </p:sp>
      <p:sp>
        <p:nvSpPr>
          <p:cNvPr id="81924"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1925" name="TextBox 5"/>
          <p:cNvSpPr txBox="1">
            <a:spLocks noChangeArrowheads="1"/>
          </p:cNvSpPr>
          <p:nvPr/>
        </p:nvSpPr>
        <p:spPr bwMode="auto">
          <a:xfrm>
            <a:off x="533400" y="3581400"/>
            <a:ext cx="3733800" cy="3140075"/>
          </a:xfrm>
          <a:prstGeom prst="rect">
            <a:avLst/>
          </a:prstGeom>
          <a:noFill/>
          <a:ln w="9525">
            <a:noFill/>
            <a:miter lim="800000"/>
            <a:headEnd/>
            <a:tailEnd/>
          </a:ln>
        </p:spPr>
        <p:txBody>
          <a:bodyPr>
            <a:spAutoFit/>
          </a:bodyPr>
          <a:lstStyle/>
          <a:p>
            <a:pPr marL="288925" lvl="2" indent="-288925"/>
            <a:r>
              <a:rPr lang="en-US" sz="2000"/>
              <a:t>Either:</a:t>
            </a:r>
          </a:p>
          <a:p>
            <a:pPr marL="288925" lvl="2" indent="-288925">
              <a:buFont typeface="Arial" charset="0"/>
              <a:buChar char="•"/>
            </a:pPr>
            <a:r>
              <a:rPr lang="en-US" sz="2000"/>
              <a:t>different cake mixes are moister with different # eggs </a:t>
            </a:r>
          </a:p>
          <a:p>
            <a:pPr marL="288925" lvl="2" indent="-288925"/>
            <a:r>
              <a:rPr lang="en-US" sz="2000"/>
              <a:t>OR </a:t>
            </a:r>
          </a:p>
          <a:p>
            <a:pPr marL="288925" lvl="2" indent="-288925">
              <a:buFont typeface="Arial" charset="0"/>
              <a:buChar char="•"/>
            </a:pPr>
            <a:r>
              <a:rPr lang="en-US" sz="2000"/>
              <a:t>All cake mixes are moister with a particular # eggs, but one cake mix has a larger differential in moisture between # eggs</a:t>
            </a:r>
          </a:p>
          <a:p>
            <a:endParaRPr lang="en-US"/>
          </a:p>
        </p:txBody>
      </p:sp>
      <p:cxnSp>
        <p:nvCxnSpPr>
          <p:cNvPr id="7" name="Straight Connector 6"/>
          <p:cNvCxnSpPr/>
          <p:nvPr/>
        </p:nvCxnSpPr>
        <p:spPr>
          <a:xfrm flipH="1">
            <a:off x="5170488" y="3505200"/>
            <a:ext cx="11112" cy="1001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170488" y="4495800"/>
            <a:ext cx="1687512" cy="11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928" name="TextBox 8"/>
          <p:cNvSpPr txBox="1">
            <a:spLocks noChangeArrowheads="1"/>
          </p:cNvSpPr>
          <p:nvPr/>
        </p:nvSpPr>
        <p:spPr bwMode="auto">
          <a:xfrm>
            <a:off x="5246688" y="4489450"/>
            <a:ext cx="1763712" cy="615950"/>
          </a:xfrm>
          <a:prstGeom prst="rect">
            <a:avLst/>
          </a:prstGeom>
          <a:noFill/>
          <a:ln w="9525">
            <a:noFill/>
            <a:miter lim="800000"/>
            <a:headEnd/>
            <a:tailEnd/>
          </a:ln>
        </p:spPr>
        <p:txBody>
          <a:bodyPr>
            <a:spAutoFit/>
          </a:bodyPr>
          <a:lstStyle/>
          <a:p>
            <a:pPr marL="342900" indent="-342900">
              <a:buFontTx/>
              <a:buAutoNum type="arabicPlain"/>
            </a:pPr>
            <a:r>
              <a:rPr lang="en-US"/>
              <a:t>   1.5      2</a:t>
            </a:r>
          </a:p>
          <a:p>
            <a:pPr marL="342900" indent="-342900"/>
            <a:r>
              <a:rPr lang="en-US" sz="1600"/>
              <a:t>       #eggs</a:t>
            </a:r>
          </a:p>
        </p:txBody>
      </p:sp>
      <p:sp>
        <p:nvSpPr>
          <p:cNvPr id="12" name="TextBox 11"/>
          <p:cNvSpPr txBox="1"/>
          <p:nvPr/>
        </p:nvSpPr>
        <p:spPr>
          <a:xfrm>
            <a:off x="6858000" y="3505200"/>
            <a:ext cx="1600200" cy="923925"/>
          </a:xfrm>
          <a:prstGeom prst="rect">
            <a:avLst/>
          </a:prstGeom>
          <a:noFill/>
        </p:spPr>
        <p:txBody>
          <a:bodyPr>
            <a:spAutoFit/>
          </a:bodyPr>
          <a:lstStyle/>
          <a:p>
            <a:pPr>
              <a:spcAft>
                <a:spcPts val="0"/>
              </a:spcAft>
              <a:defRPr/>
            </a:pPr>
            <a:r>
              <a:rPr lang="en-US" dirty="0">
                <a:solidFill>
                  <a:srgbClr val="0033CC"/>
                </a:solidFill>
              </a:rPr>
              <a:t>BC</a:t>
            </a:r>
          </a:p>
          <a:p>
            <a:pPr>
              <a:spcAft>
                <a:spcPts val="0"/>
              </a:spcAft>
              <a:defRPr/>
            </a:pPr>
            <a:r>
              <a:rPr lang="en-US" dirty="0">
                <a:solidFill>
                  <a:srgbClr val="FF0000"/>
                </a:solidFill>
              </a:rPr>
              <a:t>DH  </a:t>
            </a:r>
            <a:r>
              <a:rPr lang="en-US" dirty="0">
                <a:solidFill>
                  <a:schemeClr val="accent4"/>
                </a:solidFill>
              </a:rPr>
              <a:t>cake mix</a:t>
            </a:r>
          </a:p>
          <a:p>
            <a:pPr>
              <a:spcAft>
                <a:spcPts val="0"/>
              </a:spcAft>
              <a:defRPr/>
            </a:pPr>
            <a:r>
              <a:rPr lang="en-US" dirty="0">
                <a:solidFill>
                  <a:srgbClr val="009900"/>
                </a:solidFill>
              </a:rPr>
              <a:t>Pills</a:t>
            </a:r>
          </a:p>
        </p:txBody>
      </p:sp>
      <p:sp>
        <p:nvSpPr>
          <p:cNvPr id="81930" name="TextBox 12"/>
          <p:cNvSpPr txBox="1">
            <a:spLocks noChangeArrowheads="1"/>
          </p:cNvSpPr>
          <p:nvPr/>
        </p:nvSpPr>
        <p:spPr bwMode="auto">
          <a:xfrm rot="-5400000">
            <a:off x="4375944" y="3853656"/>
            <a:ext cx="1066800" cy="369888"/>
          </a:xfrm>
          <a:prstGeom prst="rect">
            <a:avLst/>
          </a:prstGeom>
          <a:noFill/>
          <a:ln w="9525">
            <a:noFill/>
            <a:miter lim="800000"/>
            <a:headEnd/>
            <a:tailEnd/>
          </a:ln>
        </p:spPr>
        <p:txBody>
          <a:bodyPr>
            <a:spAutoFit/>
          </a:bodyPr>
          <a:lstStyle/>
          <a:p>
            <a:r>
              <a:rPr lang="en-US"/>
              <a:t>moisture</a:t>
            </a:r>
          </a:p>
        </p:txBody>
      </p:sp>
      <p:cxnSp>
        <p:nvCxnSpPr>
          <p:cNvPr id="18" name="Straight Connector 17"/>
          <p:cNvCxnSpPr/>
          <p:nvPr/>
        </p:nvCxnSpPr>
        <p:spPr>
          <a:xfrm flipV="1">
            <a:off x="5334000" y="4191000"/>
            <a:ext cx="685800" cy="15240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019800" y="4114800"/>
            <a:ext cx="609600" cy="7620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34000" y="3962400"/>
            <a:ext cx="68580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19800" y="3962400"/>
            <a:ext cx="60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334000" y="3733800"/>
            <a:ext cx="685800" cy="152400"/>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19800" y="3733800"/>
            <a:ext cx="609600" cy="533400"/>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170488" y="5287963"/>
            <a:ext cx="11112" cy="966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170488" y="6242050"/>
            <a:ext cx="1687512"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939" name="TextBox 41"/>
          <p:cNvSpPr txBox="1">
            <a:spLocks noChangeArrowheads="1"/>
          </p:cNvSpPr>
          <p:nvPr/>
        </p:nvSpPr>
        <p:spPr bwMode="auto">
          <a:xfrm>
            <a:off x="5246688" y="6242050"/>
            <a:ext cx="1763712" cy="615950"/>
          </a:xfrm>
          <a:prstGeom prst="rect">
            <a:avLst/>
          </a:prstGeom>
          <a:noFill/>
          <a:ln w="9525">
            <a:noFill/>
            <a:miter lim="800000"/>
            <a:headEnd/>
            <a:tailEnd/>
          </a:ln>
        </p:spPr>
        <p:txBody>
          <a:bodyPr>
            <a:spAutoFit/>
          </a:bodyPr>
          <a:lstStyle/>
          <a:p>
            <a:pPr marL="342900" indent="-342900">
              <a:buFontTx/>
              <a:buAutoNum type="arabicPlain"/>
            </a:pPr>
            <a:r>
              <a:rPr lang="en-US"/>
              <a:t>   1.5      2</a:t>
            </a:r>
          </a:p>
          <a:p>
            <a:pPr marL="342900" indent="-342900"/>
            <a:r>
              <a:rPr lang="en-US" sz="1600"/>
              <a:t>       #eggs</a:t>
            </a:r>
          </a:p>
        </p:txBody>
      </p:sp>
      <p:sp>
        <p:nvSpPr>
          <p:cNvPr id="43" name="TextBox 42"/>
          <p:cNvSpPr txBox="1"/>
          <p:nvPr/>
        </p:nvSpPr>
        <p:spPr>
          <a:xfrm>
            <a:off x="6858000" y="5251450"/>
            <a:ext cx="1600200" cy="923925"/>
          </a:xfrm>
          <a:prstGeom prst="rect">
            <a:avLst/>
          </a:prstGeom>
          <a:noFill/>
        </p:spPr>
        <p:txBody>
          <a:bodyPr>
            <a:spAutoFit/>
          </a:bodyPr>
          <a:lstStyle/>
          <a:p>
            <a:pPr>
              <a:spcAft>
                <a:spcPts val="0"/>
              </a:spcAft>
              <a:defRPr/>
            </a:pPr>
            <a:r>
              <a:rPr lang="en-US" dirty="0">
                <a:solidFill>
                  <a:srgbClr val="0033CC"/>
                </a:solidFill>
              </a:rPr>
              <a:t>BC</a:t>
            </a:r>
          </a:p>
          <a:p>
            <a:pPr>
              <a:spcAft>
                <a:spcPts val="0"/>
              </a:spcAft>
              <a:defRPr/>
            </a:pPr>
            <a:r>
              <a:rPr lang="en-US" dirty="0">
                <a:solidFill>
                  <a:srgbClr val="FF0000"/>
                </a:solidFill>
              </a:rPr>
              <a:t>DH  </a:t>
            </a:r>
            <a:r>
              <a:rPr lang="en-US" dirty="0">
                <a:solidFill>
                  <a:schemeClr val="accent4"/>
                </a:solidFill>
              </a:rPr>
              <a:t>cake mix</a:t>
            </a:r>
          </a:p>
          <a:p>
            <a:pPr>
              <a:spcAft>
                <a:spcPts val="0"/>
              </a:spcAft>
              <a:defRPr/>
            </a:pPr>
            <a:r>
              <a:rPr lang="en-US" dirty="0">
                <a:solidFill>
                  <a:srgbClr val="009900"/>
                </a:solidFill>
              </a:rPr>
              <a:t>Pills</a:t>
            </a:r>
          </a:p>
        </p:txBody>
      </p:sp>
      <p:sp>
        <p:nvSpPr>
          <p:cNvPr id="81941" name="TextBox 43"/>
          <p:cNvSpPr txBox="1">
            <a:spLocks noChangeArrowheads="1"/>
          </p:cNvSpPr>
          <p:nvPr/>
        </p:nvSpPr>
        <p:spPr bwMode="auto">
          <a:xfrm rot="-5400000">
            <a:off x="4375944" y="5599906"/>
            <a:ext cx="1066800" cy="369888"/>
          </a:xfrm>
          <a:prstGeom prst="rect">
            <a:avLst/>
          </a:prstGeom>
          <a:noFill/>
          <a:ln w="9525">
            <a:noFill/>
            <a:miter lim="800000"/>
            <a:headEnd/>
            <a:tailEnd/>
          </a:ln>
        </p:spPr>
        <p:txBody>
          <a:bodyPr>
            <a:spAutoFit/>
          </a:bodyPr>
          <a:lstStyle/>
          <a:p>
            <a:r>
              <a:rPr lang="en-US"/>
              <a:t>moisture</a:t>
            </a:r>
          </a:p>
        </p:txBody>
      </p:sp>
      <p:cxnSp>
        <p:nvCxnSpPr>
          <p:cNvPr id="45" name="Straight Connector 44"/>
          <p:cNvCxnSpPr/>
          <p:nvPr/>
        </p:nvCxnSpPr>
        <p:spPr>
          <a:xfrm flipV="1">
            <a:off x="5334000" y="6049963"/>
            <a:ext cx="609600" cy="7620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943600" y="5973763"/>
            <a:ext cx="609600" cy="7620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334000" y="5897563"/>
            <a:ext cx="60960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943600" y="5897563"/>
            <a:ext cx="60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334000" y="5745163"/>
            <a:ext cx="685800" cy="152400"/>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019800" y="5440363"/>
            <a:ext cx="533400" cy="304800"/>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72000" y="3429000"/>
            <a:ext cx="4038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ectangle 58"/>
          <p:cNvSpPr/>
          <p:nvPr/>
        </p:nvSpPr>
        <p:spPr>
          <a:xfrm>
            <a:off x="4572000" y="5181600"/>
            <a:ext cx="4038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361</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2947" name="Slide Number Placeholder 5"/>
          <p:cNvSpPr>
            <a:spLocks noGrp="1"/>
          </p:cNvSpPr>
          <p:nvPr>
            <p:ph type="sldNum" sz="quarter" idx="12"/>
          </p:nvPr>
        </p:nvSpPr>
        <p:spPr>
          <a:noFill/>
        </p:spPr>
        <p:txBody>
          <a:bodyPr/>
          <a:lstStyle/>
          <a:p>
            <a:fld id="{9CB4E3A5-F43E-4608-9321-156E5D04E360}" type="slidenum">
              <a:rPr lang="en-US" smtClean="0">
                <a:latin typeface="Arial" charset="0"/>
              </a:rPr>
              <a:pPr/>
              <a:t>362</a:t>
            </a:fld>
            <a:endParaRPr lang="en-US" smtClean="0">
              <a:latin typeface="Arial" charset="0"/>
            </a:endParaRPr>
          </a:p>
        </p:txBody>
      </p:sp>
      <p:sp>
        <p:nvSpPr>
          <p:cNvPr id="82948" name="Rectangle 2"/>
          <p:cNvSpPr>
            <a:spLocks noGrp="1" noChangeArrowheads="1"/>
          </p:cNvSpPr>
          <p:nvPr>
            <p:ph type="title"/>
          </p:nvPr>
        </p:nvSpPr>
        <p:spPr/>
        <p:txBody>
          <a:bodyPr/>
          <a:lstStyle/>
          <a:p>
            <a:pPr eaLnBrk="1" hangingPunct="1"/>
            <a:r>
              <a:rPr lang="en-US" sz="4000" smtClean="0"/>
              <a:t>Interaction and Main Effects Plots</a:t>
            </a:r>
          </a:p>
        </p:txBody>
      </p:sp>
      <p:sp>
        <p:nvSpPr>
          <p:cNvPr id="82949" name="Rectangle 3"/>
          <p:cNvSpPr>
            <a:spLocks noGrp="1" noChangeArrowheads="1"/>
          </p:cNvSpPr>
          <p:nvPr>
            <p:ph type="body" idx="1"/>
          </p:nvPr>
        </p:nvSpPr>
        <p:spPr>
          <a:xfrm>
            <a:off x="457200" y="1066800"/>
            <a:ext cx="8229600" cy="4525963"/>
          </a:xfrm>
        </p:spPr>
        <p:txBody>
          <a:bodyPr/>
          <a:lstStyle/>
          <a:p>
            <a:pPr eaLnBrk="1" hangingPunct="1"/>
            <a:r>
              <a:rPr lang="en-US" sz="2400" smtClean="0"/>
              <a:t>To help interpret results, construct graphs for </a:t>
            </a:r>
            <a:r>
              <a:rPr lang="en-US" sz="2400" u="sng" smtClean="0"/>
              <a:t>significant</a:t>
            </a:r>
            <a:r>
              <a:rPr lang="en-US" sz="2400" smtClean="0"/>
              <a:t> interactions and </a:t>
            </a:r>
            <a:r>
              <a:rPr lang="en-US" sz="2400" u="sng" smtClean="0"/>
              <a:t>significant</a:t>
            </a:r>
            <a:r>
              <a:rPr lang="en-US" sz="2400" smtClean="0"/>
              <a:t> main effects </a:t>
            </a:r>
            <a:r>
              <a:rPr lang="en-US" sz="2400" u="sng" smtClean="0"/>
              <a:t>not</a:t>
            </a:r>
            <a:r>
              <a:rPr lang="en-US" sz="2400" smtClean="0"/>
              <a:t> included in a significant interaction</a:t>
            </a:r>
          </a:p>
          <a:p>
            <a:pPr eaLnBrk="1" hangingPunct="1"/>
            <a:r>
              <a:rPr lang="en-US" sz="2400" smtClean="0"/>
              <a:t>Average response at each combination of factor levels (interaction plot) or at each factor level (main effects plot)</a:t>
            </a:r>
          </a:p>
        </p:txBody>
      </p:sp>
      <p:sp>
        <p:nvSpPr>
          <p:cNvPr id="82950" name="Text Box 5"/>
          <p:cNvSpPr txBox="1">
            <a:spLocks noChangeArrowheads="1"/>
          </p:cNvSpPr>
          <p:nvPr/>
        </p:nvSpPr>
        <p:spPr bwMode="auto">
          <a:xfrm>
            <a:off x="6248400" y="3810000"/>
            <a:ext cx="2667000" cy="1562100"/>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400"/>
              <a:t>Which cake mix brand and # eggs to maximize moisture?</a:t>
            </a:r>
          </a:p>
        </p:txBody>
      </p:sp>
      <p:sp>
        <p:nvSpPr>
          <p:cNvPr id="82951" name="Text Box 6"/>
          <p:cNvSpPr txBox="1">
            <a:spLocks noChangeArrowheads="1"/>
          </p:cNvSpPr>
          <p:nvPr/>
        </p:nvSpPr>
        <p:spPr bwMode="auto">
          <a:xfrm>
            <a:off x="6248400" y="5797550"/>
            <a:ext cx="2667000" cy="831850"/>
          </a:xfrm>
          <a:prstGeom prst="rect">
            <a:avLst/>
          </a:prstGeom>
          <a:solidFill>
            <a:srgbClr val="00FFFF"/>
          </a:solidFill>
          <a:ln w="9525">
            <a:solidFill>
              <a:schemeClr val="tx1"/>
            </a:solidFill>
            <a:miter lim="800000"/>
            <a:headEnd/>
            <a:tailEnd/>
          </a:ln>
        </p:spPr>
        <p:txBody>
          <a:bodyPr>
            <a:spAutoFit/>
          </a:bodyPr>
          <a:lstStyle/>
          <a:p>
            <a:pPr>
              <a:spcBef>
                <a:spcPct val="50000"/>
              </a:spcBef>
            </a:pPr>
            <a:r>
              <a:rPr lang="en-US" sz="2400"/>
              <a:t>Not a statistical comparison</a:t>
            </a:r>
          </a:p>
        </p:txBody>
      </p:sp>
      <p:pic>
        <p:nvPicPr>
          <p:cNvPr id="3" name="Picture 2"/>
          <p:cNvPicPr>
            <a:picLocks noChangeAspect="1"/>
          </p:cNvPicPr>
          <p:nvPr/>
        </p:nvPicPr>
        <p:blipFill>
          <a:blip r:embed="rId3"/>
          <a:stretch>
            <a:fillRect/>
          </a:stretch>
        </p:blipFill>
        <p:spPr>
          <a:xfrm>
            <a:off x="838200" y="3281884"/>
            <a:ext cx="4766935" cy="317212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375" t="18999" r="66250" b="24001"/>
          <a:stretch/>
        </p:blipFill>
        <p:spPr>
          <a:xfrm>
            <a:off x="4267199" y="1700372"/>
            <a:ext cx="3759719" cy="3968591"/>
          </a:xfrm>
          <a:prstGeom prst="rect">
            <a:avLst/>
          </a:prstGeom>
        </p:spPr>
      </p:pic>
      <p:sp>
        <p:nvSpPr>
          <p:cNvPr id="8397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3971" name="Slide Number Placeholder 5"/>
          <p:cNvSpPr>
            <a:spLocks noGrp="1"/>
          </p:cNvSpPr>
          <p:nvPr>
            <p:ph type="sldNum" sz="quarter" idx="12"/>
          </p:nvPr>
        </p:nvSpPr>
        <p:spPr>
          <a:noFill/>
        </p:spPr>
        <p:txBody>
          <a:bodyPr/>
          <a:lstStyle/>
          <a:p>
            <a:fld id="{5A327B9C-3E45-4900-B3BB-8E131A7FAB3D}" type="slidenum">
              <a:rPr lang="en-US" smtClean="0">
                <a:latin typeface="Arial" charset="0"/>
              </a:rPr>
              <a:pPr/>
              <a:t>363</a:t>
            </a:fld>
            <a:endParaRPr lang="en-US" smtClean="0">
              <a:latin typeface="Arial" charset="0"/>
            </a:endParaRPr>
          </a:p>
        </p:txBody>
      </p:sp>
      <p:sp>
        <p:nvSpPr>
          <p:cNvPr id="83972" name="Rectangle 2"/>
          <p:cNvSpPr>
            <a:spLocks noGrp="1" noChangeArrowheads="1"/>
          </p:cNvSpPr>
          <p:nvPr>
            <p:ph type="title"/>
          </p:nvPr>
        </p:nvSpPr>
        <p:spPr/>
        <p:txBody>
          <a:bodyPr/>
          <a:lstStyle/>
          <a:p>
            <a:pPr eaLnBrk="1" hangingPunct="1"/>
            <a:r>
              <a:rPr lang="en-US" sz="4000" smtClean="0"/>
              <a:t>Interaction and Main Effects Plots</a:t>
            </a:r>
          </a:p>
        </p:txBody>
      </p:sp>
      <p:sp>
        <p:nvSpPr>
          <p:cNvPr id="83973" name="Rectangle 3"/>
          <p:cNvSpPr>
            <a:spLocks noGrp="1" noChangeArrowheads="1"/>
          </p:cNvSpPr>
          <p:nvPr>
            <p:ph type="body" idx="1"/>
          </p:nvPr>
        </p:nvSpPr>
        <p:spPr>
          <a:xfrm>
            <a:off x="457200" y="1143000"/>
            <a:ext cx="8229600" cy="4525963"/>
          </a:xfrm>
        </p:spPr>
        <p:txBody>
          <a:bodyPr/>
          <a:lstStyle/>
          <a:p>
            <a:pPr eaLnBrk="1" hangingPunct="1">
              <a:buFontTx/>
              <a:buNone/>
            </a:pPr>
            <a:r>
              <a:rPr lang="en-US" sz="2800" dirty="0" smtClean="0"/>
              <a:t>In Minitab: Under ANOVA - GLM</a:t>
            </a:r>
          </a:p>
          <a:p>
            <a:pPr eaLnBrk="1" hangingPunct="1">
              <a:buFont typeface="Wingdings" pitchFamily="2" charset="2"/>
              <a:buChar char="Ø"/>
            </a:pPr>
            <a:r>
              <a:rPr lang="en-US" sz="2800" dirty="0" smtClean="0"/>
              <a:t>Factorial Plots</a:t>
            </a:r>
          </a:p>
        </p:txBody>
      </p:sp>
      <p:sp>
        <p:nvSpPr>
          <p:cNvPr id="10" name="Oval 9"/>
          <p:cNvSpPr/>
          <p:nvPr/>
        </p:nvSpPr>
        <p:spPr>
          <a:xfrm>
            <a:off x="6248400" y="2654480"/>
            <a:ext cx="884238" cy="5459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978" name="TextBox 10"/>
          <p:cNvSpPr txBox="1">
            <a:spLocks noChangeArrowheads="1"/>
          </p:cNvSpPr>
          <p:nvPr/>
        </p:nvSpPr>
        <p:spPr bwMode="auto">
          <a:xfrm>
            <a:off x="381000" y="5867400"/>
            <a:ext cx="8610600" cy="830263"/>
          </a:xfrm>
          <a:prstGeom prst="rect">
            <a:avLst/>
          </a:prstGeom>
          <a:solidFill>
            <a:srgbClr val="FFFF99"/>
          </a:solidFill>
          <a:ln w="9525">
            <a:noFill/>
            <a:miter lim="800000"/>
            <a:headEnd/>
            <a:tailEnd/>
          </a:ln>
        </p:spPr>
        <p:txBody>
          <a:bodyPr>
            <a:spAutoFit/>
          </a:bodyPr>
          <a:lstStyle/>
          <a:p>
            <a:r>
              <a:rPr lang="en-US" sz="2400"/>
              <a:t>Only evaluate factor plots of </a:t>
            </a:r>
            <a:r>
              <a:rPr lang="en-US" sz="2400" b="1"/>
              <a:t>significant</a:t>
            </a:r>
            <a:r>
              <a:rPr lang="en-US" sz="2400"/>
              <a:t> interactions and </a:t>
            </a:r>
            <a:r>
              <a:rPr lang="en-US" sz="2400" b="1"/>
              <a:t>significant</a:t>
            </a:r>
            <a:r>
              <a:rPr lang="en-US" sz="2400"/>
              <a:t> main effects not in a significant interaction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680" t="4672" r="63727" b="10280"/>
          <a:stretch/>
        </p:blipFill>
        <p:spPr>
          <a:xfrm>
            <a:off x="678179" y="2362200"/>
            <a:ext cx="2819401" cy="4138152"/>
          </a:xfrm>
          <a:prstGeom prst="rect">
            <a:avLst/>
          </a:prstGeom>
        </p:spPr>
      </p:pic>
      <p:sp>
        <p:nvSpPr>
          <p:cNvPr id="8499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4995" name="Slide Number Placeholder 5"/>
          <p:cNvSpPr>
            <a:spLocks noGrp="1"/>
          </p:cNvSpPr>
          <p:nvPr>
            <p:ph type="sldNum" sz="quarter" idx="12"/>
          </p:nvPr>
        </p:nvSpPr>
        <p:spPr>
          <a:noFill/>
        </p:spPr>
        <p:txBody>
          <a:bodyPr/>
          <a:lstStyle/>
          <a:p>
            <a:fld id="{03F4B6BC-6853-4589-8A7B-0B56A7298E94}" type="slidenum">
              <a:rPr lang="en-US" smtClean="0">
                <a:latin typeface="Arial" charset="0"/>
              </a:rPr>
              <a:pPr/>
              <a:t>364</a:t>
            </a:fld>
            <a:endParaRPr lang="en-US" smtClean="0">
              <a:latin typeface="Arial" charset="0"/>
            </a:endParaRPr>
          </a:p>
        </p:txBody>
      </p:sp>
      <p:sp>
        <p:nvSpPr>
          <p:cNvPr id="84996" name="Rectangle 2"/>
          <p:cNvSpPr>
            <a:spLocks noGrp="1" noChangeArrowheads="1"/>
          </p:cNvSpPr>
          <p:nvPr>
            <p:ph type="title"/>
          </p:nvPr>
        </p:nvSpPr>
        <p:spPr/>
        <p:txBody>
          <a:bodyPr/>
          <a:lstStyle/>
          <a:p>
            <a:pPr eaLnBrk="1" hangingPunct="1"/>
            <a:r>
              <a:rPr lang="en-US" smtClean="0"/>
              <a:t>Multiple Comparisons</a:t>
            </a:r>
          </a:p>
        </p:txBody>
      </p:sp>
      <p:sp>
        <p:nvSpPr>
          <p:cNvPr id="84997" name="Rectangle 3"/>
          <p:cNvSpPr>
            <a:spLocks noGrp="1" noChangeArrowheads="1"/>
          </p:cNvSpPr>
          <p:nvPr>
            <p:ph type="body" idx="1"/>
          </p:nvPr>
        </p:nvSpPr>
        <p:spPr>
          <a:xfrm>
            <a:off x="152400" y="1013619"/>
            <a:ext cx="8763000" cy="4525962"/>
          </a:xfrm>
        </p:spPr>
        <p:txBody>
          <a:bodyPr/>
          <a:lstStyle/>
          <a:p>
            <a:pPr eaLnBrk="1" hangingPunct="1"/>
            <a:r>
              <a:rPr lang="en-US" sz="2400" smtClean="0"/>
              <a:t>Can use Tukey’s test in Minitab to compare levels of significant interactions or significant main effects not involved in a significant interaction</a:t>
            </a:r>
          </a:p>
        </p:txBody>
      </p:sp>
      <p:sp>
        <p:nvSpPr>
          <p:cNvPr id="8" name="Oval 7"/>
          <p:cNvSpPr/>
          <p:nvPr/>
        </p:nvSpPr>
        <p:spPr>
          <a:xfrm>
            <a:off x="556259" y="4202517"/>
            <a:ext cx="1379221" cy="22875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2209800" y="5820757"/>
            <a:ext cx="5334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 name="Picture 2"/>
          <p:cNvPicPr>
            <a:picLocks noChangeAspect="1"/>
          </p:cNvPicPr>
          <p:nvPr/>
        </p:nvPicPr>
        <p:blipFill rotWithShape="1">
          <a:blip r:embed="rId3"/>
          <a:srcRect l="3125" t="37037" r="64062" b="42592"/>
          <a:stretch/>
        </p:blipFill>
        <p:spPr>
          <a:xfrm>
            <a:off x="4023359" y="2741813"/>
            <a:ext cx="4800600" cy="1676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8675" name="Slide Number Placeholder 5"/>
          <p:cNvSpPr>
            <a:spLocks noGrp="1"/>
          </p:cNvSpPr>
          <p:nvPr>
            <p:ph type="sldNum" sz="quarter" idx="12"/>
          </p:nvPr>
        </p:nvSpPr>
        <p:spPr>
          <a:noFill/>
        </p:spPr>
        <p:txBody>
          <a:bodyPr/>
          <a:lstStyle/>
          <a:p>
            <a:fld id="{147BDCD0-9882-4F50-94FC-A8782653E5E4}" type="slidenum">
              <a:rPr lang="en-US" smtClean="0">
                <a:latin typeface="Arial" charset="0"/>
              </a:rPr>
              <a:pPr/>
              <a:t>302</a:t>
            </a:fld>
            <a:endParaRPr lang="en-US" smtClean="0">
              <a:latin typeface="Arial" charset="0"/>
            </a:endParaRPr>
          </a:p>
        </p:txBody>
      </p:sp>
      <p:sp>
        <p:nvSpPr>
          <p:cNvPr id="28676" name="Rectangle 2"/>
          <p:cNvSpPr>
            <a:spLocks noGrp="1" noChangeArrowheads="1"/>
          </p:cNvSpPr>
          <p:nvPr>
            <p:ph type="title"/>
          </p:nvPr>
        </p:nvSpPr>
        <p:spPr>
          <a:xfrm>
            <a:off x="304800" y="-76200"/>
            <a:ext cx="8610600" cy="1143000"/>
          </a:xfrm>
        </p:spPr>
        <p:txBody>
          <a:bodyPr/>
          <a:lstStyle/>
          <a:p>
            <a:pPr eaLnBrk="1" hangingPunct="1"/>
            <a:r>
              <a:rPr lang="en-US" smtClean="0"/>
              <a:t>Wheat Example</a:t>
            </a:r>
          </a:p>
        </p:txBody>
      </p:sp>
      <p:sp>
        <p:nvSpPr>
          <p:cNvPr id="28677" name="Rectangle 3"/>
          <p:cNvSpPr>
            <a:spLocks noGrp="1" noChangeArrowheads="1"/>
          </p:cNvSpPr>
          <p:nvPr>
            <p:ph type="body" idx="1"/>
          </p:nvPr>
        </p:nvSpPr>
        <p:spPr>
          <a:xfrm>
            <a:off x="381000" y="1219200"/>
            <a:ext cx="8458200" cy="4953000"/>
          </a:xfrm>
        </p:spPr>
        <p:txBody>
          <a:bodyPr/>
          <a:lstStyle/>
          <a:p>
            <a:pPr eaLnBrk="1" hangingPunct="1">
              <a:lnSpc>
                <a:spcPct val="90000"/>
              </a:lnSpc>
            </a:pPr>
            <a:r>
              <a:rPr lang="en-US" sz="2800" smtClean="0"/>
              <a:t>Evaluate the effect of wheat type on crop yield (in bushels)</a:t>
            </a:r>
          </a:p>
          <a:p>
            <a:pPr eaLnBrk="1" hangingPunct="1">
              <a:lnSpc>
                <a:spcPct val="90000"/>
              </a:lnSpc>
            </a:pPr>
            <a:r>
              <a:rPr lang="en-US" sz="2800" smtClean="0"/>
              <a:t>Plant all 4 wheat types on each of 5 fields available for use</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400" smtClean="0"/>
              <a:t>Response?  Factor?  # Factor Levels? # Replicates?</a:t>
            </a:r>
          </a:p>
          <a:p>
            <a:pPr eaLnBrk="1" hangingPunct="1">
              <a:lnSpc>
                <a:spcPct val="90000"/>
              </a:lnSpc>
            </a:pPr>
            <a:endParaRPr lang="en-US" sz="2400" smtClean="0"/>
          </a:p>
        </p:txBody>
      </p:sp>
      <p:pic>
        <p:nvPicPr>
          <p:cNvPr id="28678" name="Picture 5"/>
          <p:cNvPicPr>
            <a:picLocks noChangeAspect="1" noChangeArrowheads="1"/>
          </p:cNvPicPr>
          <p:nvPr/>
        </p:nvPicPr>
        <p:blipFill>
          <a:blip r:embed="rId3" cstate="print"/>
          <a:srcRect/>
          <a:stretch>
            <a:fillRect/>
          </a:stretch>
        </p:blipFill>
        <p:spPr bwMode="auto">
          <a:xfrm>
            <a:off x="762000" y="3224213"/>
            <a:ext cx="7620000" cy="2147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6019" name="Rectangle 2"/>
          <p:cNvSpPr>
            <a:spLocks noGrp="1" noChangeArrowheads="1"/>
          </p:cNvSpPr>
          <p:nvPr>
            <p:ph type="title"/>
          </p:nvPr>
        </p:nvSpPr>
        <p:spPr/>
        <p:txBody>
          <a:bodyPr/>
          <a:lstStyle/>
          <a:p>
            <a:pPr eaLnBrk="1" hangingPunct="1"/>
            <a:r>
              <a:rPr lang="en-US" smtClean="0"/>
              <a:t>Multiple Comparisons</a:t>
            </a:r>
          </a:p>
        </p:txBody>
      </p:sp>
      <p:sp>
        <p:nvSpPr>
          <p:cNvPr id="86020" name="Rectangle 3"/>
          <p:cNvSpPr>
            <a:spLocks noGrp="1" noChangeArrowheads="1"/>
          </p:cNvSpPr>
          <p:nvPr>
            <p:ph type="body" idx="1"/>
          </p:nvPr>
        </p:nvSpPr>
        <p:spPr>
          <a:xfrm>
            <a:off x="457200" y="990600"/>
            <a:ext cx="8229600" cy="2667000"/>
          </a:xfrm>
        </p:spPr>
        <p:txBody>
          <a:bodyPr/>
          <a:lstStyle/>
          <a:p>
            <a:pPr eaLnBrk="1" hangingPunct="1">
              <a:spcBef>
                <a:spcPts val="600"/>
              </a:spcBef>
              <a:spcAft>
                <a:spcPts val="600"/>
              </a:spcAft>
            </a:pPr>
            <a:r>
              <a:rPr lang="en-US" sz="2400" smtClean="0"/>
              <a:t>Tukey Test</a:t>
            </a:r>
          </a:p>
          <a:p>
            <a:pPr lvl="1" eaLnBrk="1" hangingPunct="1">
              <a:spcBef>
                <a:spcPts val="600"/>
              </a:spcBef>
              <a:spcAft>
                <a:spcPts val="600"/>
              </a:spcAft>
            </a:pPr>
            <a:r>
              <a:rPr lang="en-US" sz="2000" smtClean="0"/>
              <a:t>Often helpful to analyze Minitab Tukey Test output in an order suggested by the interaction plot</a:t>
            </a:r>
          </a:p>
          <a:p>
            <a:pPr lvl="1" eaLnBrk="1" hangingPunct="1">
              <a:spcBef>
                <a:spcPts val="600"/>
              </a:spcBef>
              <a:spcAft>
                <a:spcPts val="600"/>
              </a:spcAft>
            </a:pPr>
            <a:r>
              <a:rPr lang="en-US" sz="2000" smtClean="0"/>
              <a:t>Start with combo with maximum (minimum) avg. response; compare to combos in decreasing (increasing) order; stop when first significant difference found</a:t>
            </a:r>
          </a:p>
        </p:txBody>
      </p:sp>
      <p:sp>
        <p:nvSpPr>
          <p:cNvPr id="249863" name="Text Box 4"/>
          <p:cNvSpPr txBox="1">
            <a:spLocks noChangeArrowheads="1"/>
          </p:cNvSpPr>
          <p:nvPr/>
        </p:nvSpPr>
        <p:spPr bwMode="auto">
          <a:xfrm>
            <a:off x="304800" y="4543425"/>
            <a:ext cx="3657600" cy="1323975"/>
          </a:xfrm>
          <a:prstGeom prst="rect">
            <a:avLst/>
          </a:prstGeom>
          <a:solidFill>
            <a:schemeClr val="accent5">
              <a:lumMod val="90000"/>
            </a:schemeClr>
          </a:solidFill>
          <a:ln w="9525">
            <a:solidFill>
              <a:schemeClr val="tx1"/>
            </a:solidFill>
            <a:miter lim="800000"/>
            <a:headEnd/>
            <a:tailEnd/>
          </a:ln>
        </p:spPr>
        <p:txBody>
          <a:bodyPr>
            <a:spAutoFit/>
          </a:bodyPr>
          <a:lstStyle/>
          <a:p>
            <a:pPr>
              <a:spcBef>
                <a:spcPct val="50000"/>
              </a:spcBef>
              <a:defRPr/>
            </a:pPr>
            <a:r>
              <a:rPr lang="en-US" sz="2000" dirty="0" err="1">
                <a:latin typeface="Arial" pitchFamily="34" charset="0"/>
              </a:rPr>
              <a:t>Tukey</a:t>
            </a:r>
            <a:r>
              <a:rPr lang="en-US" sz="2000" dirty="0">
                <a:latin typeface="Arial" pitchFamily="34" charset="0"/>
              </a:rPr>
              <a:t> test output shows comparisons of </a:t>
            </a:r>
            <a:r>
              <a:rPr lang="en-US" sz="2000" u="sng" dirty="0">
                <a:latin typeface="Arial" pitchFamily="34" charset="0"/>
              </a:rPr>
              <a:t>all</a:t>
            </a:r>
            <a:r>
              <a:rPr lang="en-US" sz="2000" dirty="0">
                <a:latin typeface="Arial" pitchFamily="34" charset="0"/>
              </a:rPr>
              <a:t> 36 pairs of combinations of cake mix brand and # eggs</a:t>
            </a:r>
          </a:p>
        </p:txBody>
      </p:sp>
      <p:pic>
        <p:nvPicPr>
          <p:cNvPr id="86022" name="Picture 9"/>
          <p:cNvPicPr>
            <a:picLocks noChangeAspect="1" noChangeArrowheads="1"/>
          </p:cNvPicPr>
          <p:nvPr/>
        </p:nvPicPr>
        <p:blipFill>
          <a:blip r:embed="rId2" cstate="print"/>
          <a:srcRect/>
          <a:stretch>
            <a:fillRect/>
          </a:stretch>
        </p:blipFill>
        <p:spPr bwMode="auto">
          <a:xfrm>
            <a:off x="6172200" y="3309938"/>
            <a:ext cx="2667000" cy="3243262"/>
          </a:xfrm>
          <a:prstGeom prst="rect">
            <a:avLst/>
          </a:prstGeom>
          <a:noFill/>
          <a:ln w="9525">
            <a:noFill/>
            <a:miter lim="800000"/>
            <a:headEnd/>
            <a:tailEnd/>
          </a:ln>
        </p:spPr>
      </p:pic>
      <p:sp>
        <p:nvSpPr>
          <p:cNvPr id="86023" name="TextBox 17"/>
          <p:cNvSpPr txBox="1">
            <a:spLocks noChangeArrowheads="1"/>
          </p:cNvSpPr>
          <p:nvPr/>
        </p:nvSpPr>
        <p:spPr bwMode="auto">
          <a:xfrm>
            <a:off x="5791200" y="3505200"/>
            <a:ext cx="304800" cy="338138"/>
          </a:xfrm>
          <a:prstGeom prst="rect">
            <a:avLst/>
          </a:prstGeom>
          <a:solidFill>
            <a:srgbClr val="FFFF99"/>
          </a:solidFill>
          <a:ln w="9525">
            <a:solidFill>
              <a:schemeClr val="tx1"/>
            </a:solidFill>
            <a:miter lim="800000"/>
            <a:headEnd/>
            <a:tailEnd/>
          </a:ln>
        </p:spPr>
        <p:txBody>
          <a:bodyPr>
            <a:spAutoFit/>
          </a:bodyPr>
          <a:lstStyle/>
          <a:p>
            <a:pPr algn="ctr"/>
            <a:r>
              <a:rPr lang="en-US" sz="1600"/>
              <a:t>1</a:t>
            </a:r>
          </a:p>
        </p:txBody>
      </p:sp>
      <p:cxnSp>
        <p:nvCxnSpPr>
          <p:cNvPr id="26" name="Straight Connector 25"/>
          <p:cNvCxnSpPr/>
          <p:nvPr/>
        </p:nvCxnSpPr>
        <p:spPr>
          <a:xfrm>
            <a:off x="5867400" y="3962400"/>
            <a:ext cx="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67400" y="3962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10200" y="39624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410200" y="4572000"/>
            <a:ext cx="685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53000" y="3962400"/>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953000" y="4876800"/>
            <a:ext cx="1143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030" name="TextBox 56"/>
          <p:cNvSpPr txBox="1">
            <a:spLocks noChangeArrowheads="1"/>
          </p:cNvSpPr>
          <p:nvPr/>
        </p:nvSpPr>
        <p:spPr bwMode="auto">
          <a:xfrm>
            <a:off x="5334000" y="3505200"/>
            <a:ext cx="304800" cy="338138"/>
          </a:xfrm>
          <a:prstGeom prst="rect">
            <a:avLst/>
          </a:prstGeom>
          <a:solidFill>
            <a:srgbClr val="FFFF99"/>
          </a:solidFill>
          <a:ln w="9525">
            <a:solidFill>
              <a:schemeClr val="tx1"/>
            </a:solidFill>
            <a:miter lim="800000"/>
            <a:headEnd/>
            <a:tailEnd/>
          </a:ln>
        </p:spPr>
        <p:txBody>
          <a:bodyPr>
            <a:spAutoFit/>
          </a:bodyPr>
          <a:lstStyle/>
          <a:p>
            <a:pPr algn="ctr"/>
            <a:r>
              <a:rPr lang="en-US" sz="1600"/>
              <a:t>2</a:t>
            </a:r>
          </a:p>
        </p:txBody>
      </p:sp>
      <p:sp>
        <p:nvSpPr>
          <p:cNvPr id="86031" name="TextBox 57"/>
          <p:cNvSpPr txBox="1">
            <a:spLocks noChangeArrowheads="1"/>
          </p:cNvSpPr>
          <p:nvPr/>
        </p:nvSpPr>
        <p:spPr bwMode="auto">
          <a:xfrm>
            <a:off x="4876800" y="3505200"/>
            <a:ext cx="304800" cy="338138"/>
          </a:xfrm>
          <a:prstGeom prst="rect">
            <a:avLst/>
          </a:prstGeom>
          <a:solidFill>
            <a:srgbClr val="FFFF99"/>
          </a:solidFill>
          <a:ln w="9525">
            <a:solidFill>
              <a:schemeClr val="tx1"/>
            </a:solidFill>
            <a:miter lim="800000"/>
            <a:headEnd/>
            <a:tailEnd/>
          </a:ln>
        </p:spPr>
        <p:txBody>
          <a:bodyPr>
            <a:spAutoFit/>
          </a:bodyPr>
          <a:lstStyle/>
          <a:p>
            <a:pPr algn="ctr"/>
            <a:r>
              <a:rPr lang="en-US" sz="1600"/>
              <a:t>3</a:t>
            </a:r>
          </a:p>
        </p:txBody>
      </p:sp>
      <p:cxnSp>
        <p:nvCxnSpPr>
          <p:cNvPr id="61" name="Straight Connector 60"/>
          <p:cNvCxnSpPr/>
          <p:nvPr/>
        </p:nvCxnSpPr>
        <p:spPr>
          <a:xfrm>
            <a:off x="5867400" y="4343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410200" y="3962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953000" y="3962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267200" y="3962400"/>
            <a:ext cx="0" cy="1219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267200" y="3962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037" name="TextBox 72"/>
          <p:cNvSpPr txBox="1">
            <a:spLocks noChangeArrowheads="1"/>
          </p:cNvSpPr>
          <p:nvPr/>
        </p:nvSpPr>
        <p:spPr bwMode="auto">
          <a:xfrm>
            <a:off x="4038600" y="3505200"/>
            <a:ext cx="457200" cy="338138"/>
          </a:xfrm>
          <a:prstGeom prst="rect">
            <a:avLst/>
          </a:prstGeom>
          <a:solidFill>
            <a:srgbClr val="FFFF99"/>
          </a:solidFill>
          <a:ln w="9525">
            <a:solidFill>
              <a:schemeClr val="tx1"/>
            </a:solidFill>
            <a:miter lim="800000"/>
            <a:headEnd/>
            <a:tailEnd/>
          </a:ln>
        </p:spPr>
        <p:txBody>
          <a:bodyPr>
            <a:spAutoFit/>
          </a:bodyPr>
          <a:lstStyle/>
          <a:p>
            <a:pPr algn="ctr"/>
            <a:r>
              <a:rPr lang="en-US" sz="1600"/>
              <a:t>etc</a:t>
            </a:r>
          </a:p>
        </p:txBody>
      </p:sp>
      <p:cxnSp>
        <p:nvCxnSpPr>
          <p:cNvPr id="74" name="Straight Connector 73"/>
          <p:cNvCxnSpPr/>
          <p:nvPr/>
        </p:nvCxnSpPr>
        <p:spPr>
          <a:xfrm>
            <a:off x="4267200" y="51816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039" name="TextBox 74"/>
          <p:cNvSpPr txBox="1">
            <a:spLocks noChangeArrowheads="1"/>
          </p:cNvSpPr>
          <p:nvPr/>
        </p:nvSpPr>
        <p:spPr bwMode="auto">
          <a:xfrm>
            <a:off x="4495800" y="3505200"/>
            <a:ext cx="457200" cy="338138"/>
          </a:xfrm>
          <a:prstGeom prst="rect">
            <a:avLst/>
          </a:prstGeom>
          <a:noFill/>
          <a:ln w="9525">
            <a:noFill/>
            <a:miter lim="800000"/>
            <a:headEnd/>
            <a:tailEnd/>
          </a:ln>
        </p:spPr>
        <p:txBody>
          <a:bodyPr>
            <a:spAutoFit/>
          </a:bodyPr>
          <a:lstStyle/>
          <a:p>
            <a:pPr algn="ctr"/>
            <a:r>
              <a:rPr lang="en-US" sz="1600"/>
              <a:t>•••</a:t>
            </a:r>
          </a:p>
        </p:txBody>
      </p:sp>
      <p:sp>
        <p:nvSpPr>
          <p:cNvPr id="2" name="Slide Number Placeholder 1"/>
          <p:cNvSpPr>
            <a:spLocks noGrp="1"/>
          </p:cNvSpPr>
          <p:nvPr>
            <p:ph type="sldNum" sz="quarter" idx="12"/>
          </p:nvPr>
        </p:nvSpPr>
        <p:spPr/>
        <p:txBody>
          <a:bodyPr/>
          <a:lstStyle/>
          <a:p>
            <a:pPr>
              <a:defRPr/>
            </a:pPr>
            <a:fld id="{F02E09F1-DA9D-4C3F-9C51-5475480EB5C9}" type="slidenum">
              <a:rPr lang="en-US" smtClean="0"/>
              <a:pPr>
                <a:defRPr/>
              </a:pPr>
              <a:t>365</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7043" name="Slide Number Placeholder 5"/>
          <p:cNvSpPr>
            <a:spLocks noGrp="1"/>
          </p:cNvSpPr>
          <p:nvPr>
            <p:ph type="sldNum" sz="quarter" idx="12"/>
          </p:nvPr>
        </p:nvSpPr>
        <p:spPr>
          <a:noFill/>
        </p:spPr>
        <p:txBody>
          <a:bodyPr/>
          <a:lstStyle/>
          <a:p>
            <a:fld id="{C20B85AD-5A31-4845-A986-26DB2553D7D4}" type="slidenum">
              <a:rPr lang="en-US" smtClean="0">
                <a:latin typeface="Arial" charset="0"/>
              </a:rPr>
              <a:pPr/>
              <a:t>366</a:t>
            </a:fld>
            <a:endParaRPr lang="en-US" smtClean="0">
              <a:latin typeface="Arial" charset="0"/>
            </a:endParaRPr>
          </a:p>
        </p:txBody>
      </p:sp>
      <p:sp>
        <p:nvSpPr>
          <p:cNvPr id="87044" name="Rectangle 2"/>
          <p:cNvSpPr>
            <a:spLocks noGrp="1" noChangeArrowheads="1"/>
          </p:cNvSpPr>
          <p:nvPr>
            <p:ph type="title"/>
          </p:nvPr>
        </p:nvSpPr>
        <p:spPr/>
        <p:txBody>
          <a:bodyPr/>
          <a:lstStyle/>
          <a:p>
            <a:pPr eaLnBrk="1" hangingPunct="1"/>
            <a:r>
              <a:rPr lang="en-US" smtClean="0"/>
              <a:t>Multiple Comparisons</a:t>
            </a:r>
          </a:p>
        </p:txBody>
      </p:sp>
      <p:sp>
        <p:nvSpPr>
          <p:cNvPr id="87045" name="Rectangle 3"/>
          <p:cNvSpPr>
            <a:spLocks noGrp="1" noChangeArrowheads="1"/>
          </p:cNvSpPr>
          <p:nvPr>
            <p:ph type="body" idx="1"/>
          </p:nvPr>
        </p:nvSpPr>
        <p:spPr>
          <a:xfrm>
            <a:off x="152400" y="1295400"/>
            <a:ext cx="10439400" cy="4906963"/>
          </a:xfrm>
        </p:spPr>
        <p:txBody>
          <a:bodyPr/>
          <a:lstStyle/>
          <a:p>
            <a:pPr>
              <a:spcBef>
                <a:spcPct val="0"/>
              </a:spcBef>
              <a:buFontTx/>
              <a:buNone/>
            </a:pP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Pairwise Comparisons: Response = moisture, Term = mix*eggs </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Grouping Information Using the </a:t>
            </a: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Method and 95% Confidence</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mix*eggs      N     Mean  Grouping</a:t>
            </a:r>
          </a:p>
          <a:p>
            <a:pPr>
              <a:spcBef>
                <a:spcPct val="0"/>
              </a:spcBef>
              <a:buFontTx/>
              <a:buNone/>
            </a:pPr>
            <a:r>
              <a:rPr lang="en-US" sz="1800" dirty="0">
                <a:latin typeface="Courier New" pitchFamily="49" charset="0"/>
                <a:cs typeface="Courier New" pitchFamily="49" charset="0"/>
              </a:rPr>
              <a:t>Betty 2.0     3  85.3333  A</a:t>
            </a:r>
          </a:p>
          <a:p>
            <a:pPr>
              <a:spcBef>
                <a:spcPct val="0"/>
              </a:spcBef>
              <a:buFontTx/>
              <a:buNone/>
            </a:pPr>
            <a:r>
              <a:rPr lang="en-US" sz="1800" dirty="0">
                <a:latin typeface="Courier New" pitchFamily="49" charset="0"/>
                <a:cs typeface="Courier New" pitchFamily="49" charset="0"/>
              </a:rPr>
              <a:t>Betty 1.5     3  55.0000  A      B</a:t>
            </a:r>
          </a:p>
          <a:p>
            <a:pPr>
              <a:spcBef>
                <a:spcPct val="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2.0  3  47.6667  A      B</a:t>
            </a:r>
          </a:p>
          <a:p>
            <a:pPr>
              <a:spcBef>
                <a:spcPct val="0"/>
              </a:spcBef>
              <a:buFontTx/>
              <a:buNone/>
            </a:pPr>
            <a:r>
              <a:rPr lang="en-US" sz="1800" dirty="0">
                <a:latin typeface="Courier New" pitchFamily="49" charset="0"/>
                <a:cs typeface="Courier New" pitchFamily="49" charset="0"/>
              </a:rPr>
              <a:t>Duncan 1.5    3  44.0000  A      B</a:t>
            </a:r>
          </a:p>
          <a:p>
            <a:pPr>
              <a:spcBef>
                <a:spcPct val="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1.5  3  32.6667         B</a:t>
            </a:r>
          </a:p>
          <a:p>
            <a:pPr>
              <a:spcBef>
                <a:spcPct val="0"/>
              </a:spcBef>
              <a:buFontTx/>
              <a:buNone/>
            </a:pPr>
            <a:r>
              <a:rPr lang="en-US" sz="1800" dirty="0">
                <a:latin typeface="Courier New" pitchFamily="49" charset="0"/>
                <a:cs typeface="Courier New" pitchFamily="49" charset="0"/>
              </a:rPr>
              <a:t>Betty 1.0     3  32.3333         B</a:t>
            </a:r>
          </a:p>
          <a:p>
            <a:pPr>
              <a:spcBef>
                <a:spcPct val="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1.0  3  26.6667         B</a:t>
            </a:r>
          </a:p>
          <a:p>
            <a:pPr>
              <a:spcBef>
                <a:spcPct val="0"/>
              </a:spcBef>
              <a:buFontTx/>
              <a:buNone/>
            </a:pPr>
            <a:r>
              <a:rPr lang="en-US" sz="1800" dirty="0">
                <a:latin typeface="Courier New" pitchFamily="49" charset="0"/>
                <a:cs typeface="Courier New" pitchFamily="49" charset="0"/>
              </a:rPr>
              <a:t>Duncan 2.0    3  22.6667         B</a:t>
            </a:r>
          </a:p>
          <a:p>
            <a:pPr>
              <a:spcBef>
                <a:spcPct val="0"/>
              </a:spcBef>
              <a:buFontTx/>
              <a:buNone/>
            </a:pPr>
            <a:r>
              <a:rPr lang="en-US" sz="1800" dirty="0">
                <a:latin typeface="Courier New" pitchFamily="49" charset="0"/>
                <a:cs typeface="Courier New" pitchFamily="49" charset="0"/>
              </a:rPr>
              <a:t>Duncan 1.0    3  21.3333         B</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Means that do not share a letter are significantly different.</a:t>
            </a:r>
            <a:endParaRPr lang="en-US" sz="1800" dirty="0"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7043" name="Slide Number Placeholder 5"/>
          <p:cNvSpPr>
            <a:spLocks noGrp="1"/>
          </p:cNvSpPr>
          <p:nvPr>
            <p:ph type="sldNum" sz="quarter" idx="12"/>
          </p:nvPr>
        </p:nvSpPr>
        <p:spPr>
          <a:noFill/>
        </p:spPr>
        <p:txBody>
          <a:bodyPr/>
          <a:lstStyle/>
          <a:p>
            <a:fld id="{C20B85AD-5A31-4845-A986-26DB2553D7D4}" type="slidenum">
              <a:rPr lang="en-US" smtClean="0">
                <a:latin typeface="Arial" charset="0"/>
              </a:rPr>
              <a:pPr/>
              <a:t>367</a:t>
            </a:fld>
            <a:endParaRPr lang="en-US" smtClean="0">
              <a:latin typeface="Arial" charset="0"/>
            </a:endParaRPr>
          </a:p>
        </p:txBody>
      </p:sp>
      <p:sp>
        <p:nvSpPr>
          <p:cNvPr id="87044" name="Rectangle 2"/>
          <p:cNvSpPr>
            <a:spLocks noGrp="1" noChangeArrowheads="1"/>
          </p:cNvSpPr>
          <p:nvPr>
            <p:ph type="title"/>
          </p:nvPr>
        </p:nvSpPr>
        <p:spPr/>
        <p:txBody>
          <a:bodyPr/>
          <a:lstStyle/>
          <a:p>
            <a:pPr eaLnBrk="1" hangingPunct="1"/>
            <a:r>
              <a:rPr lang="en-US" smtClean="0"/>
              <a:t>Multiple Comparisons</a:t>
            </a:r>
          </a:p>
        </p:txBody>
      </p:sp>
      <p:sp>
        <p:nvSpPr>
          <p:cNvPr id="87045" name="Rectangle 3"/>
          <p:cNvSpPr>
            <a:spLocks noGrp="1" noChangeArrowheads="1"/>
          </p:cNvSpPr>
          <p:nvPr>
            <p:ph type="body" idx="1"/>
          </p:nvPr>
        </p:nvSpPr>
        <p:spPr>
          <a:xfrm>
            <a:off x="0" y="1295400"/>
            <a:ext cx="10439400" cy="4906963"/>
          </a:xfrm>
        </p:spPr>
        <p:txBody>
          <a:bodyPr/>
          <a:lstStyle/>
          <a:p>
            <a:pPr>
              <a:spcBef>
                <a:spcPct val="0"/>
              </a:spcBef>
              <a:buFontTx/>
              <a:buNone/>
            </a:pPr>
            <a:r>
              <a:rPr lang="en-US" sz="1300" dirty="0" err="1">
                <a:latin typeface="Courier New" pitchFamily="49" charset="0"/>
                <a:cs typeface="Courier New" pitchFamily="49" charset="0"/>
              </a:rPr>
              <a:t>Tukey</a:t>
            </a:r>
            <a:r>
              <a:rPr lang="en-US" sz="1300" dirty="0">
                <a:latin typeface="Courier New" pitchFamily="49" charset="0"/>
                <a:cs typeface="Courier New" pitchFamily="49" charset="0"/>
              </a:rPr>
              <a:t> Simultaneous Tests for Differences of Means</a:t>
            </a:r>
          </a:p>
          <a:p>
            <a:pPr>
              <a:spcBef>
                <a:spcPct val="0"/>
              </a:spcBef>
              <a:buFontTx/>
              <a:buNone/>
            </a:pPr>
            <a:endParaRPr lang="en-US" sz="1300" dirty="0">
              <a:latin typeface="Courier New" pitchFamily="49" charset="0"/>
              <a:cs typeface="Courier New" pitchFamily="49" charset="0"/>
            </a:endParaRPr>
          </a:p>
          <a:p>
            <a:pPr>
              <a:spcBef>
                <a:spcPct val="0"/>
              </a:spcBef>
              <a:buFontTx/>
              <a:buNone/>
            </a:pPr>
            <a:r>
              <a:rPr lang="en-US" sz="1300" dirty="0">
                <a:latin typeface="Courier New" pitchFamily="49" charset="0"/>
                <a:cs typeface="Courier New" pitchFamily="49" charset="0"/>
              </a:rPr>
              <a:t>                                 Difference       SE of    Simultaneous            Adjusted</a:t>
            </a:r>
          </a:p>
          <a:p>
            <a:pPr>
              <a:spcBef>
                <a:spcPct val="0"/>
              </a:spcBef>
              <a:buFontTx/>
              <a:buNone/>
            </a:pPr>
            <a:r>
              <a:rPr lang="en-US" sz="1300" dirty="0">
                <a:latin typeface="Courier New" pitchFamily="49" charset="0"/>
                <a:cs typeface="Courier New" pitchFamily="49" charset="0"/>
              </a:rPr>
              <a:t>Difference of mix*eggs Levels      of Means  Difference       95% CI      T-Value   P-Value</a:t>
            </a:r>
          </a:p>
          <a:p>
            <a:pPr>
              <a:spcBef>
                <a:spcPct val="0"/>
              </a:spcBef>
              <a:buFontTx/>
              <a:buNone/>
            </a:pPr>
            <a:r>
              <a:rPr lang="en-US" sz="1300" dirty="0">
                <a:latin typeface="Courier New" pitchFamily="49" charset="0"/>
                <a:cs typeface="Courier New" pitchFamily="49" charset="0"/>
              </a:rPr>
              <a:t>(Betty 1.5) - (Betty 1.0)              22.7        12.2  ( -20.1,  65.4)     1.86     0.647</a:t>
            </a:r>
          </a:p>
          <a:p>
            <a:pPr>
              <a:spcBef>
                <a:spcPct val="0"/>
              </a:spcBef>
              <a:buFontTx/>
              <a:buNone/>
            </a:pPr>
            <a:r>
              <a:rPr lang="en-US" sz="1300" dirty="0">
                <a:latin typeface="Courier New" pitchFamily="49" charset="0"/>
                <a:cs typeface="Courier New" pitchFamily="49" charset="0"/>
              </a:rPr>
              <a:t>(Betty 2.0) - (Betty 1.0)              53.0        12.2  (  10.2,  95.8)     4.35     0.009</a:t>
            </a:r>
          </a:p>
          <a:p>
            <a:pPr>
              <a:spcBef>
                <a:spcPct val="0"/>
              </a:spcBef>
              <a:buFontTx/>
              <a:buNone/>
            </a:pPr>
            <a:r>
              <a:rPr lang="en-US" sz="1300" dirty="0">
                <a:latin typeface="Courier New" pitchFamily="49" charset="0"/>
                <a:cs typeface="Courier New" pitchFamily="49" charset="0"/>
              </a:rPr>
              <a:t>(Duncan 1.0) - (Betty 1.0)            -11.0        12.2  ( -53.8,  31.8)    -0.90     0.990</a:t>
            </a:r>
          </a:p>
          <a:p>
            <a:pPr>
              <a:spcBef>
                <a:spcPct val="0"/>
              </a:spcBef>
              <a:buFontTx/>
              <a:buNone/>
            </a:pPr>
            <a:r>
              <a:rPr lang="en-US" sz="1300" dirty="0">
                <a:latin typeface="Courier New" pitchFamily="49" charset="0"/>
                <a:cs typeface="Courier New" pitchFamily="49" charset="0"/>
              </a:rPr>
              <a:t>(Duncan 1.5) - (Betty 1.0)             11.7        12.2  ( -31.1,  54.4)     0.96     0.985</a:t>
            </a:r>
          </a:p>
          <a:p>
            <a:pPr>
              <a:spcBef>
                <a:spcPct val="0"/>
              </a:spcBef>
              <a:buFontTx/>
              <a:buNone/>
            </a:pPr>
            <a:r>
              <a:rPr lang="en-US" sz="1300" dirty="0">
                <a:latin typeface="Courier New" pitchFamily="49" charset="0"/>
                <a:cs typeface="Courier New" pitchFamily="49" charset="0"/>
              </a:rPr>
              <a:t>(Duncan 2.0) - (Betty 1.0)             -9.7        12.2  ( -52.4,  33.1)    -0.79     0.996</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 (Betty 1.0)           -5.7        12.2  ( -48.4,  37.1)    -0.46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(Betty 1.0)            0.3        12.2  ( -42.4,  43.1)     0.03     </a:t>
            </a:r>
            <a:r>
              <a:rPr lang="en-US" sz="1300" dirty="0" smtClean="0">
                <a:latin typeface="Courier New" pitchFamily="49" charset="0"/>
                <a:cs typeface="Courier New" pitchFamily="49" charset="0"/>
              </a:rPr>
              <a:t>1.000</a:t>
            </a:r>
          </a:p>
          <a:p>
            <a:pPr>
              <a:spcBef>
                <a:spcPct val="0"/>
              </a:spcBef>
              <a:buFontTx/>
              <a:buNone/>
            </a:pP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Pilsbury</a:t>
            </a:r>
            <a:r>
              <a:rPr lang="en-US" sz="1300" dirty="0" smtClean="0">
                <a:latin typeface="Courier New" pitchFamily="49" charset="0"/>
                <a:cs typeface="Courier New" pitchFamily="49" charset="0"/>
              </a:rPr>
              <a:t> 2.0) - (Betty 1.0)           15.3        12.2  ( -27.4,  58.1)     1.26     0.931</a:t>
            </a:r>
          </a:p>
          <a:p>
            <a:pPr>
              <a:spcBef>
                <a:spcPct val="0"/>
              </a:spcBef>
              <a:buFontTx/>
              <a:buNone/>
            </a:pPr>
            <a:r>
              <a:rPr lang="en-US" sz="1300" dirty="0" smtClean="0">
                <a:latin typeface="Courier New" pitchFamily="49" charset="0"/>
                <a:cs typeface="Courier New" pitchFamily="49" charset="0"/>
              </a:rPr>
              <a:t>(Betty 2.0) - (Betty 1.5)              30.3        12.2  ( -12.4,  73.1)     2.49     0.299</a:t>
            </a:r>
          </a:p>
          <a:p>
            <a:pPr>
              <a:spcBef>
                <a:spcPct val="0"/>
              </a:spcBef>
              <a:buFontTx/>
              <a:buNone/>
            </a:pPr>
            <a:r>
              <a:rPr lang="en-US" sz="1300" dirty="0" smtClean="0">
                <a:latin typeface="Courier New" pitchFamily="49" charset="0"/>
                <a:cs typeface="Courier New" pitchFamily="49" charset="0"/>
              </a:rPr>
              <a:t>(Duncan 1.0) - (Betty 1.5)            -33.7        12.2  ( -76.4,   9.1)    -2.76     0.194</a:t>
            </a:r>
          </a:p>
          <a:p>
            <a:pPr>
              <a:spcBef>
                <a:spcPct val="0"/>
              </a:spcBef>
              <a:buFontTx/>
              <a:buNone/>
            </a:pPr>
            <a:r>
              <a:rPr lang="en-US" sz="1300" dirty="0" smtClean="0">
                <a:latin typeface="Courier New" pitchFamily="49" charset="0"/>
                <a:cs typeface="Courier New" pitchFamily="49" charset="0"/>
              </a:rPr>
              <a:t>(Duncan 1.5) - (Betty 1.5)            -11.0        12.2  ( -53.8,  31.8)    -0.90     0.990</a:t>
            </a:r>
          </a:p>
          <a:p>
            <a:pPr>
              <a:spcBef>
                <a:spcPct val="0"/>
              </a:spcBef>
              <a:buFontTx/>
              <a:buNone/>
            </a:pPr>
            <a:r>
              <a:rPr lang="en-US" sz="1300" dirty="0" smtClean="0">
                <a:latin typeface="Courier New" pitchFamily="49" charset="0"/>
                <a:cs typeface="Courier New" pitchFamily="49" charset="0"/>
              </a:rPr>
              <a:t>(Duncan 2.0) - (Betty 1.5)            -32.3        12.2  ( -75.1,  10.4)    -2.65     0.232</a:t>
            </a:r>
          </a:p>
          <a:p>
            <a:pPr>
              <a:spcBef>
                <a:spcPct val="0"/>
              </a:spcBef>
              <a:buFontTx/>
              <a:buNone/>
            </a:pP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Pilsbury</a:t>
            </a:r>
            <a:r>
              <a:rPr lang="en-US" sz="1300" dirty="0" smtClean="0">
                <a:latin typeface="Courier New" pitchFamily="49" charset="0"/>
                <a:cs typeface="Courier New" pitchFamily="49" charset="0"/>
              </a:rPr>
              <a:t> 1.0) - (Betty 1.5)          -28.3        12.2  ( -71.1,  14.4)    -2.32     0.378</a:t>
            </a:r>
          </a:p>
          <a:p>
            <a:pPr>
              <a:spcBef>
                <a:spcPct val="0"/>
              </a:spcBef>
              <a:buFontTx/>
              <a:buNone/>
            </a:pP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Pilsbury</a:t>
            </a:r>
            <a:r>
              <a:rPr lang="en-US" sz="1300" dirty="0" smtClean="0">
                <a:latin typeface="Courier New" pitchFamily="49" charset="0"/>
                <a:cs typeface="Courier New" pitchFamily="49" charset="0"/>
              </a:rPr>
              <a:t> 1.5) - (Betty 1.5)          -22.3        12.2  ( -65.1,  20.4)    -1.83     0.663</a:t>
            </a:r>
          </a:p>
          <a:p>
            <a:pPr>
              <a:spcBef>
                <a:spcPct val="0"/>
              </a:spcBef>
              <a:buFontTx/>
              <a:buNone/>
            </a:pP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Pilsbury</a:t>
            </a:r>
            <a:r>
              <a:rPr lang="en-US" sz="1300" dirty="0" smtClean="0">
                <a:latin typeface="Courier New" pitchFamily="49" charset="0"/>
                <a:cs typeface="Courier New" pitchFamily="49" charset="0"/>
              </a:rPr>
              <a:t> 2.0) - (Betty 1.5)           -7.3        12.2  ( -50.1,  35.4)    -0.60     0.999</a:t>
            </a:r>
          </a:p>
          <a:p>
            <a:pPr>
              <a:spcBef>
                <a:spcPct val="0"/>
              </a:spcBef>
              <a:buFontTx/>
              <a:buNone/>
            </a:pPr>
            <a:r>
              <a:rPr lang="en-US" sz="1300" dirty="0" smtClean="0">
                <a:latin typeface="Courier New" pitchFamily="49" charset="0"/>
                <a:cs typeface="Courier New" pitchFamily="49" charset="0"/>
              </a:rPr>
              <a:t>(Duncan 1.0) - (Betty 2.0)            -64.0        12.2  (-106.8, -21.2)    -5.25     0.001</a:t>
            </a:r>
          </a:p>
        </p:txBody>
      </p:sp>
    </p:spTree>
    <p:extLst>
      <p:ext uri="{BB962C8B-B14F-4D97-AF65-F5344CB8AC3E}">
        <p14:creationId xmlns:p14="http://schemas.microsoft.com/office/powerpoint/2010/main" val="1449847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7043" name="Slide Number Placeholder 5"/>
          <p:cNvSpPr>
            <a:spLocks noGrp="1"/>
          </p:cNvSpPr>
          <p:nvPr>
            <p:ph type="sldNum" sz="quarter" idx="12"/>
          </p:nvPr>
        </p:nvSpPr>
        <p:spPr>
          <a:noFill/>
        </p:spPr>
        <p:txBody>
          <a:bodyPr/>
          <a:lstStyle/>
          <a:p>
            <a:fld id="{C20B85AD-5A31-4845-A986-26DB2553D7D4}" type="slidenum">
              <a:rPr lang="en-US" smtClean="0">
                <a:latin typeface="Arial" charset="0"/>
              </a:rPr>
              <a:pPr/>
              <a:t>368</a:t>
            </a:fld>
            <a:endParaRPr lang="en-US" smtClean="0">
              <a:latin typeface="Arial" charset="0"/>
            </a:endParaRPr>
          </a:p>
        </p:txBody>
      </p:sp>
      <p:sp>
        <p:nvSpPr>
          <p:cNvPr id="87044" name="Rectangle 2"/>
          <p:cNvSpPr>
            <a:spLocks noGrp="1" noChangeArrowheads="1"/>
          </p:cNvSpPr>
          <p:nvPr>
            <p:ph type="title"/>
          </p:nvPr>
        </p:nvSpPr>
        <p:spPr/>
        <p:txBody>
          <a:bodyPr/>
          <a:lstStyle/>
          <a:p>
            <a:pPr eaLnBrk="1" hangingPunct="1"/>
            <a:r>
              <a:rPr lang="en-US" dirty="0" smtClean="0"/>
              <a:t>Multiple Comparisons (</a:t>
            </a:r>
            <a:r>
              <a:rPr lang="en-US" dirty="0" err="1" smtClean="0"/>
              <a:t>cont</a:t>
            </a:r>
            <a:r>
              <a:rPr lang="en-US" dirty="0" smtClean="0"/>
              <a:t>)</a:t>
            </a:r>
          </a:p>
        </p:txBody>
      </p:sp>
      <p:sp>
        <p:nvSpPr>
          <p:cNvPr id="87045" name="Rectangle 3"/>
          <p:cNvSpPr>
            <a:spLocks noGrp="1" noChangeArrowheads="1"/>
          </p:cNvSpPr>
          <p:nvPr>
            <p:ph type="body" idx="1"/>
          </p:nvPr>
        </p:nvSpPr>
        <p:spPr>
          <a:xfrm>
            <a:off x="0" y="1151709"/>
            <a:ext cx="10896600" cy="4906963"/>
          </a:xfrm>
        </p:spPr>
        <p:txBody>
          <a:bodyPr/>
          <a:lstStyle/>
          <a:p>
            <a:pPr>
              <a:spcBef>
                <a:spcPct val="0"/>
              </a:spcBef>
              <a:buFontTx/>
              <a:buNone/>
            </a:pPr>
            <a:r>
              <a:rPr lang="en-US" sz="1300" dirty="0" err="1">
                <a:latin typeface="Courier New" pitchFamily="49" charset="0"/>
                <a:cs typeface="Courier New" pitchFamily="49" charset="0"/>
              </a:rPr>
              <a:t>Tukey</a:t>
            </a:r>
            <a:r>
              <a:rPr lang="en-US" sz="1300" dirty="0">
                <a:latin typeface="Courier New" pitchFamily="49" charset="0"/>
                <a:cs typeface="Courier New" pitchFamily="49" charset="0"/>
              </a:rPr>
              <a:t> Simultaneous Tests for Differences of Means</a:t>
            </a:r>
          </a:p>
          <a:p>
            <a:pPr>
              <a:spcBef>
                <a:spcPct val="0"/>
              </a:spcBef>
              <a:buFontTx/>
              <a:buNone/>
            </a:pPr>
            <a:endParaRPr lang="en-US" sz="1300" dirty="0">
              <a:latin typeface="Courier New" pitchFamily="49" charset="0"/>
              <a:cs typeface="Courier New" pitchFamily="49" charset="0"/>
            </a:endParaRPr>
          </a:p>
          <a:p>
            <a:pPr>
              <a:spcBef>
                <a:spcPct val="0"/>
              </a:spcBef>
              <a:buFontTx/>
              <a:buNone/>
            </a:pPr>
            <a:r>
              <a:rPr lang="en-US" sz="1300" dirty="0">
                <a:latin typeface="Courier New" pitchFamily="49" charset="0"/>
                <a:cs typeface="Courier New" pitchFamily="49" charset="0"/>
              </a:rPr>
              <a:t>                                 Difference       SE of    Simultaneous            Adjusted</a:t>
            </a:r>
          </a:p>
          <a:p>
            <a:pPr>
              <a:spcBef>
                <a:spcPct val="0"/>
              </a:spcBef>
              <a:buFontTx/>
              <a:buNone/>
            </a:pPr>
            <a:r>
              <a:rPr lang="en-US" sz="1300" dirty="0">
                <a:latin typeface="Courier New" pitchFamily="49" charset="0"/>
                <a:cs typeface="Courier New" pitchFamily="49" charset="0"/>
              </a:rPr>
              <a:t>Difference of mix*eggs Levels      of Means  Difference       95% CI      T-Value   P-Value</a:t>
            </a:r>
          </a:p>
          <a:p>
            <a:pPr>
              <a:spcBef>
                <a:spcPct val="0"/>
              </a:spcBef>
              <a:buFontTx/>
              <a:buNone/>
            </a:pPr>
            <a:endParaRPr lang="en-US" sz="1300" dirty="0">
              <a:latin typeface="Courier New" pitchFamily="49" charset="0"/>
              <a:cs typeface="Courier New" pitchFamily="49" charset="0"/>
            </a:endParaRPr>
          </a:p>
          <a:p>
            <a:pPr>
              <a:spcBef>
                <a:spcPct val="0"/>
              </a:spcBef>
              <a:buFontTx/>
              <a:buNone/>
            </a:pPr>
            <a:r>
              <a:rPr lang="en-US" sz="1300" dirty="0">
                <a:latin typeface="Courier New" pitchFamily="49" charset="0"/>
                <a:cs typeface="Courier New" pitchFamily="49" charset="0"/>
              </a:rPr>
              <a:t>(Duncan 1.5) - (Betty 2.0)            -41.3        12.2  ( -84.1,   1.4)    -3.39     0.062</a:t>
            </a:r>
          </a:p>
          <a:p>
            <a:pPr>
              <a:spcBef>
                <a:spcPct val="0"/>
              </a:spcBef>
              <a:buFontTx/>
              <a:buNone/>
            </a:pPr>
            <a:r>
              <a:rPr lang="en-US" sz="1300" dirty="0">
                <a:latin typeface="Courier New" pitchFamily="49" charset="0"/>
                <a:cs typeface="Courier New" pitchFamily="49" charset="0"/>
              </a:rPr>
              <a:t>(Duncan 2.0) - (Betty 2.0)            -62.7        12.2  (-105.4, -19.9)    -5.14     0.002</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 (Betty 2.0)          -58.7        12.2  (-101.4, -15.9)    -4.81     0.003</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(Betty 2.0)          -52.7        12.2  ( -95.4,  -9.9)    -4.32     0.010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(Betty 2.0)          -37.7        12.2  ( -80.4,   5.1)    -3.09     0.110</a:t>
            </a:r>
          </a:p>
          <a:p>
            <a:pPr>
              <a:spcBef>
                <a:spcPct val="0"/>
              </a:spcBef>
              <a:buFontTx/>
              <a:buNone/>
            </a:pPr>
            <a:r>
              <a:rPr lang="en-US" sz="1300" dirty="0">
                <a:latin typeface="Courier New" pitchFamily="49" charset="0"/>
                <a:cs typeface="Courier New" pitchFamily="49" charset="0"/>
              </a:rPr>
              <a:t>(Duncan 1.5) - (Duncan 1.0)            22.7        12.2  ( -20.1,  65.4)     1.86     0.647</a:t>
            </a:r>
          </a:p>
          <a:p>
            <a:pPr>
              <a:spcBef>
                <a:spcPct val="0"/>
              </a:spcBef>
              <a:buFontTx/>
              <a:buNone/>
            </a:pPr>
            <a:r>
              <a:rPr lang="en-US" sz="1300" dirty="0">
                <a:latin typeface="Courier New" pitchFamily="49" charset="0"/>
                <a:cs typeface="Courier New" pitchFamily="49" charset="0"/>
              </a:rPr>
              <a:t>(Duncan 2.0) - (Duncan 1.0)             1.3        12.2  ( -41.4,  44.1)     0.11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 (Duncan 1.0)           5.3        12.2  ( -37.4,  48.1)     0.44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(Duncan 1.0)          11.3        12.2  ( -31.4,  54.1)     0.93     0.988</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(Duncan 1.0)          26.3        12.2  ( -16.4,  69.1)     2.16     0.468</a:t>
            </a:r>
          </a:p>
          <a:p>
            <a:pPr>
              <a:spcBef>
                <a:spcPct val="0"/>
              </a:spcBef>
              <a:buFontTx/>
              <a:buNone/>
            </a:pPr>
            <a:r>
              <a:rPr lang="en-US" sz="1300" dirty="0">
                <a:latin typeface="Courier New" pitchFamily="49" charset="0"/>
                <a:cs typeface="Courier New" pitchFamily="49" charset="0"/>
              </a:rPr>
              <a:t>(Duncan 2.0) - (Duncan 1.5)           -21.3        12.2  ( -64.1,  21.4)    -1.75     0.711</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 (Duncan 1.5)         -17.3        12.2  ( -60.1,  25.4)    -1.42     0.875</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(Duncan 1.5)         -11.3        12.2  ( -54.1,  31.4)    -0.93     0.988</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(Duncan 1.5)           3.7        12.2  ( -39.1,  46.4)     0.30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 (Duncan 2.0)           4.0        12.2  ( -38.8,  46.8)     0.33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(Duncan 2.0)          10.0        12.2  ( -32.8,  52.8)     0.82     0.995</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(Duncan 2.0)          25.0        12.2  ( -17.8,  67.8)     2.05     0.532</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 (</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6.0        12.2  ( -36.8,  48.8)     0.49     1.000</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1.0)        21.0        12.2  ( -21.8,  63.8)     1.72     0.727</a:t>
            </a:r>
          </a:p>
          <a:p>
            <a:pPr>
              <a:spcBef>
                <a:spcPct val="0"/>
              </a:spcBef>
              <a:buFontTx/>
              <a:buNone/>
            </a:pPr>
            <a:r>
              <a:rPr lang="en-US" sz="1300" dirty="0">
                <a:latin typeface="Courier New" pitchFamily="49" charset="0"/>
                <a:cs typeface="Courier New" pitchFamily="49" charset="0"/>
              </a:rPr>
              <a:t>(</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2.0) - (</a:t>
            </a:r>
            <a:r>
              <a:rPr lang="en-US" sz="1300" dirty="0" err="1">
                <a:latin typeface="Courier New" pitchFamily="49" charset="0"/>
                <a:cs typeface="Courier New" pitchFamily="49" charset="0"/>
              </a:rPr>
              <a:t>Pilsbury</a:t>
            </a:r>
            <a:r>
              <a:rPr lang="en-US" sz="1300" dirty="0">
                <a:latin typeface="Courier New" pitchFamily="49" charset="0"/>
                <a:cs typeface="Courier New" pitchFamily="49" charset="0"/>
              </a:rPr>
              <a:t> 1.5)        15.0        12.2  ( -27.8,  57.8)     1.23     0.939</a:t>
            </a:r>
          </a:p>
          <a:p>
            <a:pPr>
              <a:spcBef>
                <a:spcPct val="0"/>
              </a:spcBef>
              <a:buFontTx/>
              <a:buNone/>
            </a:pPr>
            <a:endParaRPr lang="en-US" sz="1300" dirty="0">
              <a:latin typeface="Courier New" pitchFamily="49" charset="0"/>
              <a:cs typeface="Courier New" pitchFamily="49" charset="0"/>
            </a:endParaRPr>
          </a:p>
          <a:p>
            <a:pPr>
              <a:spcBef>
                <a:spcPct val="0"/>
              </a:spcBef>
              <a:buFontTx/>
              <a:buNone/>
            </a:pPr>
            <a:r>
              <a:rPr lang="en-US" sz="1300" dirty="0">
                <a:latin typeface="Courier New" pitchFamily="49" charset="0"/>
                <a:cs typeface="Courier New" pitchFamily="49" charset="0"/>
              </a:rPr>
              <a:t>Individual confidence level = 99.75%</a:t>
            </a:r>
            <a:endParaRPr lang="sv-SE" sz="1300" dirty="0" smtClean="0">
              <a:latin typeface="Courier New" pitchFamily="49" charset="0"/>
              <a:cs typeface="Courier New" pitchFamily="49" charset="0"/>
            </a:endParaRPr>
          </a:p>
        </p:txBody>
      </p:sp>
    </p:spTree>
    <p:extLst>
      <p:ext uri="{BB962C8B-B14F-4D97-AF65-F5344CB8AC3E}">
        <p14:creationId xmlns:p14="http://schemas.microsoft.com/office/powerpoint/2010/main" val="28827667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ChangeArrowheads="1"/>
          </p:cNvSpPr>
          <p:nvPr/>
        </p:nvSpPr>
        <p:spPr bwMode="auto">
          <a:xfrm>
            <a:off x="685800" y="4084638"/>
            <a:ext cx="8229600" cy="25876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8067" name="Rectangle 3"/>
          <p:cNvSpPr>
            <a:spLocks noGrp="1" noChangeArrowheads="1"/>
          </p:cNvSpPr>
          <p:nvPr>
            <p:ph type="body" idx="1"/>
          </p:nvPr>
        </p:nvSpPr>
        <p:spPr>
          <a:xfrm>
            <a:off x="609600" y="2713038"/>
            <a:ext cx="8458200" cy="3840162"/>
          </a:xfrm>
        </p:spPr>
        <p:txBody>
          <a:bodyPr/>
          <a:lstStyle/>
          <a:p>
            <a:pPr>
              <a:spcBef>
                <a:spcPct val="0"/>
              </a:spcBef>
              <a:buFontTx/>
              <a:buNone/>
            </a:pPr>
            <a:endParaRPr lang="en-US" sz="1800" dirty="0" smtClean="0">
              <a:latin typeface="Courier New" pitchFamily="49" charset="0"/>
              <a:cs typeface="Courier New" pitchFamily="49" charset="0"/>
            </a:endParaRPr>
          </a:p>
          <a:p>
            <a:pPr>
              <a:spcBef>
                <a:spcPct val="0"/>
              </a:spcBef>
              <a:buFontTx/>
              <a:buNone/>
            </a:pPr>
            <a:endParaRPr lang="en-US" sz="1800" dirty="0">
              <a:latin typeface="Courier New" pitchFamily="49" charset="0"/>
              <a:cs typeface="Courier New" pitchFamily="49" charset="0"/>
            </a:endParaRP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          Difference      SE of             Adjusted</a:t>
            </a:r>
          </a:p>
          <a:p>
            <a:pPr>
              <a:spcBef>
                <a:spcPct val="0"/>
              </a:spcBef>
              <a:buFontTx/>
              <a:buNone/>
            </a:pPr>
            <a:r>
              <a:rPr lang="en-US" sz="1800" dirty="0" smtClean="0">
                <a:latin typeface="Courier New" pitchFamily="49" charset="0"/>
                <a:cs typeface="Courier New" pitchFamily="49" charset="0"/>
              </a:rPr>
              <a:t>mix        of Means  Difference  95% CI	    T-Value  P-Value</a:t>
            </a:r>
          </a:p>
          <a:p>
            <a:pPr>
              <a:spcBef>
                <a:spcPct val="0"/>
              </a:spcBef>
              <a:buFontTx/>
              <a:buNone/>
            </a:pPr>
            <a:r>
              <a:rPr lang="en-US" sz="1400" dirty="0">
                <a:latin typeface="Courier New" pitchFamily="49" charset="0"/>
                <a:cs typeface="Courier New" pitchFamily="49" charset="0"/>
              </a:rPr>
              <a:t>(Betty 2.0)  </a:t>
            </a:r>
            <a:r>
              <a:rPr lang="en-US" sz="1400" dirty="0" smtClean="0">
                <a:latin typeface="Courier New" pitchFamily="49" charset="0"/>
                <a:cs typeface="Courier New" pitchFamily="49" charset="0"/>
              </a:rPr>
              <a:t>  30.3           12.2     ( </a:t>
            </a:r>
            <a:r>
              <a:rPr lang="en-US" sz="1400" dirty="0">
                <a:latin typeface="Courier New" pitchFamily="49" charset="0"/>
                <a:cs typeface="Courier New" pitchFamily="49" charset="0"/>
              </a:rPr>
              <a:t>-12.4,  73.1)     2.49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0.299</a:t>
            </a:r>
            <a:endParaRPr lang="en-US" sz="1400" dirty="0" smtClean="0">
              <a:latin typeface="Courier New" pitchFamily="49" charset="0"/>
              <a:cs typeface="Courier New" pitchFamily="49" charset="0"/>
            </a:endParaRPr>
          </a:p>
          <a:p>
            <a:pPr>
              <a:spcBef>
                <a:spcPct val="0"/>
              </a:spcBef>
              <a:buFontTx/>
              <a:buNone/>
            </a:pP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(Betty 1.5</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8806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8069" name="Slide Number Placeholder 5"/>
          <p:cNvSpPr>
            <a:spLocks noGrp="1"/>
          </p:cNvSpPr>
          <p:nvPr>
            <p:ph type="sldNum" sz="quarter" idx="12"/>
          </p:nvPr>
        </p:nvSpPr>
        <p:spPr>
          <a:noFill/>
        </p:spPr>
        <p:txBody>
          <a:bodyPr/>
          <a:lstStyle/>
          <a:p>
            <a:fld id="{83F94E98-08E9-45AD-89A5-E279CB64ACD0}" type="slidenum">
              <a:rPr lang="en-US" smtClean="0">
                <a:latin typeface="Arial" charset="0"/>
              </a:rPr>
              <a:pPr/>
              <a:t>369</a:t>
            </a:fld>
            <a:endParaRPr lang="en-US" smtClean="0">
              <a:latin typeface="Arial" charset="0"/>
            </a:endParaRPr>
          </a:p>
        </p:txBody>
      </p:sp>
      <p:sp>
        <p:nvSpPr>
          <p:cNvPr id="88070" name="Rectangle 2"/>
          <p:cNvSpPr>
            <a:spLocks noGrp="1" noChangeArrowheads="1"/>
          </p:cNvSpPr>
          <p:nvPr>
            <p:ph type="title"/>
          </p:nvPr>
        </p:nvSpPr>
        <p:spPr/>
        <p:txBody>
          <a:bodyPr/>
          <a:lstStyle/>
          <a:p>
            <a:pPr algn="l" eaLnBrk="1" hangingPunct="1"/>
            <a:r>
              <a:rPr lang="en-US" sz="4000" smtClean="0"/>
              <a:t>Tukey Test (continued)</a:t>
            </a:r>
          </a:p>
        </p:txBody>
      </p:sp>
      <p:sp>
        <p:nvSpPr>
          <p:cNvPr id="88071" name="Text Box 5"/>
          <p:cNvSpPr txBox="1">
            <a:spLocks noChangeArrowheads="1"/>
          </p:cNvSpPr>
          <p:nvPr/>
        </p:nvSpPr>
        <p:spPr bwMode="auto">
          <a:xfrm>
            <a:off x="152400" y="4013200"/>
            <a:ext cx="381000" cy="369888"/>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b="1"/>
              <a:t>1</a:t>
            </a:r>
          </a:p>
        </p:txBody>
      </p:sp>
      <p:pic>
        <p:nvPicPr>
          <p:cNvPr id="88072" name="Picture 9"/>
          <p:cNvPicPr>
            <a:picLocks noChangeAspect="1" noChangeArrowheads="1"/>
          </p:cNvPicPr>
          <p:nvPr/>
        </p:nvPicPr>
        <p:blipFill>
          <a:blip r:embed="rId2" cstate="print"/>
          <a:srcRect/>
          <a:stretch>
            <a:fillRect/>
          </a:stretch>
        </p:blipFill>
        <p:spPr bwMode="auto">
          <a:xfrm>
            <a:off x="6659563" y="152400"/>
            <a:ext cx="2255837" cy="2743200"/>
          </a:xfrm>
          <a:prstGeom prst="rect">
            <a:avLst/>
          </a:prstGeom>
          <a:noFill/>
          <a:ln w="9525">
            <a:noFill/>
            <a:miter lim="800000"/>
            <a:headEnd/>
            <a:tailEnd/>
          </a:ln>
        </p:spPr>
      </p:pic>
      <p:sp>
        <p:nvSpPr>
          <p:cNvPr id="26" name="Left Bracket 25"/>
          <p:cNvSpPr/>
          <p:nvPr/>
        </p:nvSpPr>
        <p:spPr>
          <a:xfrm>
            <a:off x="6477000" y="685800"/>
            <a:ext cx="152400" cy="3048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8"/>
          <p:cNvSpPr>
            <a:spLocks noChangeArrowheads="1"/>
          </p:cNvSpPr>
          <p:nvPr/>
        </p:nvSpPr>
        <p:spPr bwMode="auto">
          <a:xfrm>
            <a:off x="600891" y="4756309"/>
            <a:ext cx="8305800" cy="447358"/>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8909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89091" name="Slide Number Placeholder 5"/>
          <p:cNvSpPr>
            <a:spLocks noGrp="1"/>
          </p:cNvSpPr>
          <p:nvPr>
            <p:ph type="sldNum" sz="quarter" idx="12"/>
          </p:nvPr>
        </p:nvSpPr>
        <p:spPr>
          <a:noFill/>
        </p:spPr>
        <p:txBody>
          <a:bodyPr/>
          <a:lstStyle/>
          <a:p>
            <a:fld id="{CB1EDF3D-AB1B-48E3-B7EF-1B8F93093963}" type="slidenum">
              <a:rPr lang="en-US" smtClean="0">
                <a:latin typeface="Arial" charset="0"/>
              </a:rPr>
              <a:pPr/>
              <a:t>370</a:t>
            </a:fld>
            <a:endParaRPr lang="en-US" smtClean="0">
              <a:latin typeface="Arial" charset="0"/>
            </a:endParaRPr>
          </a:p>
        </p:txBody>
      </p:sp>
      <p:sp>
        <p:nvSpPr>
          <p:cNvPr id="89092" name="Rectangle 2"/>
          <p:cNvSpPr>
            <a:spLocks noGrp="1" noChangeArrowheads="1"/>
          </p:cNvSpPr>
          <p:nvPr>
            <p:ph type="title"/>
          </p:nvPr>
        </p:nvSpPr>
        <p:spPr/>
        <p:txBody>
          <a:bodyPr/>
          <a:lstStyle/>
          <a:p>
            <a:pPr algn="l" eaLnBrk="1" hangingPunct="1"/>
            <a:r>
              <a:rPr lang="en-US" sz="4000" smtClean="0"/>
              <a:t>Tukey Test (continued)</a:t>
            </a:r>
          </a:p>
        </p:txBody>
      </p:sp>
      <p:sp>
        <p:nvSpPr>
          <p:cNvPr id="89093" name="Rectangle 6"/>
          <p:cNvSpPr>
            <a:spLocks noChangeArrowheads="1"/>
          </p:cNvSpPr>
          <p:nvPr/>
        </p:nvSpPr>
        <p:spPr bwMode="auto">
          <a:xfrm>
            <a:off x="609600" y="4191000"/>
            <a:ext cx="8305800" cy="4013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9094" name="Rectangle 7"/>
          <p:cNvSpPr>
            <a:spLocks noChangeArrowheads="1"/>
          </p:cNvSpPr>
          <p:nvPr/>
        </p:nvSpPr>
        <p:spPr bwMode="auto">
          <a:xfrm>
            <a:off x="609600" y="5303838"/>
            <a:ext cx="8305800" cy="58388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9096" name="Text Box 9"/>
          <p:cNvSpPr txBox="1">
            <a:spLocks noChangeArrowheads="1"/>
          </p:cNvSpPr>
          <p:nvPr/>
        </p:nvSpPr>
        <p:spPr bwMode="auto">
          <a:xfrm>
            <a:off x="137160" y="4216400"/>
            <a:ext cx="381000" cy="376238"/>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b="1" dirty="0"/>
              <a:t>2</a:t>
            </a:r>
          </a:p>
        </p:txBody>
      </p:sp>
      <p:sp>
        <p:nvSpPr>
          <p:cNvPr id="89097" name="Text Box 10"/>
          <p:cNvSpPr txBox="1">
            <a:spLocks noChangeArrowheads="1"/>
          </p:cNvSpPr>
          <p:nvPr/>
        </p:nvSpPr>
        <p:spPr bwMode="auto">
          <a:xfrm>
            <a:off x="137160" y="4791869"/>
            <a:ext cx="381000" cy="376238"/>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b="1" dirty="0"/>
              <a:t>3</a:t>
            </a:r>
          </a:p>
        </p:txBody>
      </p:sp>
      <p:sp>
        <p:nvSpPr>
          <p:cNvPr id="89098" name="Text Box 11"/>
          <p:cNvSpPr txBox="1">
            <a:spLocks noChangeArrowheads="1"/>
          </p:cNvSpPr>
          <p:nvPr/>
        </p:nvSpPr>
        <p:spPr bwMode="auto">
          <a:xfrm>
            <a:off x="137160" y="5303838"/>
            <a:ext cx="381000" cy="376238"/>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b="1" dirty="0"/>
              <a:t>4</a:t>
            </a:r>
          </a:p>
        </p:txBody>
      </p:sp>
      <p:pic>
        <p:nvPicPr>
          <p:cNvPr id="89099" name="Picture 9"/>
          <p:cNvPicPr>
            <a:picLocks noChangeAspect="1" noChangeArrowheads="1"/>
          </p:cNvPicPr>
          <p:nvPr/>
        </p:nvPicPr>
        <p:blipFill>
          <a:blip r:embed="rId2" cstate="print"/>
          <a:srcRect/>
          <a:stretch>
            <a:fillRect/>
          </a:stretch>
        </p:blipFill>
        <p:spPr bwMode="auto">
          <a:xfrm>
            <a:off x="6659563" y="152400"/>
            <a:ext cx="2255837" cy="2743200"/>
          </a:xfrm>
          <a:prstGeom prst="rect">
            <a:avLst/>
          </a:prstGeom>
          <a:noFill/>
          <a:ln w="9525">
            <a:noFill/>
            <a:miter lim="800000"/>
            <a:headEnd/>
            <a:tailEnd/>
          </a:ln>
        </p:spPr>
      </p:pic>
      <p:sp>
        <p:nvSpPr>
          <p:cNvPr id="13" name="Left Bracket 12"/>
          <p:cNvSpPr/>
          <p:nvPr/>
        </p:nvSpPr>
        <p:spPr>
          <a:xfrm>
            <a:off x="6477000" y="685800"/>
            <a:ext cx="152400" cy="5334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Left Bracket 13"/>
          <p:cNvSpPr/>
          <p:nvPr/>
        </p:nvSpPr>
        <p:spPr>
          <a:xfrm>
            <a:off x="6248400" y="685800"/>
            <a:ext cx="152400" cy="7620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Left Bracket 14"/>
          <p:cNvSpPr/>
          <p:nvPr/>
        </p:nvSpPr>
        <p:spPr>
          <a:xfrm>
            <a:off x="6019800" y="685800"/>
            <a:ext cx="152400" cy="9906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9100" name="Rectangle 3"/>
          <p:cNvSpPr>
            <a:spLocks noGrp="1" noChangeArrowheads="1"/>
          </p:cNvSpPr>
          <p:nvPr>
            <p:ph type="body" idx="1"/>
          </p:nvPr>
        </p:nvSpPr>
        <p:spPr>
          <a:xfrm>
            <a:off x="685800" y="2560638"/>
            <a:ext cx="8229600" cy="3687762"/>
          </a:xfrm>
        </p:spPr>
        <p:txBody>
          <a:bodyPr/>
          <a:lstStyle/>
          <a:p>
            <a:pPr>
              <a:spcBef>
                <a:spcPct val="0"/>
              </a:spcBef>
              <a:buFontTx/>
              <a:buNone/>
            </a:pPr>
            <a:endParaRPr lang="en-US" sz="1800" dirty="0" smtClean="0">
              <a:latin typeface="Courier New" pitchFamily="49" charset="0"/>
              <a:cs typeface="Courier New" pitchFamily="49" charset="0"/>
            </a:endParaRPr>
          </a:p>
          <a:p>
            <a:pPr>
              <a:spcBef>
                <a:spcPct val="0"/>
              </a:spcBef>
              <a:buFontTx/>
              <a:buNone/>
            </a:pPr>
            <a:endParaRPr lang="en-US" sz="1800" dirty="0">
              <a:latin typeface="Courier New" pitchFamily="49" charset="0"/>
              <a:cs typeface="Courier New" pitchFamily="49" charset="0"/>
            </a:endParaRP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           Diff      SE of              Adjusted</a:t>
            </a:r>
          </a:p>
          <a:p>
            <a:pPr>
              <a:spcBef>
                <a:spcPct val="0"/>
              </a:spcBef>
              <a:buFontTx/>
              <a:buNone/>
            </a:pPr>
            <a:r>
              <a:rPr lang="en-US" sz="1800" dirty="0" smtClean="0">
                <a:latin typeface="Courier New" pitchFamily="49" charset="0"/>
                <a:cs typeface="Courier New" pitchFamily="49" charset="0"/>
              </a:rPr>
              <a:t>mix        of Means  Diff      95% CI 	T-Value P-Value</a:t>
            </a:r>
          </a:p>
          <a:p>
            <a:pPr>
              <a:spcBef>
                <a:spcPct val="0"/>
              </a:spcBef>
              <a:buNone/>
            </a:pPr>
            <a:endParaRPr lang="en-US" sz="1400" dirty="0" smtClean="0">
              <a:latin typeface="Courier New" pitchFamily="49" charset="0"/>
              <a:cs typeface="Courier New" pitchFamily="49" charset="0"/>
            </a:endParaRPr>
          </a:p>
          <a:p>
            <a:pPr>
              <a:spcBef>
                <a:spcPct val="0"/>
              </a:spcBef>
              <a:buNone/>
            </a:pPr>
            <a:r>
              <a:rPr lang="en-US" sz="1400" dirty="0" smtClean="0">
                <a:latin typeface="Courier New" pitchFamily="49" charset="0"/>
                <a:cs typeface="Courier New" pitchFamily="49" charset="0"/>
              </a:rPr>
              <a:t>(</a:t>
            </a:r>
            <a:r>
              <a:rPr lang="en-US" sz="1400" dirty="0" err="1">
                <a:latin typeface="Courier New" pitchFamily="49" charset="0"/>
                <a:cs typeface="Courier New" pitchFamily="49" charset="0"/>
              </a:rPr>
              <a:t>Pilsbury</a:t>
            </a:r>
            <a:r>
              <a:rPr lang="en-US" sz="1400" dirty="0">
                <a:latin typeface="Courier New" pitchFamily="49" charset="0"/>
                <a:cs typeface="Courier New" pitchFamily="49" charset="0"/>
              </a:rPr>
              <a:t> 2.0) -37.7        12.2  ( -80.4,   5.1)    -3.09     0.110</a:t>
            </a:r>
          </a:p>
          <a:p>
            <a:pPr>
              <a:spcBef>
                <a:spcPct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Betty 2.0</a:t>
            </a:r>
            <a:r>
              <a:rPr lang="en-US" sz="1400" dirty="0" smtClean="0">
                <a:latin typeface="Courier New" pitchFamily="49" charset="0"/>
                <a:cs typeface="Courier New" pitchFamily="49" charset="0"/>
              </a:rPr>
              <a:t>)</a:t>
            </a:r>
          </a:p>
          <a:p>
            <a:pPr>
              <a:spcBef>
                <a:spcPct val="0"/>
              </a:spcBef>
              <a:buNone/>
            </a:pPr>
            <a:endParaRPr lang="en-US" sz="1400" dirty="0" smtClean="0">
              <a:latin typeface="Courier New" pitchFamily="49" charset="0"/>
              <a:cs typeface="Courier New" pitchFamily="49" charset="0"/>
            </a:endParaRPr>
          </a:p>
          <a:p>
            <a:pPr>
              <a:spcBef>
                <a:spcPct val="0"/>
              </a:spcBef>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Duncan 1.5)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41.3        12.2  ( -84.1,   1.4)    -3.39     0.062</a:t>
            </a:r>
          </a:p>
          <a:p>
            <a:pPr marL="0" indent="0">
              <a:spcBef>
                <a:spcPct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Betty 2.0</a:t>
            </a:r>
            <a:r>
              <a:rPr lang="en-US" sz="1400" dirty="0" smtClean="0">
                <a:latin typeface="Courier New" pitchFamily="49" charset="0"/>
                <a:cs typeface="Courier New" pitchFamily="49" charset="0"/>
              </a:rPr>
              <a:t>)</a:t>
            </a:r>
          </a:p>
          <a:p>
            <a:pPr marL="0" indent="0">
              <a:spcBef>
                <a:spcPct val="0"/>
              </a:spcBef>
              <a:buNone/>
            </a:pPr>
            <a:r>
              <a:rPr lang="en-US" sz="1400" dirty="0" smtClean="0">
                <a:latin typeface="Courier New" pitchFamily="49" charset="0"/>
                <a:cs typeface="Courier New" pitchFamily="49" charset="0"/>
              </a:rPr>
              <a:t> </a:t>
            </a:r>
            <a:endParaRPr lang="es-ES" sz="1800" dirty="0" smtClean="0">
              <a:latin typeface="Courier New" pitchFamily="49" charset="0"/>
              <a:cs typeface="Courier New" pitchFamily="49" charset="0"/>
            </a:endParaRPr>
          </a:p>
          <a:p>
            <a:pPr>
              <a:spcBef>
                <a:spcPct val="0"/>
              </a:spcBef>
              <a:buNone/>
            </a:pPr>
            <a:r>
              <a:rPr lang="en-US" sz="1400" dirty="0" smtClean="0">
                <a:latin typeface="Courier New" pitchFamily="49" charset="0"/>
                <a:cs typeface="Courier New" pitchFamily="49" charset="0"/>
              </a:rPr>
              <a:t>(</a:t>
            </a:r>
            <a:r>
              <a:rPr lang="en-US" sz="1400" dirty="0" err="1">
                <a:latin typeface="Courier New" pitchFamily="49" charset="0"/>
                <a:cs typeface="Courier New" pitchFamily="49" charset="0"/>
              </a:rPr>
              <a:t>Pilsbury</a:t>
            </a:r>
            <a:r>
              <a:rPr lang="en-US" sz="1400" dirty="0">
                <a:latin typeface="Courier New" pitchFamily="49" charset="0"/>
                <a:cs typeface="Courier New" pitchFamily="49" charset="0"/>
              </a:rPr>
              <a:t> 1.5)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52.7        12.2  ( -95.4,  -9.9)    -4.32     0.010</a:t>
            </a:r>
          </a:p>
          <a:p>
            <a:pPr marL="0" indent="0">
              <a:spcBef>
                <a:spcPct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 (</a:t>
            </a:r>
            <a:r>
              <a:rPr lang="en-US" sz="1400" dirty="0">
                <a:latin typeface="Courier New" pitchFamily="49" charset="0"/>
                <a:cs typeface="Courier New" pitchFamily="49" charset="0"/>
              </a:rPr>
              <a:t>Betty 2.0) </a:t>
            </a:r>
            <a:endParaRPr lang="en-US" sz="1400" dirty="0"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0115" name="Slide Number Placeholder 5"/>
          <p:cNvSpPr>
            <a:spLocks noGrp="1"/>
          </p:cNvSpPr>
          <p:nvPr>
            <p:ph type="sldNum" sz="quarter" idx="12"/>
          </p:nvPr>
        </p:nvSpPr>
        <p:spPr>
          <a:noFill/>
        </p:spPr>
        <p:txBody>
          <a:bodyPr/>
          <a:lstStyle/>
          <a:p>
            <a:fld id="{BE565A41-D2C9-45FB-BF99-A6299B291B44}" type="slidenum">
              <a:rPr lang="en-US" smtClean="0">
                <a:latin typeface="Arial" charset="0"/>
              </a:rPr>
              <a:pPr/>
              <a:t>371</a:t>
            </a:fld>
            <a:endParaRPr lang="en-US" smtClean="0">
              <a:latin typeface="Arial" charset="0"/>
            </a:endParaRPr>
          </a:p>
        </p:txBody>
      </p:sp>
      <p:sp>
        <p:nvSpPr>
          <p:cNvPr id="90116" name="Rectangle 2"/>
          <p:cNvSpPr>
            <a:spLocks noGrp="1" noChangeArrowheads="1"/>
          </p:cNvSpPr>
          <p:nvPr>
            <p:ph type="title"/>
          </p:nvPr>
        </p:nvSpPr>
        <p:spPr/>
        <p:txBody>
          <a:bodyPr/>
          <a:lstStyle/>
          <a:p>
            <a:pPr eaLnBrk="1" hangingPunct="1"/>
            <a:r>
              <a:rPr lang="en-US" smtClean="0"/>
              <a:t>Tukey Test (continued)</a:t>
            </a:r>
          </a:p>
        </p:txBody>
      </p:sp>
      <p:sp>
        <p:nvSpPr>
          <p:cNvPr id="90117" name="Rectangle 3"/>
          <p:cNvSpPr>
            <a:spLocks noGrp="1" noChangeArrowheads="1"/>
          </p:cNvSpPr>
          <p:nvPr>
            <p:ph type="body" idx="1"/>
          </p:nvPr>
        </p:nvSpPr>
        <p:spPr>
          <a:xfrm>
            <a:off x="457200" y="1219200"/>
            <a:ext cx="8229600" cy="4525963"/>
          </a:xfrm>
        </p:spPr>
        <p:txBody>
          <a:bodyPr/>
          <a:lstStyle/>
          <a:p>
            <a:pPr eaLnBrk="1" hangingPunct="1">
              <a:spcBef>
                <a:spcPts val="600"/>
              </a:spcBef>
              <a:spcAft>
                <a:spcPts val="600"/>
              </a:spcAft>
            </a:pPr>
            <a:r>
              <a:rPr lang="en-US" sz="2400" smtClean="0"/>
              <a:t>For cake baking example</a:t>
            </a:r>
          </a:p>
          <a:p>
            <a:pPr eaLnBrk="1" hangingPunct="1">
              <a:spcBef>
                <a:spcPts val="600"/>
              </a:spcBef>
              <a:spcAft>
                <a:spcPts val="600"/>
              </a:spcAft>
            </a:pPr>
            <a:r>
              <a:rPr lang="en-US" sz="2400" smtClean="0"/>
              <a:t>The combination (cake mix =Betty, # eggs =2) produces cakes that are significantly moister than all other combinations of cake mix and # eggs </a:t>
            </a:r>
            <a:r>
              <a:rPr lang="en-US" sz="2400" u="sng" smtClean="0"/>
              <a:t>EXCEPT</a:t>
            </a:r>
            <a:r>
              <a:rPr lang="en-US" sz="2400" smtClean="0"/>
              <a:t> (cake mix=Betty, #eggs=1.5), (cake mix=Pillsbury, #eggs=2), (cake mix=Duncan, #eggs=1.5)</a:t>
            </a:r>
          </a:p>
          <a:p>
            <a:pPr eaLnBrk="1" hangingPunct="1">
              <a:spcBef>
                <a:spcPts val="600"/>
              </a:spcBef>
              <a:spcAft>
                <a:spcPts val="600"/>
              </a:spcAft>
            </a:pPr>
            <a:r>
              <a:rPr lang="en-US" sz="2400" smtClean="0"/>
              <a:t>To maximize cake moisture use any one of the following combinations:</a:t>
            </a:r>
          </a:p>
        </p:txBody>
      </p:sp>
      <p:graphicFrame>
        <p:nvGraphicFramePr>
          <p:cNvPr id="7" name="Table 6"/>
          <p:cNvGraphicFramePr>
            <a:graphicFrameLocks noGrp="1"/>
          </p:cNvGraphicFramePr>
          <p:nvPr/>
        </p:nvGraphicFramePr>
        <p:xfrm>
          <a:off x="3916363" y="4343400"/>
          <a:ext cx="3474720" cy="2286000"/>
        </p:xfrm>
        <a:graphic>
          <a:graphicData uri="http://schemas.openxmlformats.org/drawingml/2006/table">
            <a:tbl>
              <a:tblPr firstRow="1" bandRow="1">
                <a:tableStyleId>{5C22544A-7EE6-4342-B048-85BDC9FD1C3A}</a:tableStyleId>
              </a:tblPr>
              <a:tblGrid>
                <a:gridCol w="1737360"/>
                <a:gridCol w="1737360"/>
              </a:tblGrid>
              <a:tr h="370840">
                <a:tc>
                  <a:txBody>
                    <a:bodyPr/>
                    <a:lstStyle/>
                    <a:p>
                      <a:pPr algn="ctr"/>
                      <a:r>
                        <a:rPr lang="en-US" sz="2400" dirty="0" smtClean="0">
                          <a:solidFill>
                            <a:schemeClr val="tx1"/>
                          </a:solidFill>
                        </a:rPr>
                        <a:t>Cake mix</a:t>
                      </a:r>
                      <a:endParaRPr lang="en-US" sz="2400" dirty="0">
                        <a:solidFill>
                          <a:schemeClr val="tx1"/>
                        </a:solidFill>
                      </a:endParaRPr>
                    </a:p>
                  </a:txBody>
                  <a:tcPr anchor="ctr"/>
                </a:tc>
                <a:tc>
                  <a:txBody>
                    <a:bodyPr/>
                    <a:lstStyle/>
                    <a:p>
                      <a:pPr algn="ctr"/>
                      <a:r>
                        <a:rPr lang="en-US" sz="2400" dirty="0" smtClean="0">
                          <a:solidFill>
                            <a:schemeClr val="tx1"/>
                          </a:solidFill>
                        </a:rPr>
                        <a:t># eggs</a:t>
                      </a:r>
                      <a:endParaRPr lang="en-US" sz="2400" dirty="0">
                        <a:solidFill>
                          <a:schemeClr val="tx1"/>
                        </a:solidFill>
                      </a:endParaRPr>
                    </a:p>
                  </a:txBody>
                  <a:tcPr anchor="ctr"/>
                </a:tc>
              </a:tr>
              <a:tr h="370840">
                <a:tc>
                  <a:txBody>
                    <a:bodyPr/>
                    <a:lstStyle/>
                    <a:p>
                      <a:pPr algn="ctr"/>
                      <a:r>
                        <a:rPr lang="en-US" sz="2400" dirty="0" smtClean="0">
                          <a:solidFill>
                            <a:schemeClr val="tx1"/>
                          </a:solidFill>
                        </a:rPr>
                        <a:t>Betty</a:t>
                      </a:r>
                      <a:endParaRPr lang="en-US" sz="2400" dirty="0">
                        <a:solidFill>
                          <a:schemeClr val="tx1"/>
                        </a:solidFill>
                      </a:endParaRPr>
                    </a:p>
                  </a:txBody>
                  <a:tcPr anchor="ctr"/>
                </a:tc>
                <a:tc>
                  <a:txBody>
                    <a:bodyPr/>
                    <a:lstStyle/>
                    <a:p>
                      <a:pPr algn="ctr"/>
                      <a:r>
                        <a:rPr lang="en-US" sz="2400" dirty="0" smtClean="0">
                          <a:solidFill>
                            <a:schemeClr val="tx1"/>
                          </a:solidFill>
                        </a:rPr>
                        <a:t>2</a:t>
                      </a:r>
                      <a:endParaRPr lang="en-US" sz="2400" dirty="0">
                        <a:solidFill>
                          <a:schemeClr val="tx1"/>
                        </a:solidFill>
                      </a:endParaRPr>
                    </a:p>
                  </a:txBody>
                  <a:tcPr anchor="ctr"/>
                </a:tc>
              </a:tr>
              <a:tr h="370840">
                <a:tc>
                  <a:txBody>
                    <a:bodyPr/>
                    <a:lstStyle/>
                    <a:p>
                      <a:pPr algn="ctr"/>
                      <a:r>
                        <a:rPr lang="en-US" sz="2400" dirty="0" smtClean="0">
                          <a:solidFill>
                            <a:schemeClr val="tx1"/>
                          </a:solidFill>
                        </a:rPr>
                        <a:t>Betty</a:t>
                      </a:r>
                      <a:endParaRPr lang="en-US" sz="2400" dirty="0">
                        <a:solidFill>
                          <a:schemeClr val="tx1"/>
                        </a:solidFill>
                      </a:endParaRPr>
                    </a:p>
                  </a:txBody>
                  <a:tcPr anchor="ctr"/>
                </a:tc>
                <a:tc>
                  <a:txBody>
                    <a:bodyPr/>
                    <a:lstStyle/>
                    <a:p>
                      <a:pPr algn="ctr"/>
                      <a:r>
                        <a:rPr lang="en-US" sz="2400" dirty="0" smtClean="0">
                          <a:solidFill>
                            <a:schemeClr val="tx1"/>
                          </a:solidFill>
                        </a:rPr>
                        <a:t>1.5</a:t>
                      </a:r>
                      <a:endParaRPr lang="en-US" sz="2400" dirty="0">
                        <a:solidFill>
                          <a:schemeClr val="tx1"/>
                        </a:solidFill>
                      </a:endParaRPr>
                    </a:p>
                  </a:txBody>
                  <a:tcPr anchor="ctr"/>
                </a:tc>
              </a:tr>
              <a:tr h="370840">
                <a:tc>
                  <a:txBody>
                    <a:bodyPr/>
                    <a:lstStyle/>
                    <a:p>
                      <a:pPr algn="ctr"/>
                      <a:r>
                        <a:rPr lang="en-US" sz="2400" dirty="0" smtClean="0">
                          <a:solidFill>
                            <a:schemeClr val="tx1"/>
                          </a:solidFill>
                        </a:rPr>
                        <a:t>Pillsbury</a:t>
                      </a:r>
                      <a:endParaRPr lang="en-US" sz="2400" dirty="0">
                        <a:solidFill>
                          <a:schemeClr val="tx1"/>
                        </a:solidFill>
                      </a:endParaRPr>
                    </a:p>
                  </a:txBody>
                  <a:tcPr anchor="ctr"/>
                </a:tc>
                <a:tc>
                  <a:txBody>
                    <a:bodyPr/>
                    <a:lstStyle/>
                    <a:p>
                      <a:pPr algn="ctr"/>
                      <a:r>
                        <a:rPr lang="en-US" sz="2400" dirty="0" smtClean="0">
                          <a:solidFill>
                            <a:schemeClr val="tx1"/>
                          </a:solidFill>
                        </a:rPr>
                        <a:t>2</a:t>
                      </a:r>
                      <a:endParaRPr lang="en-US" sz="2400" dirty="0">
                        <a:solidFill>
                          <a:schemeClr val="tx1"/>
                        </a:solidFill>
                      </a:endParaRPr>
                    </a:p>
                  </a:txBody>
                  <a:tcPr anchor="ctr"/>
                </a:tc>
              </a:tr>
              <a:tr h="370840">
                <a:tc>
                  <a:txBody>
                    <a:bodyPr/>
                    <a:lstStyle/>
                    <a:p>
                      <a:pPr algn="ctr"/>
                      <a:r>
                        <a:rPr lang="en-US" sz="2400" dirty="0" smtClean="0">
                          <a:solidFill>
                            <a:schemeClr val="tx1"/>
                          </a:solidFill>
                        </a:rPr>
                        <a:t>Duncan</a:t>
                      </a:r>
                      <a:endParaRPr lang="en-US" sz="2400" dirty="0">
                        <a:solidFill>
                          <a:schemeClr val="tx1"/>
                        </a:solidFill>
                      </a:endParaRPr>
                    </a:p>
                  </a:txBody>
                  <a:tcPr anchor="ctr"/>
                </a:tc>
                <a:tc>
                  <a:txBody>
                    <a:bodyPr/>
                    <a:lstStyle/>
                    <a:p>
                      <a:pPr algn="ctr"/>
                      <a:r>
                        <a:rPr lang="en-US" sz="2400" dirty="0" smtClean="0">
                          <a:solidFill>
                            <a:schemeClr val="tx1"/>
                          </a:solidFill>
                        </a:rPr>
                        <a:t>1.5</a:t>
                      </a:r>
                      <a:endParaRPr lang="en-US" sz="2400"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smtClean="0"/>
              <a:t>Tukey Test</a:t>
            </a:r>
          </a:p>
        </p:txBody>
      </p:sp>
      <p:sp>
        <p:nvSpPr>
          <p:cNvPr id="91139" name="Content Placeholder 2"/>
          <p:cNvSpPr>
            <a:spLocks noGrp="1"/>
          </p:cNvSpPr>
          <p:nvPr>
            <p:ph idx="1"/>
          </p:nvPr>
        </p:nvSpPr>
        <p:spPr>
          <a:xfrm>
            <a:off x="381000" y="1143000"/>
            <a:ext cx="8686800" cy="4525963"/>
          </a:xfrm>
        </p:spPr>
        <p:txBody>
          <a:bodyPr/>
          <a:lstStyle/>
          <a:p>
            <a:r>
              <a:rPr lang="en-US" sz="2800" dirty="0" smtClean="0"/>
              <a:t>Minitab </a:t>
            </a:r>
            <a:r>
              <a:rPr lang="en-US" sz="2800" dirty="0" err="1" smtClean="0"/>
              <a:t>Tukey</a:t>
            </a:r>
            <a:r>
              <a:rPr lang="en-US" sz="2800" dirty="0" smtClean="0"/>
              <a:t> Grouping Information</a:t>
            </a:r>
          </a:p>
          <a:p>
            <a:endParaRPr lang="en-US" sz="2800" dirty="0" smtClean="0"/>
          </a:p>
          <a:p>
            <a:pPr>
              <a:spcBef>
                <a:spcPts val="200"/>
              </a:spcBef>
              <a:buFontTx/>
              <a:buNone/>
            </a:pPr>
            <a:r>
              <a:rPr lang="en-US" sz="1800" dirty="0">
                <a:latin typeface="Courier New" pitchFamily="49" charset="0"/>
                <a:cs typeface="Courier New" pitchFamily="49" charset="0"/>
              </a:rPr>
              <a:t>Grouping Information Using the </a:t>
            </a: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Method and 95% Confidence</a:t>
            </a:r>
          </a:p>
          <a:p>
            <a:pPr>
              <a:spcBef>
                <a:spcPts val="200"/>
              </a:spcBef>
              <a:buFontTx/>
              <a:buNone/>
            </a:pPr>
            <a:endParaRPr lang="en-US" sz="1800" dirty="0">
              <a:latin typeface="Courier New" pitchFamily="49" charset="0"/>
              <a:cs typeface="Courier New" pitchFamily="49" charset="0"/>
            </a:endParaRPr>
          </a:p>
          <a:p>
            <a:pPr>
              <a:spcBef>
                <a:spcPts val="200"/>
              </a:spcBef>
              <a:buFontTx/>
              <a:buNone/>
            </a:pPr>
            <a:r>
              <a:rPr lang="en-US" sz="1800" dirty="0">
                <a:latin typeface="Courier New" pitchFamily="49" charset="0"/>
                <a:cs typeface="Courier New" pitchFamily="49" charset="0"/>
              </a:rPr>
              <a:t>mix*eggs      N     Mean  Grouping</a:t>
            </a:r>
          </a:p>
          <a:p>
            <a:pPr>
              <a:spcBef>
                <a:spcPts val="200"/>
              </a:spcBef>
              <a:buFontTx/>
              <a:buNone/>
            </a:pPr>
            <a:r>
              <a:rPr lang="en-US" sz="1800" dirty="0">
                <a:latin typeface="Courier New" pitchFamily="49" charset="0"/>
                <a:cs typeface="Courier New" pitchFamily="49" charset="0"/>
              </a:rPr>
              <a:t>Betty 2.0     3  85.3333  A</a:t>
            </a:r>
          </a:p>
          <a:p>
            <a:pPr>
              <a:spcBef>
                <a:spcPts val="200"/>
              </a:spcBef>
              <a:buFontTx/>
              <a:buNone/>
            </a:pPr>
            <a:r>
              <a:rPr lang="en-US" sz="1800" dirty="0">
                <a:latin typeface="Courier New" pitchFamily="49" charset="0"/>
                <a:cs typeface="Courier New" pitchFamily="49" charset="0"/>
              </a:rPr>
              <a:t>Betty 1.5     3  55.0000  A      B</a:t>
            </a:r>
          </a:p>
          <a:p>
            <a:pPr>
              <a:spcBef>
                <a:spcPts val="20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2.0  3  47.6667  A      B</a:t>
            </a:r>
          </a:p>
          <a:p>
            <a:pPr>
              <a:spcBef>
                <a:spcPts val="200"/>
              </a:spcBef>
              <a:buFontTx/>
              <a:buNone/>
            </a:pPr>
            <a:r>
              <a:rPr lang="en-US" sz="1800" dirty="0">
                <a:latin typeface="Courier New" pitchFamily="49" charset="0"/>
                <a:cs typeface="Courier New" pitchFamily="49" charset="0"/>
              </a:rPr>
              <a:t>Duncan 1.5    3  44.0000  A      B</a:t>
            </a:r>
          </a:p>
          <a:p>
            <a:pPr>
              <a:spcBef>
                <a:spcPts val="20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1.5  3  32.6667         B</a:t>
            </a:r>
          </a:p>
          <a:p>
            <a:pPr>
              <a:spcBef>
                <a:spcPts val="200"/>
              </a:spcBef>
              <a:buFontTx/>
              <a:buNone/>
            </a:pPr>
            <a:r>
              <a:rPr lang="en-US" sz="1800" dirty="0">
                <a:latin typeface="Courier New" pitchFamily="49" charset="0"/>
                <a:cs typeface="Courier New" pitchFamily="49" charset="0"/>
              </a:rPr>
              <a:t>Betty 1.0     3  32.3333         B</a:t>
            </a:r>
          </a:p>
          <a:p>
            <a:pPr>
              <a:spcBef>
                <a:spcPts val="200"/>
              </a:spcBef>
              <a:buFontTx/>
              <a:buNone/>
            </a:pPr>
            <a:r>
              <a:rPr lang="en-US" sz="1800" dirty="0" err="1">
                <a:latin typeface="Courier New" pitchFamily="49" charset="0"/>
                <a:cs typeface="Courier New" pitchFamily="49" charset="0"/>
              </a:rPr>
              <a:t>Pilsbury</a:t>
            </a:r>
            <a:r>
              <a:rPr lang="en-US" sz="1800" dirty="0">
                <a:latin typeface="Courier New" pitchFamily="49" charset="0"/>
                <a:cs typeface="Courier New" pitchFamily="49" charset="0"/>
              </a:rPr>
              <a:t> 1.0  3  26.6667         B</a:t>
            </a:r>
          </a:p>
          <a:p>
            <a:pPr>
              <a:spcBef>
                <a:spcPts val="200"/>
              </a:spcBef>
              <a:buFontTx/>
              <a:buNone/>
            </a:pPr>
            <a:r>
              <a:rPr lang="en-US" sz="1800" dirty="0">
                <a:latin typeface="Courier New" pitchFamily="49" charset="0"/>
                <a:cs typeface="Courier New" pitchFamily="49" charset="0"/>
              </a:rPr>
              <a:t>Duncan 2.0    3  22.6667         B</a:t>
            </a:r>
          </a:p>
          <a:p>
            <a:pPr>
              <a:spcBef>
                <a:spcPts val="200"/>
              </a:spcBef>
              <a:buFontTx/>
              <a:buNone/>
            </a:pPr>
            <a:r>
              <a:rPr lang="en-US" sz="1800" dirty="0">
                <a:latin typeface="Courier New" pitchFamily="49" charset="0"/>
                <a:cs typeface="Courier New" pitchFamily="49" charset="0"/>
              </a:rPr>
              <a:t>Duncan 1.0    3  21.3333         B</a:t>
            </a:r>
          </a:p>
          <a:p>
            <a:pPr>
              <a:spcBef>
                <a:spcPts val="200"/>
              </a:spcBef>
              <a:buFontTx/>
              <a:buNone/>
            </a:pPr>
            <a:endParaRPr lang="en-US" sz="1800" dirty="0">
              <a:latin typeface="Courier New" pitchFamily="49" charset="0"/>
              <a:cs typeface="Courier New" pitchFamily="49" charset="0"/>
            </a:endParaRPr>
          </a:p>
          <a:p>
            <a:pPr>
              <a:spcBef>
                <a:spcPts val="200"/>
              </a:spcBef>
              <a:buFontTx/>
              <a:buNone/>
            </a:pPr>
            <a:r>
              <a:rPr lang="en-US" sz="1800" dirty="0">
                <a:latin typeface="Courier New" pitchFamily="49" charset="0"/>
                <a:cs typeface="Courier New" pitchFamily="49" charset="0"/>
              </a:rPr>
              <a:t>Means that do not share a letter are significantly different.</a:t>
            </a:r>
          </a:p>
          <a:p>
            <a:endParaRPr lang="en-US" sz="2800" dirty="0" smtClean="0"/>
          </a:p>
          <a:p>
            <a:endParaRPr lang="en-US" sz="2800" dirty="0" smtClean="0"/>
          </a:p>
        </p:txBody>
      </p:sp>
      <p:sp>
        <p:nvSpPr>
          <p:cNvPr id="91140"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1141" name="Slide Number Placeholder 4"/>
          <p:cNvSpPr>
            <a:spLocks noGrp="1"/>
          </p:cNvSpPr>
          <p:nvPr>
            <p:ph type="sldNum" sz="quarter" idx="12"/>
          </p:nvPr>
        </p:nvSpPr>
        <p:spPr>
          <a:noFill/>
        </p:spPr>
        <p:txBody>
          <a:bodyPr/>
          <a:lstStyle/>
          <a:p>
            <a:fld id="{9CE13ADC-4FC9-41EB-A141-1F4AEC5DD426}" type="slidenum">
              <a:rPr lang="en-US" smtClean="0">
                <a:latin typeface="Arial" charset="0"/>
              </a:rPr>
              <a:pPr/>
              <a:t>372</a:t>
            </a:fld>
            <a:endParaRPr lang="en-US" smtClean="0">
              <a:latin typeface="Arial" charset="0"/>
            </a:endParaRPr>
          </a:p>
        </p:txBody>
      </p:sp>
      <p:sp>
        <p:nvSpPr>
          <p:cNvPr id="91142" name="TextBox 6"/>
          <p:cNvSpPr txBox="1">
            <a:spLocks noChangeArrowheads="1"/>
          </p:cNvSpPr>
          <p:nvPr/>
        </p:nvSpPr>
        <p:spPr bwMode="auto">
          <a:xfrm>
            <a:off x="5486400" y="2590800"/>
            <a:ext cx="3505200" cy="1016000"/>
          </a:xfrm>
          <a:prstGeom prst="rect">
            <a:avLst/>
          </a:prstGeom>
          <a:solidFill>
            <a:srgbClr val="FFFF99"/>
          </a:solidFill>
          <a:ln w="9525">
            <a:noFill/>
            <a:miter lim="800000"/>
            <a:headEnd/>
            <a:tailEnd/>
          </a:ln>
        </p:spPr>
        <p:txBody>
          <a:bodyPr>
            <a:spAutoFit/>
          </a:bodyPr>
          <a:lstStyle/>
          <a:p>
            <a:r>
              <a:rPr lang="en-US" sz="2000"/>
              <a:t>To maximize cake moisture use any one of the following combinations:</a:t>
            </a:r>
          </a:p>
        </p:txBody>
      </p:sp>
      <p:sp>
        <p:nvSpPr>
          <p:cNvPr id="8" name="Oval 7"/>
          <p:cNvSpPr/>
          <p:nvPr/>
        </p:nvSpPr>
        <p:spPr>
          <a:xfrm>
            <a:off x="3886200" y="2971800"/>
            <a:ext cx="381000" cy="1371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9" name="Table 8"/>
          <p:cNvGraphicFramePr>
            <a:graphicFrameLocks noGrp="1"/>
          </p:cNvGraphicFramePr>
          <p:nvPr/>
        </p:nvGraphicFramePr>
        <p:xfrm>
          <a:off x="5715000" y="3733800"/>
          <a:ext cx="3017520" cy="1981200"/>
        </p:xfrm>
        <a:graphic>
          <a:graphicData uri="http://schemas.openxmlformats.org/drawingml/2006/table">
            <a:tbl>
              <a:tblPr firstRow="1" bandRow="1">
                <a:tableStyleId>{5C22544A-7EE6-4342-B048-85BDC9FD1C3A}</a:tableStyleId>
              </a:tblPr>
              <a:tblGrid>
                <a:gridCol w="1508760"/>
                <a:gridCol w="1508760"/>
              </a:tblGrid>
              <a:tr h="381000">
                <a:tc>
                  <a:txBody>
                    <a:bodyPr/>
                    <a:lstStyle/>
                    <a:p>
                      <a:pPr algn="ctr"/>
                      <a:r>
                        <a:rPr lang="en-US" sz="2000" dirty="0" smtClean="0">
                          <a:solidFill>
                            <a:schemeClr val="tx1"/>
                          </a:solidFill>
                        </a:rPr>
                        <a:t>Cake mix</a:t>
                      </a:r>
                      <a:endParaRPr lang="en-US" sz="2000" dirty="0">
                        <a:solidFill>
                          <a:schemeClr val="tx1"/>
                        </a:solidFill>
                      </a:endParaRPr>
                    </a:p>
                  </a:txBody>
                  <a:tcPr anchor="ctr"/>
                </a:tc>
                <a:tc>
                  <a:txBody>
                    <a:bodyPr/>
                    <a:lstStyle/>
                    <a:p>
                      <a:pPr algn="ctr"/>
                      <a:r>
                        <a:rPr lang="en-US" sz="2000" dirty="0" smtClean="0">
                          <a:solidFill>
                            <a:schemeClr val="tx1"/>
                          </a:solidFill>
                        </a:rPr>
                        <a:t># eggs</a:t>
                      </a:r>
                      <a:endParaRPr lang="en-US" sz="2000" dirty="0">
                        <a:solidFill>
                          <a:schemeClr val="tx1"/>
                        </a:solidFill>
                      </a:endParaRPr>
                    </a:p>
                  </a:txBody>
                  <a:tcPr anchor="ctr"/>
                </a:tc>
              </a:tr>
              <a:tr h="381000">
                <a:tc>
                  <a:txBody>
                    <a:bodyPr/>
                    <a:lstStyle/>
                    <a:p>
                      <a:pPr algn="ctr"/>
                      <a:r>
                        <a:rPr lang="en-US" sz="2000" dirty="0" smtClean="0">
                          <a:solidFill>
                            <a:schemeClr val="tx1"/>
                          </a:solidFill>
                        </a:rPr>
                        <a:t>Betty</a:t>
                      </a:r>
                      <a:endParaRPr lang="en-US" sz="2000" dirty="0">
                        <a:solidFill>
                          <a:schemeClr val="tx1"/>
                        </a:solidFill>
                      </a:endParaRPr>
                    </a:p>
                  </a:txBody>
                  <a:tcPr anchor="ctr"/>
                </a:tc>
                <a:tc>
                  <a:txBody>
                    <a:bodyPr/>
                    <a:lstStyle/>
                    <a:p>
                      <a:pPr algn="ctr"/>
                      <a:r>
                        <a:rPr lang="en-US" sz="2000" dirty="0" smtClean="0">
                          <a:solidFill>
                            <a:schemeClr val="tx1"/>
                          </a:solidFill>
                        </a:rPr>
                        <a:t>2</a:t>
                      </a:r>
                      <a:endParaRPr lang="en-US" sz="2000" dirty="0">
                        <a:solidFill>
                          <a:schemeClr val="tx1"/>
                        </a:solidFill>
                      </a:endParaRPr>
                    </a:p>
                  </a:txBody>
                  <a:tcPr anchor="ctr"/>
                </a:tc>
              </a:tr>
              <a:tr h="381000">
                <a:tc>
                  <a:txBody>
                    <a:bodyPr/>
                    <a:lstStyle/>
                    <a:p>
                      <a:pPr algn="ctr"/>
                      <a:r>
                        <a:rPr lang="en-US" sz="2000" dirty="0" smtClean="0">
                          <a:solidFill>
                            <a:schemeClr val="tx1"/>
                          </a:solidFill>
                        </a:rPr>
                        <a:t>Betty</a:t>
                      </a:r>
                      <a:endParaRPr lang="en-US" sz="2000" dirty="0">
                        <a:solidFill>
                          <a:schemeClr val="tx1"/>
                        </a:solidFill>
                      </a:endParaRPr>
                    </a:p>
                  </a:txBody>
                  <a:tcPr anchor="ctr"/>
                </a:tc>
                <a:tc>
                  <a:txBody>
                    <a:bodyPr/>
                    <a:lstStyle/>
                    <a:p>
                      <a:pPr algn="ctr"/>
                      <a:r>
                        <a:rPr lang="en-US" sz="2000" dirty="0" smtClean="0">
                          <a:solidFill>
                            <a:schemeClr val="tx1"/>
                          </a:solidFill>
                        </a:rPr>
                        <a:t>1.5</a:t>
                      </a:r>
                      <a:endParaRPr lang="en-US" sz="2000" dirty="0">
                        <a:solidFill>
                          <a:schemeClr val="tx1"/>
                        </a:solidFill>
                      </a:endParaRPr>
                    </a:p>
                  </a:txBody>
                  <a:tcPr anchor="ctr"/>
                </a:tc>
              </a:tr>
              <a:tr h="381000">
                <a:tc>
                  <a:txBody>
                    <a:bodyPr/>
                    <a:lstStyle/>
                    <a:p>
                      <a:pPr algn="ctr"/>
                      <a:r>
                        <a:rPr lang="en-US" sz="2000" dirty="0" smtClean="0">
                          <a:solidFill>
                            <a:schemeClr val="tx1"/>
                          </a:solidFill>
                        </a:rPr>
                        <a:t>Pillsbury</a:t>
                      </a:r>
                      <a:endParaRPr lang="en-US" sz="2000" dirty="0">
                        <a:solidFill>
                          <a:schemeClr val="tx1"/>
                        </a:solidFill>
                      </a:endParaRPr>
                    </a:p>
                  </a:txBody>
                  <a:tcPr anchor="ctr"/>
                </a:tc>
                <a:tc>
                  <a:txBody>
                    <a:bodyPr/>
                    <a:lstStyle/>
                    <a:p>
                      <a:pPr algn="ctr"/>
                      <a:r>
                        <a:rPr lang="en-US" sz="2000" dirty="0" smtClean="0">
                          <a:solidFill>
                            <a:schemeClr val="tx1"/>
                          </a:solidFill>
                        </a:rPr>
                        <a:t>2</a:t>
                      </a:r>
                      <a:endParaRPr lang="en-US" sz="2000" dirty="0">
                        <a:solidFill>
                          <a:schemeClr val="tx1"/>
                        </a:solidFill>
                      </a:endParaRPr>
                    </a:p>
                  </a:txBody>
                  <a:tcPr anchor="ctr"/>
                </a:tc>
              </a:tr>
              <a:tr h="381000">
                <a:tc>
                  <a:txBody>
                    <a:bodyPr/>
                    <a:lstStyle/>
                    <a:p>
                      <a:pPr algn="ctr"/>
                      <a:r>
                        <a:rPr lang="en-US" sz="2000" dirty="0" smtClean="0">
                          <a:solidFill>
                            <a:schemeClr val="tx1"/>
                          </a:solidFill>
                        </a:rPr>
                        <a:t>Duncan</a:t>
                      </a:r>
                      <a:endParaRPr lang="en-US" sz="2000" dirty="0">
                        <a:solidFill>
                          <a:schemeClr val="tx1"/>
                        </a:solidFill>
                      </a:endParaRPr>
                    </a:p>
                  </a:txBody>
                  <a:tcPr anchor="ctr"/>
                </a:tc>
                <a:tc>
                  <a:txBody>
                    <a:bodyPr/>
                    <a:lstStyle/>
                    <a:p>
                      <a:pPr algn="ctr"/>
                      <a:r>
                        <a:rPr lang="en-US" sz="2000" dirty="0" smtClean="0">
                          <a:solidFill>
                            <a:schemeClr val="tx1"/>
                          </a:solidFill>
                        </a:rPr>
                        <a:t>1.5</a:t>
                      </a:r>
                      <a:endParaRPr lang="en-US" sz="2000"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4131" y="1600200"/>
            <a:ext cx="6527078" cy="4343400"/>
          </a:xfrm>
          <a:prstGeom prst="rect">
            <a:avLst/>
          </a:prstGeom>
        </p:spPr>
      </p:pic>
      <p:sp>
        <p:nvSpPr>
          <p:cNvPr id="92163"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2164" name="Slide Number Placeholder 5"/>
          <p:cNvSpPr>
            <a:spLocks noGrp="1"/>
          </p:cNvSpPr>
          <p:nvPr>
            <p:ph type="sldNum" sz="quarter" idx="12"/>
          </p:nvPr>
        </p:nvSpPr>
        <p:spPr>
          <a:noFill/>
        </p:spPr>
        <p:txBody>
          <a:bodyPr/>
          <a:lstStyle/>
          <a:p>
            <a:fld id="{45DFC2AD-30F9-4BE5-B041-219B593EB5DF}" type="slidenum">
              <a:rPr lang="en-US" smtClean="0">
                <a:latin typeface="Arial" charset="0"/>
              </a:rPr>
              <a:pPr/>
              <a:t>373</a:t>
            </a:fld>
            <a:endParaRPr lang="en-US" smtClean="0">
              <a:latin typeface="Arial" charset="0"/>
            </a:endParaRPr>
          </a:p>
        </p:txBody>
      </p:sp>
      <p:sp>
        <p:nvSpPr>
          <p:cNvPr id="92165" name="Rectangle 2"/>
          <p:cNvSpPr>
            <a:spLocks noGrp="1" noChangeArrowheads="1"/>
          </p:cNvSpPr>
          <p:nvPr>
            <p:ph type="title"/>
          </p:nvPr>
        </p:nvSpPr>
        <p:spPr/>
        <p:txBody>
          <a:bodyPr/>
          <a:lstStyle/>
          <a:p>
            <a:pPr eaLnBrk="1" hangingPunct="1"/>
            <a:r>
              <a:rPr lang="en-US" smtClean="0"/>
              <a:t>Multiple Comparisons</a:t>
            </a:r>
          </a:p>
        </p:txBody>
      </p:sp>
      <p:sp>
        <p:nvSpPr>
          <p:cNvPr id="92166" name="Oval 5"/>
          <p:cNvSpPr>
            <a:spLocks noChangeArrowheads="1"/>
          </p:cNvSpPr>
          <p:nvPr/>
        </p:nvSpPr>
        <p:spPr bwMode="auto">
          <a:xfrm>
            <a:off x="5562600" y="2438400"/>
            <a:ext cx="304800" cy="304800"/>
          </a:xfrm>
          <a:prstGeom prst="ellipse">
            <a:avLst/>
          </a:prstGeom>
          <a:noFill/>
          <a:ln w="38100">
            <a:solidFill>
              <a:srgbClr val="FF00FF"/>
            </a:solidFill>
            <a:round/>
            <a:headEnd/>
            <a:tailEnd/>
          </a:ln>
        </p:spPr>
        <p:txBody>
          <a:bodyPr wrap="none" anchor="ctr"/>
          <a:lstStyle/>
          <a:p>
            <a:endParaRPr lang="en-US"/>
          </a:p>
        </p:txBody>
      </p:sp>
      <p:sp>
        <p:nvSpPr>
          <p:cNvPr id="92167" name="Oval 9"/>
          <p:cNvSpPr>
            <a:spLocks noChangeArrowheads="1"/>
          </p:cNvSpPr>
          <p:nvPr/>
        </p:nvSpPr>
        <p:spPr bwMode="auto">
          <a:xfrm>
            <a:off x="4038600" y="3733800"/>
            <a:ext cx="304800" cy="304800"/>
          </a:xfrm>
          <a:prstGeom prst="ellipse">
            <a:avLst/>
          </a:prstGeom>
          <a:noFill/>
          <a:ln w="38100">
            <a:solidFill>
              <a:srgbClr val="FF00FF"/>
            </a:solidFill>
            <a:round/>
            <a:headEnd/>
            <a:tailEnd/>
          </a:ln>
        </p:spPr>
        <p:txBody>
          <a:bodyPr wrap="none" anchor="ctr"/>
          <a:lstStyle/>
          <a:p>
            <a:endParaRPr lang="en-US"/>
          </a:p>
        </p:txBody>
      </p:sp>
      <p:sp>
        <p:nvSpPr>
          <p:cNvPr id="92168" name="Oval 10"/>
          <p:cNvSpPr>
            <a:spLocks noChangeArrowheads="1"/>
          </p:cNvSpPr>
          <p:nvPr/>
        </p:nvSpPr>
        <p:spPr bwMode="auto">
          <a:xfrm>
            <a:off x="4038600" y="4191000"/>
            <a:ext cx="304800" cy="304800"/>
          </a:xfrm>
          <a:prstGeom prst="ellipse">
            <a:avLst/>
          </a:prstGeom>
          <a:noFill/>
          <a:ln w="38100">
            <a:solidFill>
              <a:srgbClr val="FF00FF"/>
            </a:solidFill>
            <a:round/>
            <a:headEnd/>
            <a:tailEnd/>
          </a:ln>
        </p:spPr>
        <p:txBody>
          <a:bodyPr wrap="none" anchor="ctr"/>
          <a:lstStyle/>
          <a:p>
            <a:endParaRPr lang="en-US"/>
          </a:p>
        </p:txBody>
      </p:sp>
      <p:sp>
        <p:nvSpPr>
          <p:cNvPr id="92169" name="Oval 11"/>
          <p:cNvSpPr>
            <a:spLocks noChangeArrowheads="1"/>
          </p:cNvSpPr>
          <p:nvPr/>
        </p:nvSpPr>
        <p:spPr bwMode="auto">
          <a:xfrm>
            <a:off x="5562600" y="4038600"/>
            <a:ext cx="304800" cy="304800"/>
          </a:xfrm>
          <a:prstGeom prst="ellipse">
            <a:avLst/>
          </a:prstGeom>
          <a:noFill/>
          <a:ln w="38100">
            <a:solidFill>
              <a:srgbClr val="FF00FF"/>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Footer Placeholder 6"/>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5366" name="Slide Number Placeholder 7"/>
          <p:cNvSpPr>
            <a:spLocks noGrp="1"/>
          </p:cNvSpPr>
          <p:nvPr>
            <p:ph type="sldNum" sz="quarter" idx="12"/>
          </p:nvPr>
        </p:nvSpPr>
        <p:spPr>
          <a:noFill/>
        </p:spPr>
        <p:txBody>
          <a:bodyPr/>
          <a:lstStyle/>
          <a:p>
            <a:fld id="{F47B2CDD-B052-4827-8F2D-9D6310FDA3D4}" type="slidenum">
              <a:rPr lang="en-US" smtClean="0">
                <a:latin typeface="Arial" charset="0"/>
              </a:rPr>
              <a:pPr/>
              <a:t>374</a:t>
            </a:fld>
            <a:endParaRPr lang="en-US" smtClean="0">
              <a:latin typeface="Arial" charset="0"/>
            </a:endParaRPr>
          </a:p>
        </p:txBody>
      </p:sp>
      <p:sp>
        <p:nvSpPr>
          <p:cNvPr id="15367" name="Rectangle 2"/>
          <p:cNvSpPr>
            <a:spLocks noGrp="1" noChangeArrowheads="1"/>
          </p:cNvSpPr>
          <p:nvPr>
            <p:ph type="title"/>
          </p:nvPr>
        </p:nvSpPr>
        <p:spPr>
          <a:xfrm>
            <a:off x="457200" y="-76200"/>
            <a:ext cx="8229600" cy="1143000"/>
          </a:xfrm>
        </p:spPr>
        <p:txBody>
          <a:bodyPr/>
          <a:lstStyle/>
          <a:p>
            <a:pPr eaLnBrk="1" hangingPunct="1"/>
            <a:r>
              <a:rPr lang="en-US" smtClean="0"/>
              <a:t>Pairwise Comparisons</a:t>
            </a:r>
          </a:p>
        </p:txBody>
      </p:sp>
      <p:sp>
        <p:nvSpPr>
          <p:cNvPr id="15368" name="Rectangle 3"/>
          <p:cNvSpPr>
            <a:spLocks noGrp="1" noChangeArrowheads="1"/>
          </p:cNvSpPr>
          <p:nvPr>
            <p:ph type="body" sz="half" idx="1"/>
          </p:nvPr>
        </p:nvSpPr>
        <p:spPr>
          <a:xfrm>
            <a:off x="304800" y="990600"/>
            <a:ext cx="8686800" cy="5715000"/>
          </a:xfrm>
        </p:spPr>
        <p:txBody>
          <a:bodyPr/>
          <a:lstStyle/>
          <a:p>
            <a:pPr eaLnBrk="1" hangingPunct="1">
              <a:lnSpc>
                <a:spcPct val="90000"/>
              </a:lnSpc>
            </a:pPr>
            <a:r>
              <a:rPr lang="en-US" sz="2000" smtClean="0"/>
              <a:t>Remember: Possible to get seemingly paradoxical results. Especially as number of pairs increases</a:t>
            </a:r>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endParaRPr lang="en-US" sz="2000" smtClean="0"/>
          </a:p>
          <a:p>
            <a:pPr eaLnBrk="1" hangingPunct="1">
              <a:lnSpc>
                <a:spcPct val="90000"/>
              </a:lnSpc>
            </a:pPr>
            <a:r>
              <a:rPr lang="en-US" sz="2000" smtClean="0"/>
              <a:t>1 and 2 not significantly different</a:t>
            </a:r>
          </a:p>
          <a:p>
            <a:pPr eaLnBrk="1" hangingPunct="1">
              <a:lnSpc>
                <a:spcPct val="90000"/>
              </a:lnSpc>
            </a:pPr>
            <a:r>
              <a:rPr lang="en-US" sz="2000" smtClean="0"/>
              <a:t>1 and 3 not significantly different</a:t>
            </a:r>
          </a:p>
          <a:p>
            <a:pPr eaLnBrk="1" hangingPunct="1">
              <a:lnSpc>
                <a:spcPct val="90000"/>
              </a:lnSpc>
            </a:pPr>
            <a:r>
              <a:rPr lang="en-US" sz="2000" smtClean="0"/>
              <a:t>Does this imply 2 and 3 not significantly different? </a:t>
            </a:r>
            <a:r>
              <a:rPr lang="en-US" sz="2000" b="1" smtClean="0"/>
              <a:t>NO!</a:t>
            </a:r>
          </a:p>
          <a:p>
            <a:pPr eaLnBrk="1" hangingPunct="1">
              <a:lnSpc>
                <a:spcPct val="90000"/>
              </a:lnSpc>
            </a:pPr>
            <a:r>
              <a:rPr lang="en-US" sz="2000" smtClean="0"/>
              <a:t>2 and 3 are significantly different</a:t>
            </a:r>
          </a:p>
          <a:p>
            <a:pPr eaLnBrk="1" hangingPunct="1">
              <a:lnSpc>
                <a:spcPct val="90000"/>
              </a:lnSpc>
            </a:pPr>
            <a:r>
              <a:rPr lang="en-US" sz="2000" smtClean="0"/>
              <a:t>Saying a pair is not significantly different is not the same as saying they are equal.</a:t>
            </a:r>
          </a:p>
          <a:p>
            <a:pPr lvl="1" eaLnBrk="1" hangingPunct="1">
              <a:lnSpc>
                <a:spcPct val="90000"/>
              </a:lnSpc>
            </a:pPr>
            <a:r>
              <a:rPr lang="en-US" sz="1800" smtClean="0"/>
              <a:t>The transitive property (A=B and B=C therefore A=C) is not in effect</a:t>
            </a:r>
          </a:p>
          <a:p>
            <a:pPr eaLnBrk="1" hangingPunct="1">
              <a:lnSpc>
                <a:spcPct val="90000"/>
              </a:lnSpc>
            </a:pPr>
            <a:r>
              <a:rPr lang="en-US" sz="2000" smtClean="0"/>
              <a:t>We know 2 and 3 are significantly different and 1 is somewhere between 2 and 3</a:t>
            </a:r>
          </a:p>
          <a:p>
            <a:pPr eaLnBrk="1" hangingPunct="1">
              <a:lnSpc>
                <a:spcPct val="90000"/>
              </a:lnSpc>
            </a:pPr>
            <a:r>
              <a:rPr lang="en-US" sz="2000" smtClean="0"/>
              <a:t>Choose either 2 or1 to maximize response</a:t>
            </a:r>
          </a:p>
        </p:txBody>
      </p:sp>
      <p:graphicFrame>
        <p:nvGraphicFramePr>
          <p:cNvPr id="15362" name="Object 4"/>
          <p:cNvGraphicFramePr>
            <a:graphicFrameLocks noGrp="1" noChangeAspect="1"/>
          </p:cNvGraphicFramePr>
          <p:nvPr>
            <p:ph sz="quarter" idx="2"/>
          </p:nvPr>
        </p:nvGraphicFramePr>
        <p:xfrm>
          <a:off x="5257800" y="2362200"/>
          <a:ext cx="354013" cy="463550"/>
        </p:xfrm>
        <a:graphic>
          <a:graphicData uri="http://schemas.openxmlformats.org/presentationml/2006/ole">
            <mc:AlternateContent xmlns:mc="http://schemas.openxmlformats.org/markup-compatibility/2006">
              <mc:Choice xmlns:v="urn:schemas-microsoft-com:vml" Requires="v">
                <p:oleObj spid="_x0000_s15698" name="Equation" r:id="rId3" imgW="164885" imgH="215619" progId="Equation.3">
                  <p:embed/>
                </p:oleObj>
              </mc:Choice>
              <mc:Fallback>
                <p:oleObj name="Equation" r:id="rId3" imgW="164885" imgH="215619" progId="Equation.3">
                  <p:embed/>
                  <p:pic>
                    <p:nvPicPr>
                      <p:cNvPr id="0" name="Picture 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362200"/>
                        <a:ext cx="354013"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9" name="Line 5"/>
          <p:cNvSpPr>
            <a:spLocks noChangeShapeType="1"/>
          </p:cNvSpPr>
          <p:nvPr/>
        </p:nvSpPr>
        <p:spPr bwMode="auto">
          <a:xfrm>
            <a:off x="1447800" y="2209800"/>
            <a:ext cx="5791200" cy="0"/>
          </a:xfrm>
          <a:prstGeom prst="line">
            <a:avLst/>
          </a:prstGeom>
          <a:noFill/>
          <a:ln w="9525">
            <a:solidFill>
              <a:schemeClr val="tx1"/>
            </a:solidFill>
            <a:round/>
            <a:headEnd/>
            <a:tailEnd/>
          </a:ln>
        </p:spPr>
        <p:txBody>
          <a:bodyPr/>
          <a:lstStyle/>
          <a:p>
            <a:endParaRPr lang="en-US"/>
          </a:p>
        </p:txBody>
      </p:sp>
      <p:sp>
        <p:nvSpPr>
          <p:cNvPr id="15370" name="Rectangle 6"/>
          <p:cNvSpPr>
            <a:spLocks noChangeArrowheads="1"/>
          </p:cNvSpPr>
          <p:nvPr/>
        </p:nvSpPr>
        <p:spPr bwMode="auto">
          <a:xfrm>
            <a:off x="28956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1" name="Text Box 7"/>
          <p:cNvSpPr txBox="1">
            <a:spLocks noChangeArrowheads="1"/>
          </p:cNvSpPr>
          <p:nvPr/>
        </p:nvSpPr>
        <p:spPr bwMode="auto">
          <a:xfrm>
            <a:off x="2590800" y="2590800"/>
            <a:ext cx="990600" cy="366713"/>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15363" name="Object 8"/>
          <p:cNvGraphicFramePr>
            <a:graphicFrameLocks noGrp="1" noChangeAspect="1"/>
          </p:cNvGraphicFramePr>
          <p:nvPr>
            <p:ph sz="quarter" idx="3"/>
          </p:nvPr>
        </p:nvGraphicFramePr>
        <p:xfrm>
          <a:off x="6172200" y="2362200"/>
          <a:ext cx="374650" cy="455613"/>
        </p:xfrm>
        <a:graphic>
          <a:graphicData uri="http://schemas.openxmlformats.org/presentationml/2006/ole">
            <mc:AlternateContent xmlns:mc="http://schemas.openxmlformats.org/markup-compatibility/2006">
              <mc:Choice xmlns:v="urn:schemas-microsoft-com:vml" Requires="v">
                <p:oleObj spid="_x0000_s15699" name="Equation" r:id="rId5" imgW="177569" imgH="215619" progId="Equation.3">
                  <p:embed/>
                </p:oleObj>
              </mc:Choice>
              <mc:Fallback>
                <p:oleObj name="Equation" r:id="rId5" imgW="177569" imgH="215619" progId="Equation.3">
                  <p:embed/>
                  <p:pic>
                    <p:nvPicPr>
                      <p:cNvPr id="0" name="Picture 1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362200"/>
                        <a:ext cx="37465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9"/>
          <p:cNvGraphicFramePr>
            <a:graphicFrameLocks noChangeAspect="1"/>
          </p:cNvGraphicFramePr>
          <p:nvPr/>
        </p:nvGraphicFramePr>
        <p:xfrm>
          <a:off x="2819400" y="2382838"/>
          <a:ext cx="396875" cy="512762"/>
        </p:xfrm>
        <a:graphic>
          <a:graphicData uri="http://schemas.openxmlformats.org/presentationml/2006/ole">
            <mc:AlternateContent xmlns:mc="http://schemas.openxmlformats.org/markup-compatibility/2006">
              <mc:Choice xmlns:v="urn:schemas-microsoft-com:vml" Requires="v">
                <p:oleObj spid="_x0000_s15700" name="Equation" r:id="rId7" imgW="177646" imgH="228402" progId="Equation.3">
                  <p:embed/>
                </p:oleObj>
              </mc:Choice>
              <mc:Fallback>
                <p:oleObj name="Equation" r:id="rId7" imgW="177646" imgH="228402"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2382838"/>
                        <a:ext cx="396875"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Rectangle 10"/>
          <p:cNvSpPr>
            <a:spLocks noChangeArrowheads="1"/>
          </p:cNvSpPr>
          <p:nvPr/>
        </p:nvSpPr>
        <p:spPr bwMode="auto">
          <a:xfrm>
            <a:off x="53340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3" name="Rectangle 11"/>
          <p:cNvSpPr>
            <a:spLocks noChangeArrowheads="1"/>
          </p:cNvSpPr>
          <p:nvPr/>
        </p:nvSpPr>
        <p:spPr bwMode="auto">
          <a:xfrm>
            <a:off x="62484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4" name="Line 12"/>
          <p:cNvSpPr>
            <a:spLocks noChangeShapeType="1"/>
          </p:cNvSpPr>
          <p:nvPr/>
        </p:nvSpPr>
        <p:spPr bwMode="auto">
          <a:xfrm>
            <a:off x="2971800" y="1981200"/>
            <a:ext cx="2438400" cy="0"/>
          </a:xfrm>
          <a:prstGeom prst="line">
            <a:avLst/>
          </a:prstGeom>
          <a:noFill/>
          <a:ln w="38100">
            <a:solidFill>
              <a:srgbClr val="0000FF"/>
            </a:solidFill>
            <a:round/>
            <a:headEnd/>
            <a:tailEnd/>
          </a:ln>
        </p:spPr>
        <p:txBody>
          <a:bodyPr/>
          <a:lstStyle/>
          <a:p>
            <a:endParaRPr lang="en-US"/>
          </a:p>
        </p:txBody>
      </p:sp>
      <p:sp>
        <p:nvSpPr>
          <p:cNvPr id="15375" name="Line 13"/>
          <p:cNvSpPr>
            <a:spLocks noChangeShapeType="1"/>
          </p:cNvSpPr>
          <p:nvPr/>
        </p:nvSpPr>
        <p:spPr bwMode="auto">
          <a:xfrm>
            <a:off x="5410200" y="1828800"/>
            <a:ext cx="914400" cy="0"/>
          </a:xfrm>
          <a:prstGeom prst="line">
            <a:avLst/>
          </a:prstGeom>
          <a:noFill/>
          <a:ln w="38100">
            <a:solidFill>
              <a:srgbClr val="0000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29699" name="Slide Number Placeholder 5"/>
          <p:cNvSpPr>
            <a:spLocks noGrp="1"/>
          </p:cNvSpPr>
          <p:nvPr>
            <p:ph type="sldNum" sz="quarter" idx="12"/>
          </p:nvPr>
        </p:nvSpPr>
        <p:spPr>
          <a:noFill/>
        </p:spPr>
        <p:txBody>
          <a:bodyPr/>
          <a:lstStyle/>
          <a:p>
            <a:fld id="{628500BE-0432-4DF5-8397-A6B45E36E155}" type="slidenum">
              <a:rPr lang="en-US" smtClean="0">
                <a:latin typeface="Arial" charset="0"/>
              </a:rPr>
              <a:pPr/>
              <a:t>303</a:t>
            </a:fld>
            <a:endParaRPr lang="en-US" smtClean="0">
              <a:latin typeface="Arial" charset="0"/>
            </a:endParaRPr>
          </a:p>
        </p:txBody>
      </p:sp>
      <p:sp>
        <p:nvSpPr>
          <p:cNvPr id="29700" name="Rectangle 2"/>
          <p:cNvSpPr>
            <a:spLocks noGrp="1" noChangeArrowheads="1"/>
          </p:cNvSpPr>
          <p:nvPr>
            <p:ph type="title"/>
          </p:nvPr>
        </p:nvSpPr>
        <p:spPr>
          <a:xfrm>
            <a:off x="228600" y="-76200"/>
            <a:ext cx="8610600" cy="1143000"/>
          </a:xfrm>
        </p:spPr>
        <p:txBody>
          <a:bodyPr/>
          <a:lstStyle/>
          <a:p>
            <a:pPr eaLnBrk="1" hangingPunct="1"/>
            <a:r>
              <a:rPr lang="en-US" smtClean="0"/>
              <a:t>Wheat Example</a:t>
            </a:r>
          </a:p>
        </p:txBody>
      </p:sp>
      <p:sp>
        <p:nvSpPr>
          <p:cNvPr id="29701" name="Rectangle 3"/>
          <p:cNvSpPr>
            <a:spLocks noGrp="1" noChangeArrowheads="1"/>
          </p:cNvSpPr>
          <p:nvPr>
            <p:ph type="body" idx="1"/>
          </p:nvPr>
        </p:nvSpPr>
        <p:spPr>
          <a:xfrm>
            <a:off x="457200" y="1066800"/>
            <a:ext cx="8229600" cy="5334000"/>
          </a:xfrm>
        </p:spPr>
        <p:txBody>
          <a:bodyPr/>
          <a:lstStyle/>
          <a:p>
            <a:pPr eaLnBrk="1" hangingPunct="1">
              <a:spcBef>
                <a:spcPts val="600"/>
              </a:spcBef>
              <a:spcAft>
                <a:spcPts val="600"/>
              </a:spcAft>
            </a:pPr>
            <a:r>
              <a:rPr lang="en-US" sz="2800" smtClean="0"/>
              <a:t>The fields are a source of </a:t>
            </a:r>
            <a:r>
              <a:rPr lang="en-US" sz="2800" b="1" smtClean="0">
                <a:solidFill>
                  <a:schemeClr val="accent2"/>
                </a:solidFill>
              </a:rPr>
              <a:t>nuisance variability</a:t>
            </a:r>
          </a:p>
          <a:p>
            <a:pPr eaLnBrk="1" hangingPunct="1">
              <a:spcBef>
                <a:spcPts val="600"/>
              </a:spcBef>
              <a:spcAft>
                <a:spcPts val="600"/>
              </a:spcAft>
            </a:pPr>
            <a:r>
              <a:rPr lang="en-US" sz="2800" smtClean="0"/>
              <a:t>The need for blocking – block out variation among fields – concentrate on variance among wheat types</a:t>
            </a:r>
          </a:p>
          <a:p>
            <a:pPr eaLnBrk="1" hangingPunct="1">
              <a:spcBef>
                <a:spcPts val="600"/>
              </a:spcBef>
              <a:spcAft>
                <a:spcPts val="600"/>
              </a:spcAft>
            </a:pPr>
            <a:r>
              <a:rPr lang="en-US" sz="2800" smtClean="0"/>
              <a:t>To conduct this experiment as a RCBD, assign all 4 wheat types to each field</a:t>
            </a:r>
          </a:p>
          <a:p>
            <a:pPr eaLnBrk="1" hangingPunct="1">
              <a:spcBef>
                <a:spcPts val="600"/>
              </a:spcBef>
              <a:spcAft>
                <a:spcPts val="600"/>
              </a:spcAft>
            </a:pPr>
            <a:r>
              <a:rPr lang="en-US" sz="2800" smtClean="0"/>
              <a:t>Each field is called a “</a:t>
            </a:r>
            <a:r>
              <a:rPr lang="en-US" sz="2800" b="1" smtClean="0">
                <a:solidFill>
                  <a:schemeClr val="accent2"/>
                </a:solidFill>
              </a:rPr>
              <a:t>block</a:t>
            </a:r>
            <a:r>
              <a:rPr lang="en-US" sz="2800" smtClean="0"/>
              <a:t>” </a:t>
            </a:r>
            <a:endParaRPr lang="en-US" sz="2800" b="1" smtClean="0">
              <a:solidFill>
                <a:schemeClr val="accent2"/>
              </a:solidFill>
            </a:endParaRPr>
          </a:p>
          <a:p>
            <a:pPr eaLnBrk="1" hangingPunct="1">
              <a:spcBef>
                <a:spcPts val="600"/>
              </a:spcBef>
              <a:spcAft>
                <a:spcPts val="600"/>
              </a:spcAft>
            </a:pPr>
            <a:r>
              <a:rPr lang="en-US" sz="2800" smtClean="0"/>
              <a:t>All runs </a:t>
            </a:r>
            <a:r>
              <a:rPr lang="en-US" sz="2800" b="1" smtClean="0">
                <a:solidFill>
                  <a:schemeClr val="accent2"/>
                </a:solidFill>
              </a:rPr>
              <a:t>within</a:t>
            </a:r>
            <a:r>
              <a:rPr lang="en-US" sz="2800" smtClean="0"/>
              <a:t> a block are </a:t>
            </a:r>
            <a:r>
              <a:rPr lang="en-US" sz="2800" b="1" smtClean="0">
                <a:solidFill>
                  <a:schemeClr val="accent2"/>
                </a:solidFill>
              </a:rPr>
              <a:t>randomized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3187" name="Slide Number Placeholder 5"/>
          <p:cNvSpPr>
            <a:spLocks noGrp="1"/>
          </p:cNvSpPr>
          <p:nvPr>
            <p:ph type="sldNum" sz="quarter" idx="12"/>
          </p:nvPr>
        </p:nvSpPr>
        <p:spPr>
          <a:noFill/>
        </p:spPr>
        <p:txBody>
          <a:bodyPr/>
          <a:lstStyle/>
          <a:p>
            <a:fld id="{05EE57E5-42FE-44FD-8EBF-CDA9D2801DED}" type="slidenum">
              <a:rPr lang="en-US" smtClean="0">
                <a:latin typeface="Arial" charset="0"/>
              </a:rPr>
              <a:pPr/>
              <a:t>375</a:t>
            </a:fld>
            <a:endParaRPr lang="en-US" smtClean="0">
              <a:latin typeface="Arial" charset="0"/>
            </a:endParaRPr>
          </a:p>
        </p:txBody>
      </p:sp>
      <p:sp>
        <p:nvSpPr>
          <p:cNvPr id="93188" name="Rectangle 2"/>
          <p:cNvSpPr>
            <a:spLocks noGrp="1" noChangeArrowheads="1"/>
          </p:cNvSpPr>
          <p:nvPr>
            <p:ph type="title"/>
          </p:nvPr>
        </p:nvSpPr>
        <p:spPr/>
        <p:txBody>
          <a:bodyPr/>
          <a:lstStyle/>
          <a:p>
            <a:pPr eaLnBrk="1" hangingPunct="1"/>
            <a:r>
              <a:rPr lang="en-US" smtClean="0"/>
              <a:t>Another Example</a:t>
            </a:r>
          </a:p>
        </p:txBody>
      </p:sp>
      <p:sp>
        <p:nvSpPr>
          <p:cNvPr id="93189" name="Rectangle 3"/>
          <p:cNvSpPr>
            <a:spLocks noGrp="1" noChangeArrowheads="1"/>
          </p:cNvSpPr>
          <p:nvPr>
            <p:ph type="body" idx="1"/>
          </p:nvPr>
        </p:nvSpPr>
        <p:spPr/>
        <p:txBody>
          <a:bodyPr/>
          <a:lstStyle/>
          <a:p>
            <a:pPr eaLnBrk="1" hangingPunct="1">
              <a:spcBef>
                <a:spcPts val="600"/>
              </a:spcBef>
              <a:spcAft>
                <a:spcPts val="600"/>
              </a:spcAft>
            </a:pPr>
            <a:r>
              <a:rPr lang="en-US" sz="2400" smtClean="0"/>
              <a:t>Automated car body assembly line example.  </a:t>
            </a:r>
          </a:p>
          <a:p>
            <a:pPr eaLnBrk="1" hangingPunct="1">
              <a:spcBef>
                <a:spcPts val="600"/>
              </a:spcBef>
              <a:spcAft>
                <a:spcPts val="600"/>
              </a:spcAft>
            </a:pPr>
            <a:r>
              <a:rPr lang="en-US" sz="2400" smtClean="0"/>
              <a:t>Multispot welding machines are used to weld 2 metal body parts together.  In one assembly line there are 3 supposedly similar machines.  The manager of the line wishes to investigate whether their performance is actually identical.  Also the manager wants to investigate the effect of various types of welding material.</a:t>
            </a:r>
          </a:p>
          <a:p>
            <a:pPr eaLnBrk="1" hangingPunct="1">
              <a:spcBef>
                <a:spcPts val="600"/>
              </a:spcBef>
              <a:spcAft>
                <a:spcPts val="600"/>
              </a:spcAft>
            </a:pPr>
            <a:r>
              <a:rPr lang="en-US" sz="2400" smtClean="0"/>
              <a:t>Does weld material and/or welding machine affect weld strength (measured in Newtons)?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4211" name="Slide Number Placeholder 5"/>
          <p:cNvSpPr>
            <a:spLocks noGrp="1"/>
          </p:cNvSpPr>
          <p:nvPr>
            <p:ph type="sldNum" sz="quarter" idx="12"/>
          </p:nvPr>
        </p:nvSpPr>
        <p:spPr>
          <a:noFill/>
        </p:spPr>
        <p:txBody>
          <a:bodyPr/>
          <a:lstStyle/>
          <a:p>
            <a:fld id="{F22231DC-7D20-427B-8189-CE06794BAF8A}" type="slidenum">
              <a:rPr lang="en-US" smtClean="0">
                <a:latin typeface="Arial" charset="0"/>
              </a:rPr>
              <a:pPr/>
              <a:t>376</a:t>
            </a:fld>
            <a:endParaRPr lang="en-US" smtClean="0">
              <a:latin typeface="Arial" charset="0"/>
            </a:endParaRPr>
          </a:p>
        </p:txBody>
      </p:sp>
      <p:sp>
        <p:nvSpPr>
          <p:cNvPr id="94212" name="Rectangle 2"/>
          <p:cNvSpPr>
            <a:spLocks noGrp="1" noChangeArrowheads="1"/>
          </p:cNvSpPr>
          <p:nvPr>
            <p:ph type="title"/>
          </p:nvPr>
        </p:nvSpPr>
        <p:spPr/>
        <p:txBody>
          <a:bodyPr/>
          <a:lstStyle/>
          <a:p>
            <a:pPr eaLnBrk="1" hangingPunct="1"/>
            <a:r>
              <a:rPr lang="en-US" smtClean="0"/>
              <a:t>Car Body Weld Example</a:t>
            </a:r>
          </a:p>
        </p:txBody>
      </p:sp>
      <p:sp>
        <p:nvSpPr>
          <p:cNvPr id="94213" name="Rectangle 3"/>
          <p:cNvSpPr>
            <a:spLocks noGrp="1" noChangeArrowheads="1"/>
          </p:cNvSpPr>
          <p:nvPr>
            <p:ph type="body" idx="1"/>
          </p:nvPr>
        </p:nvSpPr>
        <p:spPr>
          <a:xfrm>
            <a:off x="304800" y="5562600"/>
            <a:ext cx="8610600" cy="990600"/>
          </a:xfrm>
        </p:spPr>
        <p:txBody>
          <a:bodyPr/>
          <a:lstStyle/>
          <a:p>
            <a:pPr eaLnBrk="1" hangingPunct="1"/>
            <a:r>
              <a:rPr lang="en-US" sz="2400" smtClean="0"/>
              <a:t>Response? Factors? # Factor levels? # Replicates?</a:t>
            </a:r>
          </a:p>
        </p:txBody>
      </p:sp>
      <p:graphicFrame>
        <p:nvGraphicFramePr>
          <p:cNvPr id="7" name="Table 6"/>
          <p:cNvGraphicFramePr>
            <a:graphicFrameLocks noGrp="1"/>
          </p:cNvGraphicFramePr>
          <p:nvPr/>
        </p:nvGraphicFramePr>
        <p:xfrm>
          <a:off x="304800" y="2133600"/>
          <a:ext cx="8412480" cy="2377440"/>
        </p:xfrm>
        <a:graphic>
          <a:graphicData uri="http://schemas.openxmlformats.org/drawingml/2006/table">
            <a:tbl>
              <a:tblPr>
                <a:tableStyleId>{5C22544A-7EE6-4342-B048-85BDC9FD1C3A}</a:tableStyleId>
              </a:tblPr>
              <a:tblGrid>
                <a:gridCol w="1828800"/>
                <a:gridCol w="2194560"/>
                <a:gridCol w="2194560"/>
                <a:gridCol w="2194560"/>
              </a:tblGrid>
              <a:tr h="370840">
                <a:tc>
                  <a:txBody>
                    <a:bodyPr/>
                    <a:lstStyle/>
                    <a:p>
                      <a:endParaRPr lang="en-US" sz="2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b="1" u="sng" dirty="0" smtClean="0">
                          <a:solidFill>
                            <a:schemeClr val="tx1"/>
                          </a:solidFill>
                        </a:rPr>
                        <a:t>Machine</a:t>
                      </a:r>
                      <a:endParaRPr lang="en-US" sz="2000" b="1" u="sng"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endParaRPr lang="en-US" sz="2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r>
              <a:tr h="370840">
                <a:tc>
                  <a:txBody>
                    <a:bodyPr/>
                    <a:lstStyle/>
                    <a:p>
                      <a:r>
                        <a:rPr lang="en-US" sz="2000" b="1" u="sng" dirty="0" smtClean="0">
                          <a:solidFill>
                            <a:schemeClr val="tx1"/>
                          </a:solidFill>
                        </a:rPr>
                        <a:t>Weld</a:t>
                      </a:r>
                      <a:r>
                        <a:rPr lang="en-US" sz="2000" b="1" u="sng" baseline="0" dirty="0" smtClean="0">
                          <a:solidFill>
                            <a:schemeClr val="tx1"/>
                          </a:solidFill>
                        </a:rPr>
                        <a:t> Material</a:t>
                      </a:r>
                      <a:endParaRPr lang="en-US" sz="2000" b="1" u="sng"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3</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r>
              <a:tr h="370840">
                <a:tc>
                  <a:txBody>
                    <a:bodyPr/>
                    <a:lstStyle/>
                    <a:p>
                      <a:pPr algn="ctr"/>
                      <a:r>
                        <a:rPr lang="en-US" sz="2000" dirty="0" smtClean="0">
                          <a:solidFill>
                            <a:schemeClr val="tx1"/>
                          </a:solidFill>
                        </a:rPr>
                        <a:t>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4.12  4.21  6.11</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3.74  6.40  5.27</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6.17  3.79  4.47</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2000" dirty="0" smtClean="0">
                          <a:solidFill>
                            <a:schemeClr val="tx1"/>
                          </a:solidFill>
                        </a:rPr>
                        <a:t>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3.44  3.32  3.75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3.93  4.41  4.98</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3.05  4.03  3.32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2000" dirty="0" smtClean="0">
                          <a:solidFill>
                            <a:schemeClr val="tx1"/>
                          </a:solidFill>
                        </a:rPr>
                        <a:t>3</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6.09  4.46  3.38</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5.00  5.15  6.75</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4.88  4.49  3.49</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2000" dirty="0" smtClean="0">
                          <a:solidFill>
                            <a:schemeClr val="tx1"/>
                          </a:solidFill>
                        </a:rPr>
                        <a:t>4</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pPr algn="ctr"/>
                      <a:r>
                        <a:rPr lang="en-US" sz="2000" dirty="0" smtClean="0">
                          <a:solidFill>
                            <a:schemeClr val="tx1"/>
                          </a:solidFill>
                        </a:rPr>
                        <a:t>7.88  6.75  7.22</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6.43  5.87  8.50</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8.31  7.10  7.60</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a:spLocks noChangeArrowheads="1"/>
          </p:cNvSpPr>
          <p:nvPr/>
        </p:nvSpPr>
        <p:spPr bwMode="auto">
          <a:xfrm>
            <a:off x="5410200" y="6091238"/>
            <a:ext cx="2514600" cy="461962"/>
          </a:xfrm>
          <a:prstGeom prst="rect">
            <a:avLst/>
          </a:prstGeom>
          <a:solidFill>
            <a:srgbClr val="FFCCFF"/>
          </a:solidFill>
          <a:ln w="9525">
            <a:noFill/>
            <a:miter lim="800000"/>
            <a:headEnd/>
            <a:tailEnd/>
          </a:ln>
        </p:spPr>
        <p:txBody>
          <a:bodyPr>
            <a:spAutoFit/>
          </a:bodyPr>
          <a:lstStyle/>
          <a:p>
            <a:r>
              <a:rPr lang="en-US" sz="2400"/>
              <a:t>Balanced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5235" name="Slide Number Placeholder 5"/>
          <p:cNvSpPr>
            <a:spLocks noGrp="1"/>
          </p:cNvSpPr>
          <p:nvPr>
            <p:ph type="sldNum" sz="quarter" idx="12"/>
          </p:nvPr>
        </p:nvSpPr>
        <p:spPr>
          <a:noFill/>
        </p:spPr>
        <p:txBody>
          <a:bodyPr/>
          <a:lstStyle/>
          <a:p>
            <a:fld id="{E5E97B38-3CCB-4F5C-BE63-AB9EDC166DFD}" type="slidenum">
              <a:rPr lang="en-US" smtClean="0">
                <a:latin typeface="Arial" charset="0"/>
              </a:rPr>
              <a:pPr/>
              <a:t>377</a:t>
            </a:fld>
            <a:endParaRPr lang="en-US" smtClean="0">
              <a:latin typeface="Arial" charset="0"/>
            </a:endParaRPr>
          </a:p>
        </p:txBody>
      </p:sp>
      <p:sp>
        <p:nvSpPr>
          <p:cNvPr id="95236" name="Rectangle 2"/>
          <p:cNvSpPr>
            <a:spLocks noGrp="1" noChangeArrowheads="1"/>
          </p:cNvSpPr>
          <p:nvPr>
            <p:ph type="title"/>
          </p:nvPr>
        </p:nvSpPr>
        <p:spPr/>
        <p:txBody>
          <a:bodyPr/>
          <a:lstStyle/>
          <a:p>
            <a:pPr eaLnBrk="1" hangingPunct="1"/>
            <a:r>
              <a:rPr lang="en-US" smtClean="0"/>
              <a:t>Car Body Weld Example</a:t>
            </a:r>
          </a:p>
        </p:txBody>
      </p:sp>
      <p:sp>
        <p:nvSpPr>
          <p:cNvPr id="95237" name="Rectangle 3"/>
          <p:cNvSpPr>
            <a:spLocks noGrp="1" noChangeArrowheads="1"/>
          </p:cNvSpPr>
          <p:nvPr>
            <p:ph type="body" idx="1"/>
          </p:nvPr>
        </p:nvSpPr>
        <p:spPr>
          <a:xfrm>
            <a:off x="228600" y="1219200"/>
            <a:ext cx="8839200" cy="4191000"/>
          </a:xfrm>
        </p:spPr>
        <p:txBody>
          <a:bodyPr/>
          <a:lstStyle/>
          <a:p>
            <a:pPr eaLnBrk="1" hangingPunct="1">
              <a:lnSpc>
                <a:spcPct val="80000"/>
              </a:lnSpc>
              <a:buFontTx/>
              <a:buNone/>
            </a:pPr>
            <a:r>
              <a:rPr lang="en-US" sz="1800" b="1">
                <a:latin typeface="Courier New" pitchFamily="49" charset="0"/>
              </a:rPr>
              <a:t>General Linear Model: Weld Strength versus Material, Machine </a:t>
            </a:r>
          </a:p>
          <a:p>
            <a:pPr eaLnBrk="1" hangingPunct="1">
              <a:lnSpc>
                <a:spcPct val="80000"/>
              </a:lnSpc>
              <a:buFontTx/>
              <a:buNone/>
            </a:pPr>
            <a:r>
              <a:rPr lang="en-US" sz="1600" smtClean="0">
                <a:latin typeface="Courier New" pitchFamily="49" charset="0"/>
              </a:rPr>
              <a:t>Method</a:t>
            </a:r>
            <a:endParaRPr lang="en-US" sz="1600">
              <a:latin typeface="Courier New" pitchFamily="49" charset="0"/>
            </a:endParaRPr>
          </a:p>
          <a:p>
            <a:pPr eaLnBrk="1" hangingPunct="1">
              <a:lnSpc>
                <a:spcPct val="80000"/>
              </a:lnSpc>
              <a:buFontTx/>
              <a:buNone/>
            </a:pPr>
            <a:r>
              <a:rPr lang="en-US" sz="1600">
                <a:latin typeface="Courier New" pitchFamily="49" charset="0"/>
              </a:rPr>
              <a:t>Factor coding  (-1, 0, +1</a:t>
            </a:r>
            <a:r>
              <a:rPr lang="en-US" sz="1600" smtClean="0">
                <a:latin typeface="Courier New" pitchFamily="49" charset="0"/>
              </a:rPr>
              <a:t>)</a:t>
            </a:r>
            <a:endParaRPr lang="en-US" sz="1600">
              <a:latin typeface="Courier New" pitchFamily="49" charset="0"/>
            </a:endParaRPr>
          </a:p>
          <a:p>
            <a:pPr eaLnBrk="1" hangingPunct="1">
              <a:lnSpc>
                <a:spcPct val="80000"/>
              </a:lnSpc>
              <a:buFontTx/>
              <a:buNone/>
            </a:pPr>
            <a:r>
              <a:rPr lang="en-US" sz="1600">
                <a:latin typeface="Courier New" pitchFamily="49" charset="0"/>
              </a:rPr>
              <a:t>Factor Information</a:t>
            </a:r>
          </a:p>
          <a:p>
            <a:pPr eaLnBrk="1" hangingPunct="1">
              <a:lnSpc>
                <a:spcPct val="80000"/>
              </a:lnSpc>
              <a:buFontTx/>
              <a:buNone/>
            </a:pPr>
            <a:endParaRPr lang="en-US" sz="1600">
              <a:latin typeface="Courier New" pitchFamily="49" charset="0"/>
            </a:endParaRPr>
          </a:p>
          <a:p>
            <a:pPr eaLnBrk="1" hangingPunct="1">
              <a:lnSpc>
                <a:spcPct val="80000"/>
              </a:lnSpc>
              <a:buFontTx/>
              <a:buNone/>
            </a:pPr>
            <a:r>
              <a:rPr lang="en-US" sz="1600">
                <a:latin typeface="Courier New" pitchFamily="49" charset="0"/>
              </a:rPr>
              <a:t>Factor    Type   Levels  Values</a:t>
            </a:r>
          </a:p>
          <a:p>
            <a:pPr eaLnBrk="1" hangingPunct="1">
              <a:lnSpc>
                <a:spcPct val="80000"/>
              </a:lnSpc>
              <a:buFontTx/>
              <a:buNone/>
            </a:pPr>
            <a:r>
              <a:rPr lang="en-US" sz="1600">
                <a:latin typeface="Courier New" pitchFamily="49" charset="0"/>
              </a:rPr>
              <a:t>Material  Fixed       4  1, 2, 3, 4</a:t>
            </a:r>
          </a:p>
          <a:p>
            <a:pPr eaLnBrk="1" hangingPunct="1">
              <a:lnSpc>
                <a:spcPct val="80000"/>
              </a:lnSpc>
              <a:buFontTx/>
              <a:buNone/>
            </a:pPr>
            <a:r>
              <a:rPr lang="en-US" sz="1600">
                <a:latin typeface="Courier New" pitchFamily="49" charset="0"/>
              </a:rPr>
              <a:t>Machine   Fixed       3  1, 2, 3</a:t>
            </a:r>
          </a:p>
          <a:p>
            <a:pPr eaLnBrk="1" hangingPunct="1">
              <a:lnSpc>
                <a:spcPct val="80000"/>
              </a:lnSpc>
              <a:buFontTx/>
              <a:buNone/>
            </a:pPr>
            <a:endParaRPr lang="en-US" sz="1600">
              <a:latin typeface="Courier New" pitchFamily="49" charset="0"/>
            </a:endParaRPr>
          </a:p>
          <a:p>
            <a:pPr eaLnBrk="1" hangingPunct="1">
              <a:lnSpc>
                <a:spcPct val="80000"/>
              </a:lnSpc>
              <a:buFontTx/>
              <a:buNone/>
            </a:pPr>
            <a:r>
              <a:rPr lang="en-US" sz="1600">
                <a:latin typeface="Courier New" pitchFamily="49" charset="0"/>
              </a:rPr>
              <a:t>Analysis of </a:t>
            </a:r>
            <a:r>
              <a:rPr lang="en-US" sz="1600" smtClean="0">
                <a:latin typeface="Courier New" pitchFamily="49" charset="0"/>
              </a:rPr>
              <a:t>Variance</a:t>
            </a:r>
            <a:endParaRPr lang="en-US" sz="1600">
              <a:latin typeface="Courier New" pitchFamily="49" charset="0"/>
            </a:endParaRPr>
          </a:p>
          <a:p>
            <a:pPr eaLnBrk="1" hangingPunct="1">
              <a:lnSpc>
                <a:spcPct val="80000"/>
              </a:lnSpc>
              <a:buFontTx/>
              <a:buNone/>
            </a:pPr>
            <a:r>
              <a:rPr lang="en-US" sz="1600">
                <a:latin typeface="Courier New" pitchFamily="49" charset="0"/>
              </a:rPr>
              <a:t>Source              DF  Adj SS   Adj MS  F-Value  P-Value</a:t>
            </a:r>
          </a:p>
          <a:p>
            <a:pPr eaLnBrk="1" hangingPunct="1">
              <a:lnSpc>
                <a:spcPct val="80000"/>
              </a:lnSpc>
              <a:buFontTx/>
              <a:buNone/>
            </a:pPr>
            <a:r>
              <a:rPr lang="en-US" sz="1600">
                <a:latin typeface="Courier New" pitchFamily="49" charset="0"/>
              </a:rPr>
              <a:t>  Material           3  58.846  19.6155    21.29    0.000</a:t>
            </a:r>
          </a:p>
          <a:p>
            <a:pPr eaLnBrk="1" hangingPunct="1">
              <a:lnSpc>
                <a:spcPct val="80000"/>
              </a:lnSpc>
              <a:buFontTx/>
              <a:buNone/>
            </a:pPr>
            <a:r>
              <a:rPr lang="en-US" sz="1600">
                <a:latin typeface="Courier New" pitchFamily="49" charset="0"/>
              </a:rPr>
              <a:t>  Machine            2   1.815   0.9073     0.98    0.388</a:t>
            </a:r>
          </a:p>
          <a:p>
            <a:pPr eaLnBrk="1" hangingPunct="1">
              <a:lnSpc>
                <a:spcPct val="80000"/>
              </a:lnSpc>
              <a:buFontTx/>
              <a:buNone/>
            </a:pPr>
            <a:r>
              <a:rPr lang="en-US" sz="1600">
                <a:latin typeface="Courier New" pitchFamily="49" charset="0"/>
              </a:rPr>
              <a:t>  Material*Machine   6   3.958   0.6597     0.72    0.640</a:t>
            </a:r>
          </a:p>
          <a:p>
            <a:pPr eaLnBrk="1" hangingPunct="1">
              <a:lnSpc>
                <a:spcPct val="80000"/>
              </a:lnSpc>
              <a:buFontTx/>
              <a:buNone/>
            </a:pPr>
            <a:r>
              <a:rPr lang="en-US" sz="1600">
                <a:latin typeface="Courier New" pitchFamily="49" charset="0"/>
              </a:rPr>
              <a:t>Error               24  22.114   0.9214</a:t>
            </a:r>
          </a:p>
          <a:p>
            <a:pPr eaLnBrk="1" hangingPunct="1">
              <a:lnSpc>
                <a:spcPct val="80000"/>
              </a:lnSpc>
              <a:buFontTx/>
              <a:buNone/>
            </a:pPr>
            <a:r>
              <a:rPr lang="en-US" sz="1600">
                <a:latin typeface="Courier New" pitchFamily="49" charset="0"/>
              </a:rPr>
              <a:t>Total               35  86.733</a:t>
            </a:r>
            <a:endParaRPr lang="en-US" sz="1600" smtClean="0">
              <a:latin typeface="Courier New" pitchFamily="49" charset="0"/>
            </a:endParaRPr>
          </a:p>
        </p:txBody>
      </p:sp>
      <p:sp>
        <p:nvSpPr>
          <p:cNvPr id="95238" name="Text Box 4"/>
          <p:cNvSpPr txBox="1">
            <a:spLocks noChangeArrowheads="1"/>
          </p:cNvSpPr>
          <p:nvPr/>
        </p:nvSpPr>
        <p:spPr bwMode="auto">
          <a:xfrm>
            <a:off x="0" y="5486400"/>
            <a:ext cx="9144000" cy="461963"/>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Does weld material and/or welding machine affect weld strength?</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429094"/>
            <a:ext cx="7891140" cy="5251106"/>
          </a:xfrm>
          <a:prstGeom prst="rect">
            <a:avLst/>
          </a:prstGeom>
        </p:spPr>
      </p:pic>
      <p:sp>
        <p:nvSpPr>
          <p:cNvPr id="9625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6259" name="Slide Number Placeholder 5"/>
          <p:cNvSpPr>
            <a:spLocks noGrp="1"/>
          </p:cNvSpPr>
          <p:nvPr>
            <p:ph type="sldNum" sz="quarter" idx="12"/>
          </p:nvPr>
        </p:nvSpPr>
        <p:spPr>
          <a:noFill/>
        </p:spPr>
        <p:txBody>
          <a:bodyPr/>
          <a:lstStyle/>
          <a:p>
            <a:fld id="{578A7C2A-8CB6-450A-81FF-20A278586071}" type="slidenum">
              <a:rPr lang="en-US" smtClean="0">
                <a:latin typeface="Arial" charset="0"/>
              </a:rPr>
              <a:pPr/>
              <a:t>378</a:t>
            </a:fld>
            <a:endParaRPr lang="en-US" smtClean="0">
              <a:latin typeface="Arial" charset="0"/>
            </a:endParaRPr>
          </a:p>
        </p:txBody>
      </p:sp>
      <p:sp>
        <p:nvSpPr>
          <p:cNvPr id="96260" name="Rectangle 2"/>
          <p:cNvSpPr>
            <a:spLocks noGrp="1" noChangeArrowheads="1"/>
          </p:cNvSpPr>
          <p:nvPr>
            <p:ph type="title"/>
          </p:nvPr>
        </p:nvSpPr>
        <p:spPr/>
        <p:txBody>
          <a:bodyPr/>
          <a:lstStyle/>
          <a:p>
            <a:pPr eaLnBrk="1" hangingPunct="1"/>
            <a:r>
              <a:rPr lang="en-US" smtClean="0"/>
              <a:t>Car Body Weld Example</a:t>
            </a:r>
          </a:p>
        </p:txBody>
      </p:sp>
      <p:sp>
        <p:nvSpPr>
          <p:cNvPr id="96263" name="Oval 5"/>
          <p:cNvSpPr>
            <a:spLocks noChangeArrowheads="1"/>
          </p:cNvSpPr>
          <p:nvPr/>
        </p:nvSpPr>
        <p:spPr bwMode="auto">
          <a:xfrm>
            <a:off x="4572000" y="4648200"/>
            <a:ext cx="3429000" cy="1600200"/>
          </a:xfrm>
          <a:prstGeom prst="ellipse">
            <a:avLst/>
          </a:prstGeom>
          <a:noFill/>
          <a:ln w="38100">
            <a:solidFill>
              <a:srgbClr val="00CCFF"/>
            </a:solidFill>
            <a:round/>
            <a:headEnd/>
            <a:tailEnd/>
          </a:ln>
        </p:spPr>
        <p:txBody>
          <a:bodyPr wrap="none" anchor="ctr"/>
          <a:lstStyle/>
          <a:p>
            <a:endParaRPr lang="en-US"/>
          </a:p>
        </p:txBody>
      </p:sp>
      <p:sp>
        <p:nvSpPr>
          <p:cNvPr id="96264" name="Line 6"/>
          <p:cNvSpPr>
            <a:spLocks noChangeShapeType="1"/>
          </p:cNvSpPr>
          <p:nvPr/>
        </p:nvSpPr>
        <p:spPr bwMode="auto">
          <a:xfrm>
            <a:off x="5105400" y="4876800"/>
            <a:ext cx="2286000" cy="1219200"/>
          </a:xfrm>
          <a:prstGeom prst="line">
            <a:avLst/>
          </a:prstGeom>
          <a:noFill/>
          <a:ln w="38100">
            <a:solidFill>
              <a:srgbClr val="00CC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7283" name="Slide Number Placeholder 5"/>
          <p:cNvSpPr>
            <a:spLocks noGrp="1"/>
          </p:cNvSpPr>
          <p:nvPr>
            <p:ph type="sldNum" sz="quarter" idx="12"/>
          </p:nvPr>
        </p:nvSpPr>
        <p:spPr>
          <a:noFill/>
        </p:spPr>
        <p:txBody>
          <a:bodyPr/>
          <a:lstStyle/>
          <a:p>
            <a:fld id="{55ACB79F-7CFC-4554-8D49-B0AFB7E13A64}" type="slidenum">
              <a:rPr lang="en-US" smtClean="0">
                <a:latin typeface="Arial" charset="0"/>
              </a:rPr>
              <a:pPr/>
              <a:t>379</a:t>
            </a:fld>
            <a:endParaRPr lang="en-US" smtClean="0">
              <a:latin typeface="Arial" charset="0"/>
            </a:endParaRPr>
          </a:p>
        </p:txBody>
      </p:sp>
      <p:sp>
        <p:nvSpPr>
          <p:cNvPr id="97284" name="Rectangle 2"/>
          <p:cNvSpPr>
            <a:spLocks noGrp="1" noChangeArrowheads="1"/>
          </p:cNvSpPr>
          <p:nvPr>
            <p:ph type="title"/>
          </p:nvPr>
        </p:nvSpPr>
        <p:spPr/>
        <p:txBody>
          <a:bodyPr/>
          <a:lstStyle/>
          <a:p>
            <a:pPr eaLnBrk="1" hangingPunct="1"/>
            <a:r>
              <a:rPr lang="en-US" smtClean="0"/>
              <a:t>Car Body Weld Example</a:t>
            </a:r>
          </a:p>
        </p:txBody>
      </p:sp>
      <p:sp>
        <p:nvSpPr>
          <p:cNvPr id="97285" name="Rectangle 3"/>
          <p:cNvSpPr>
            <a:spLocks noGrp="1" noChangeArrowheads="1"/>
          </p:cNvSpPr>
          <p:nvPr>
            <p:ph type="body" idx="1"/>
          </p:nvPr>
        </p:nvSpPr>
        <p:spPr>
          <a:xfrm>
            <a:off x="381000" y="1371600"/>
            <a:ext cx="8458200" cy="4648200"/>
          </a:xfrm>
        </p:spPr>
        <p:txBody>
          <a:bodyPr/>
          <a:lstStyle/>
          <a:p>
            <a:pPr eaLnBrk="1" hangingPunct="1">
              <a:spcBef>
                <a:spcPts val="600"/>
              </a:spcBef>
              <a:spcAft>
                <a:spcPts val="600"/>
              </a:spcAft>
            </a:pPr>
            <a:r>
              <a:rPr lang="en-US" sz="2800" dirty="0" smtClean="0"/>
              <a:t>Interpret results</a:t>
            </a:r>
          </a:p>
          <a:p>
            <a:pPr eaLnBrk="1" hangingPunct="1">
              <a:spcBef>
                <a:spcPts val="600"/>
              </a:spcBef>
              <a:spcAft>
                <a:spcPts val="600"/>
              </a:spcAft>
            </a:pPr>
            <a:r>
              <a:rPr lang="en-US" sz="2400" dirty="0" smtClean="0"/>
              <a:t>Interaction significant?</a:t>
            </a:r>
          </a:p>
          <a:p>
            <a:pPr lvl="1" eaLnBrk="1" hangingPunct="1">
              <a:spcBef>
                <a:spcPts val="600"/>
              </a:spcBef>
              <a:spcAft>
                <a:spcPts val="600"/>
              </a:spcAft>
            </a:pPr>
            <a:r>
              <a:rPr lang="en-US" sz="2000" dirty="0" smtClean="0"/>
              <a:t>No</a:t>
            </a:r>
          </a:p>
          <a:p>
            <a:pPr eaLnBrk="1" hangingPunct="1">
              <a:spcBef>
                <a:spcPts val="600"/>
              </a:spcBef>
              <a:spcAft>
                <a:spcPts val="600"/>
              </a:spcAft>
            </a:pPr>
            <a:r>
              <a:rPr lang="en-US" sz="2400" dirty="0" smtClean="0"/>
              <a:t>Weld material main effect significant?</a:t>
            </a:r>
          </a:p>
          <a:p>
            <a:pPr lvl="1" eaLnBrk="1" hangingPunct="1">
              <a:spcBef>
                <a:spcPts val="600"/>
              </a:spcBef>
              <a:spcAft>
                <a:spcPts val="600"/>
              </a:spcAft>
            </a:pPr>
            <a:r>
              <a:rPr lang="en-US" sz="2000" dirty="0" smtClean="0"/>
              <a:t>Yes, Look at main effects plot to get general idea of which weld material to use.  Use </a:t>
            </a:r>
            <a:r>
              <a:rPr lang="en-US" sz="2000" dirty="0" err="1" smtClean="0"/>
              <a:t>Tukey</a:t>
            </a:r>
            <a:r>
              <a:rPr lang="en-US" sz="2000" dirty="0" smtClean="0"/>
              <a:t> test to choose weld material.</a:t>
            </a:r>
          </a:p>
          <a:p>
            <a:pPr eaLnBrk="1" hangingPunct="1">
              <a:spcBef>
                <a:spcPts val="600"/>
              </a:spcBef>
              <a:spcAft>
                <a:spcPts val="600"/>
              </a:spcAft>
            </a:pPr>
            <a:r>
              <a:rPr lang="en-US" sz="2400" dirty="0" smtClean="0"/>
              <a:t>Weld machine main effect significant?</a:t>
            </a:r>
          </a:p>
          <a:p>
            <a:pPr lvl="1" eaLnBrk="1" hangingPunct="1">
              <a:spcBef>
                <a:spcPts val="600"/>
              </a:spcBef>
              <a:spcAft>
                <a:spcPts val="600"/>
              </a:spcAft>
            </a:pPr>
            <a:r>
              <a:rPr lang="en-US" sz="2000" dirty="0" smtClean="0"/>
              <a:t>No, therefore weld machines are similar in terms of average weld strength</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589" y="2590800"/>
            <a:ext cx="6209211" cy="4131878"/>
          </a:xfrm>
          <a:prstGeom prst="rect">
            <a:avLst/>
          </a:prstGeom>
        </p:spPr>
      </p:pic>
      <p:sp>
        <p:nvSpPr>
          <p:cNvPr id="9830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8307" name="Slide Number Placeholder 5"/>
          <p:cNvSpPr>
            <a:spLocks noGrp="1"/>
          </p:cNvSpPr>
          <p:nvPr>
            <p:ph type="sldNum" sz="quarter" idx="12"/>
          </p:nvPr>
        </p:nvSpPr>
        <p:spPr>
          <a:noFill/>
        </p:spPr>
        <p:txBody>
          <a:bodyPr/>
          <a:lstStyle/>
          <a:p>
            <a:fld id="{F643CA5F-E565-4781-A942-F9C41119F9B0}" type="slidenum">
              <a:rPr lang="en-US" smtClean="0">
                <a:latin typeface="Arial" charset="0"/>
              </a:rPr>
              <a:pPr/>
              <a:t>380</a:t>
            </a:fld>
            <a:endParaRPr lang="en-US" smtClean="0">
              <a:latin typeface="Arial" charset="0"/>
            </a:endParaRPr>
          </a:p>
        </p:txBody>
      </p:sp>
      <p:sp>
        <p:nvSpPr>
          <p:cNvPr id="98308" name="Rectangle 2"/>
          <p:cNvSpPr>
            <a:spLocks noGrp="1" noChangeArrowheads="1"/>
          </p:cNvSpPr>
          <p:nvPr>
            <p:ph type="title"/>
          </p:nvPr>
        </p:nvSpPr>
        <p:spPr/>
        <p:txBody>
          <a:bodyPr/>
          <a:lstStyle/>
          <a:p>
            <a:pPr eaLnBrk="1" hangingPunct="1"/>
            <a:r>
              <a:rPr lang="en-US" smtClean="0"/>
              <a:t>Car Body Weld Example</a:t>
            </a:r>
          </a:p>
        </p:txBody>
      </p:sp>
      <p:sp>
        <p:nvSpPr>
          <p:cNvPr id="98309" name="Rectangle 3"/>
          <p:cNvSpPr>
            <a:spLocks noGrp="1" noChangeArrowheads="1"/>
          </p:cNvSpPr>
          <p:nvPr>
            <p:ph type="body" idx="1"/>
          </p:nvPr>
        </p:nvSpPr>
        <p:spPr>
          <a:xfrm>
            <a:off x="457200" y="1143000"/>
            <a:ext cx="8229600" cy="5410200"/>
          </a:xfrm>
        </p:spPr>
        <p:txBody>
          <a:bodyPr/>
          <a:lstStyle/>
          <a:p>
            <a:pPr eaLnBrk="1" hangingPunct="1">
              <a:lnSpc>
                <a:spcPct val="90000"/>
              </a:lnSpc>
            </a:pPr>
            <a:r>
              <a:rPr lang="en-US" sz="2800" smtClean="0"/>
              <a:t>Which weld material to use to maximize weld strength?</a:t>
            </a:r>
          </a:p>
          <a:p>
            <a:pPr eaLnBrk="1" hangingPunct="1">
              <a:lnSpc>
                <a:spcPct val="90000"/>
              </a:lnSpc>
            </a:pPr>
            <a:r>
              <a:rPr lang="en-US" sz="2800" smtClean="0"/>
              <a:t>Can look at main effects plot to get general idea.</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99331" name="Slide Number Placeholder 5"/>
          <p:cNvSpPr>
            <a:spLocks noGrp="1"/>
          </p:cNvSpPr>
          <p:nvPr>
            <p:ph type="sldNum" sz="quarter" idx="12"/>
          </p:nvPr>
        </p:nvSpPr>
        <p:spPr>
          <a:noFill/>
        </p:spPr>
        <p:txBody>
          <a:bodyPr/>
          <a:lstStyle/>
          <a:p>
            <a:fld id="{5DF6296A-5EAA-40E7-ABE3-3866EE9C6303}" type="slidenum">
              <a:rPr lang="en-US" smtClean="0">
                <a:latin typeface="Arial" charset="0"/>
              </a:rPr>
              <a:pPr/>
              <a:t>381</a:t>
            </a:fld>
            <a:endParaRPr lang="en-US" smtClean="0">
              <a:latin typeface="Arial" charset="0"/>
            </a:endParaRPr>
          </a:p>
        </p:txBody>
      </p:sp>
      <p:sp>
        <p:nvSpPr>
          <p:cNvPr id="99332" name="Rectangle 2"/>
          <p:cNvSpPr>
            <a:spLocks noGrp="1" noChangeArrowheads="1"/>
          </p:cNvSpPr>
          <p:nvPr>
            <p:ph type="title"/>
          </p:nvPr>
        </p:nvSpPr>
        <p:spPr/>
        <p:txBody>
          <a:bodyPr/>
          <a:lstStyle/>
          <a:p>
            <a:pPr eaLnBrk="1" hangingPunct="1"/>
            <a:r>
              <a:rPr lang="en-US" smtClean="0"/>
              <a:t>Car Body Weld Example</a:t>
            </a:r>
          </a:p>
        </p:txBody>
      </p:sp>
      <p:sp>
        <p:nvSpPr>
          <p:cNvPr id="99333" name="Rectangle 3"/>
          <p:cNvSpPr>
            <a:spLocks noGrp="1" noChangeArrowheads="1"/>
          </p:cNvSpPr>
          <p:nvPr>
            <p:ph type="body" idx="1"/>
          </p:nvPr>
        </p:nvSpPr>
        <p:spPr>
          <a:xfrm>
            <a:off x="457200" y="1143000"/>
            <a:ext cx="8686800" cy="5410200"/>
          </a:xfrm>
        </p:spPr>
        <p:txBody>
          <a:bodyPr/>
          <a:lstStyle/>
          <a:p>
            <a:pPr eaLnBrk="1" hangingPunct="1">
              <a:lnSpc>
                <a:spcPct val="80000"/>
              </a:lnSpc>
            </a:pPr>
            <a:r>
              <a:rPr lang="en-US" sz="2400" dirty="0" smtClean="0"/>
              <a:t>Which weld material to use to maximize weld strength?</a:t>
            </a:r>
          </a:p>
          <a:p>
            <a:pPr eaLnBrk="1" hangingPunct="1">
              <a:lnSpc>
                <a:spcPct val="80000"/>
              </a:lnSpc>
            </a:pPr>
            <a:endParaRPr lang="en-US" sz="2400" dirty="0" smtClean="0"/>
          </a:p>
          <a:p>
            <a:pPr>
              <a:buFontTx/>
              <a:buNone/>
            </a:pP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Pairwise Comparisons: Response = Weld Strength, Term = Material </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Grouping Information Using the </a:t>
            </a:r>
            <a:r>
              <a:rPr lang="en-US" sz="1800" dirty="0" err="1">
                <a:latin typeface="Courier New" pitchFamily="49" charset="0"/>
                <a:cs typeface="Courier New" pitchFamily="49" charset="0"/>
              </a:rPr>
              <a:t>Tukey</a:t>
            </a:r>
            <a:r>
              <a:rPr lang="en-US" sz="1800" dirty="0">
                <a:latin typeface="Courier New" pitchFamily="49" charset="0"/>
                <a:cs typeface="Courier New" pitchFamily="49" charset="0"/>
              </a:rPr>
              <a:t> Method and 95% </a:t>
            </a:r>
            <a:r>
              <a:rPr lang="en-US" sz="1800" dirty="0" smtClean="0">
                <a:latin typeface="Courier New" pitchFamily="49" charset="0"/>
                <a:cs typeface="Courier New" pitchFamily="49" charset="0"/>
              </a:rPr>
              <a:t>Confidence</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Material  N     Mean  Grouping</a:t>
            </a:r>
          </a:p>
          <a:p>
            <a:pPr>
              <a:buFontTx/>
              <a:buNone/>
            </a:pPr>
            <a:r>
              <a:rPr lang="en-US" sz="1800" dirty="0">
                <a:latin typeface="Courier New" pitchFamily="49" charset="0"/>
                <a:cs typeface="Courier New" pitchFamily="49" charset="0"/>
              </a:rPr>
              <a:t>4         9  7.29556  A</a:t>
            </a:r>
          </a:p>
          <a:p>
            <a:pPr>
              <a:buFontTx/>
              <a:buNone/>
            </a:pPr>
            <a:r>
              <a:rPr lang="en-US" sz="1800" dirty="0">
                <a:latin typeface="Courier New" pitchFamily="49" charset="0"/>
                <a:cs typeface="Courier New" pitchFamily="49" charset="0"/>
              </a:rPr>
              <a:t>1         9  4.92000         B</a:t>
            </a:r>
          </a:p>
          <a:p>
            <a:pPr>
              <a:buFontTx/>
              <a:buNone/>
            </a:pPr>
            <a:r>
              <a:rPr lang="en-US" sz="1800" dirty="0">
                <a:latin typeface="Courier New" pitchFamily="49" charset="0"/>
                <a:cs typeface="Courier New" pitchFamily="49" charset="0"/>
              </a:rPr>
              <a:t>3         9  4.85444         B</a:t>
            </a:r>
          </a:p>
          <a:p>
            <a:pPr>
              <a:buFontTx/>
              <a:buNone/>
            </a:pPr>
            <a:r>
              <a:rPr lang="en-US" sz="1800" dirty="0">
                <a:latin typeface="Courier New" pitchFamily="49" charset="0"/>
                <a:cs typeface="Courier New" pitchFamily="49" charset="0"/>
              </a:rPr>
              <a:t>2         9  3.80333         B</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Means that do not share a letter are significantly different.</a:t>
            </a:r>
          </a:p>
        </p:txBody>
      </p:sp>
      <p:sp>
        <p:nvSpPr>
          <p:cNvPr id="370695" name="Text Box 7"/>
          <p:cNvSpPr txBox="1">
            <a:spLocks noChangeArrowheads="1"/>
          </p:cNvSpPr>
          <p:nvPr/>
        </p:nvSpPr>
        <p:spPr bwMode="auto">
          <a:xfrm>
            <a:off x="5105400" y="3429000"/>
            <a:ext cx="4038600" cy="1323439"/>
          </a:xfrm>
          <a:prstGeom prst="rect">
            <a:avLst/>
          </a:prstGeom>
          <a:solidFill>
            <a:srgbClr val="FFFF99"/>
          </a:solidFill>
          <a:ln w="9525">
            <a:solidFill>
              <a:schemeClr val="tx1"/>
            </a:solidFill>
            <a:miter lim="800000"/>
            <a:headEnd/>
            <a:tailEnd/>
          </a:ln>
        </p:spPr>
        <p:txBody>
          <a:bodyPr wrap="square">
            <a:spAutoFit/>
          </a:bodyPr>
          <a:lstStyle/>
          <a:p>
            <a:pPr>
              <a:spcBef>
                <a:spcPct val="50000"/>
              </a:spcBef>
            </a:pPr>
            <a:r>
              <a:rPr lang="en-US" sz="2000" dirty="0"/>
              <a:t>Material 4 produces weld strengths that are statistically significantly stronger than the other 3 materials.</a:t>
            </a:r>
          </a:p>
        </p:txBody>
      </p:sp>
      <p:sp>
        <p:nvSpPr>
          <p:cNvPr id="10" name="Oval 9"/>
          <p:cNvSpPr/>
          <p:nvPr/>
        </p:nvSpPr>
        <p:spPr>
          <a:xfrm>
            <a:off x="3352800" y="3733800"/>
            <a:ext cx="4572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0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0355" name="Slide Number Placeholder 5"/>
          <p:cNvSpPr>
            <a:spLocks noGrp="1"/>
          </p:cNvSpPr>
          <p:nvPr>
            <p:ph type="sldNum" sz="quarter" idx="12"/>
          </p:nvPr>
        </p:nvSpPr>
        <p:spPr>
          <a:noFill/>
        </p:spPr>
        <p:txBody>
          <a:bodyPr/>
          <a:lstStyle/>
          <a:p>
            <a:fld id="{FB273B61-5ADC-4868-8536-E2891AD969AF}" type="slidenum">
              <a:rPr lang="en-US" smtClean="0">
                <a:latin typeface="Arial" charset="0"/>
              </a:rPr>
              <a:pPr/>
              <a:t>382</a:t>
            </a:fld>
            <a:endParaRPr lang="en-US" smtClean="0">
              <a:latin typeface="Arial" charset="0"/>
            </a:endParaRPr>
          </a:p>
        </p:txBody>
      </p:sp>
      <p:sp>
        <p:nvSpPr>
          <p:cNvPr id="100356" name="Rectangle 2"/>
          <p:cNvSpPr>
            <a:spLocks noGrp="1" noChangeArrowheads="1"/>
          </p:cNvSpPr>
          <p:nvPr>
            <p:ph type="title"/>
          </p:nvPr>
        </p:nvSpPr>
        <p:spPr>
          <a:xfrm>
            <a:off x="0" y="304800"/>
            <a:ext cx="9144000" cy="1143000"/>
          </a:xfrm>
        </p:spPr>
        <p:txBody>
          <a:bodyPr/>
          <a:lstStyle/>
          <a:p>
            <a:pPr eaLnBrk="1" hangingPunct="1"/>
            <a:r>
              <a:rPr lang="en-US" sz="4000" smtClean="0"/>
              <a:t>RCB Design vs 2 Factor Factorial Design</a:t>
            </a:r>
          </a:p>
        </p:txBody>
      </p:sp>
      <p:sp>
        <p:nvSpPr>
          <p:cNvPr id="214021" name="Rectangle 3"/>
          <p:cNvSpPr>
            <a:spLocks noGrp="1" noChangeArrowheads="1"/>
          </p:cNvSpPr>
          <p:nvPr>
            <p:ph type="body" idx="1"/>
          </p:nvPr>
        </p:nvSpPr>
        <p:spPr/>
        <p:txBody>
          <a:bodyPr/>
          <a:lstStyle/>
          <a:p>
            <a:pPr eaLnBrk="1" hangingPunct="1">
              <a:lnSpc>
                <a:spcPct val="90000"/>
              </a:lnSpc>
              <a:spcAft>
                <a:spcPct val="25000"/>
              </a:spcAft>
              <a:buFontTx/>
              <a:buNone/>
              <a:defRPr/>
            </a:pPr>
            <a:r>
              <a:rPr lang="en-US" sz="2800" u="sng" dirty="0" smtClean="0"/>
              <a:t>Randomized Complete Block (RCB) Design</a:t>
            </a:r>
          </a:p>
          <a:p>
            <a:pPr eaLnBrk="1" hangingPunct="1">
              <a:lnSpc>
                <a:spcPct val="90000"/>
              </a:lnSpc>
              <a:spcAft>
                <a:spcPct val="25000"/>
              </a:spcAft>
              <a:defRPr/>
            </a:pPr>
            <a:r>
              <a:rPr lang="en-US" sz="2800" dirty="0" smtClean="0"/>
              <a:t>One factor </a:t>
            </a:r>
            <a:r>
              <a:rPr lang="en-US" sz="2800" u="sng" dirty="0" smtClean="0"/>
              <a:t>of interest </a:t>
            </a:r>
            <a:r>
              <a:rPr lang="en-US" sz="2800" dirty="0" smtClean="0"/>
              <a:t>and one nuisance factor </a:t>
            </a:r>
          </a:p>
          <a:p>
            <a:pPr lvl="1" eaLnBrk="1" hangingPunct="1">
              <a:lnSpc>
                <a:spcPct val="90000"/>
              </a:lnSpc>
              <a:spcAft>
                <a:spcPct val="25000"/>
              </a:spcAft>
              <a:defRPr/>
            </a:pPr>
            <a:r>
              <a:rPr lang="en-US" sz="2400" dirty="0" smtClean="0"/>
              <a:t>nuisance factor not of interest, but needs to be separated from random error</a:t>
            </a:r>
          </a:p>
          <a:p>
            <a:pPr eaLnBrk="1" hangingPunct="1">
              <a:lnSpc>
                <a:spcPct val="90000"/>
              </a:lnSpc>
              <a:spcAft>
                <a:spcPct val="25000"/>
              </a:spcAft>
              <a:defRPr/>
            </a:pPr>
            <a:r>
              <a:rPr lang="en-US" sz="2800" dirty="0" smtClean="0"/>
              <a:t>The two terms(factor &amp; </a:t>
            </a:r>
            <a:r>
              <a:rPr lang="en-US" sz="2800" dirty="0" smtClean="0">
                <a:solidFill>
                  <a:schemeClr val="accent4"/>
                </a:solidFill>
              </a:rPr>
              <a:t>block) </a:t>
            </a:r>
            <a:r>
              <a:rPr lang="en-US" sz="2800" u="sng" dirty="0" smtClean="0">
                <a:solidFill>
                  <a:schemeClr val="accent4"/>
                </a:solidFill>
              </a:rPr>
              <a:t>do not interact</a:t>
            </a:r>
          </a:p>
          <a:p>
            <a:pPr eaLnBrk="1" hangingPunct="1">
              <a:lnSpc>
                <a:spcPct val="90000"/>
              </a:lnSpc>
              <a:spcAft>
                <a:spcPct val="25000"/>
              </a:spcAft>
              <a:defRPr/>
            </a:pPr>
            <a:endParaRPr lang="en-US" sz="2800" dirty="0" smtClean="0">
              <a:solidFill>
                <a:schemeClr val="accent4"/>
              </a:solidFill>
            </a:endParaRPr>
          </a:p>
          <a:p>
            <a:pPr eaLnBrk="1" hangingPunct="1">
              <a:lnSpc>
                <a:spcPct val="90000"/>
              </a:lnSpc>
              <a:spcAft>
                <a:spcPct val="25000"/>
              </a:spcAft>
              <a:buFontTx/>
              <a:buNone/>
              <a:defRPr/>
            </a:pPr>
            <a:r>
              <a:rPr lang="en-US" sz="2800" u="sng" dirty="0" smtClean="0">
                <a:solidFill>
                  <a:schemeClr val="accent4"/>
                </a:solidFill>
              </a:rPr>
              <a:t>2 Factor Factorial Design</a:t>
            </a:r>
          </a:p>
          <a:p>
            <a:pPr eaLnBrk="1" hangingPunct="1">
              <a:lnSpc>
                <a:spcPct val="90000"/>
              </a:lnSpc>
              <a:spcAft>
                <a:spcPct val="25000"/>
              </a:spcAft>
              <a:defRPr/>
            </a:pPr>
            <a:r>
              <a:rPr lang="en-US" sz="2800" dirty="0" smtClean="0">
                <a:solidFill>
                  <a:schemeClr val="accent4"/>
                </a:solidFill>
              </a:rPr>
              <a:t>Two factors of interest</a:t>
            </a:r>
          </a:p>
          <a:p>
            <a:pPr eaLnBrk="1" hangingPunct="1">
              <a:lnSpc>
                <a:spcPct val="90000"/>
              </a:lnSpc>
              <a:spcAft>
                <a:spcPct val="25000"/>
              </a:spcAft>
              <a:defRPr/>
            </a:pPr>
            <a:r>
              <a:rPr lang="en-US" sz="2800" dirty="0" smtClean="0">
                <a:solidFill>
                  <a:schemeClr val="accent4"/>
                </a:solidFill>
              </a:rPr>
              <a:t>Consider interaction of 2 factors</a:t>
            </a:r>
          </a:p>
          <a:p>
            <a:pPr eaLnBrk="1" hangingPunct="1">
              <a:lnSpc>
                <a:spcPct val="90000"/>
              </a:lnSpc>
              <a:spcAft>
                <a:spcPct val="25000"/>
              </a:spcAft>
              <a:defRPr/>
            </a:pPr>
            <a:endParaRPr lang="en-US" sz="2800" dirty="0" smtClean="0">
              <a:solidFill>
                <a:schemeClr val="accent4"/>
              </a:solidFill>
            </a:endParaRPr>
          </a:p>
          <a:p>
            <a:pPr eaLnBrk="1" hangingPunct="1">
              <a:lnSpc>
                <a:spcPct val="90000"/>
              </a:lnSpc>
              <a:defRPr/>
            </a:pPr>
            <a:endParaRPr lang="en-US" sz="2800"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1379" name="Slide Number Placeholder 5"/>
          <p:cNvSpPr>
            <a:spLocks noGrp="1"/>
          </p:cNvSpPr>
          <p:nvPr>
            <p:ph type="sldNum" sz="quarter" idx="12"/>
          </p:nvPr>
        </p:nvSpPr>
        <p:spPr>
          <a:noFill/>
        </p:spPr>
        <p:txBody>
          <a:bodyPr/>
          <a:lstStyle/>
          <a:p>
            <a:fld id="{70E03D22-ECD9-41EC-8A50-4C792B336047}" type="slidenum">
              <a:rPr lang="en-US" smtClean="0">
                <a:latin typeface="Arial" charset="0"/>
              </a:rPr>
              <a:pPr/>
              <a:t>383</a:t>
            </a:fld>
            <a:endParaRPr lang="en-US" smtClean="0">
              <a:latin typeface="Arial" charset="0"/>
            </a:endParaRPr>
          </a:p>
        </p:txBody>
      </p:sp>
      <p:sp>
        <p:nvSpPr>
          <p:cNvPr id="101380" name="Rectangle 2"/>
          <p:cNvSpPr>
            <a:spLocks noGrp="1" noChangeArrowheads="1"/>
          </p:cNvSpPr>
          <p:nvPr>
            <p:ph type="title"/>
          </p:nvPr>
        </p:nvSpPr>
        <p:spPr/>
        <p:txBody>
          <a:bodyPr/>
          <a:lstStyle/>
          <a:p>
            <a:pPr eaLnBrk="1" hangingPunct="1"/>
            <a:r>
              <a:rPr lang="en-US" smtClean="0"/>
              <a:t>Factorial Design</a:t>
            </a:r>
          </a:p>
        </p:txBody>
      </p:sp>
      <p:sp>
        <p:nvSpPr>
          <p:cNvPr id="101381" name="Rectangle 3"/>
          <p:cNvSpPr>
            <a:spLocks noGrp="1" noChangeArrowheads="1"/>
          </p:cNvSpPr>
          <p:nvPr>
            <p:ph type="body" idx="1"/>
          </p:nvPr>
        </p:nvSpPr>
        <p:spPr>
          <a:xfrm>
            <a:off x="304800" y="1219200"/>
            <a:ext cx="8458200" cy="4525963"/>
          </a:xfrm>
        </p:spPr>
        <p:txBody>
          <a:bodyPr/>
          <a:lstStyle/>
          <a:p>
            <a:pPr eaLnBrk="1" hangingPunct="1"/>
            <a:r>
              <a:rPr lang="en-US" sz="2800" smtClean="0"/>
              <a:t>Analysis techniques we used for two-factor factorial design can be extended for more than 2 factors</a:t>
            </a:r>
          </a:p>
          <a:p>
            <a:pPr eaLnBrk="1" hangingPunct="1"/>
            <a:endParaRPr lang="en-US" sz="2800" smtClean="0"/>
          </a:p>
          <a:p>
            <a:pPr eaLnBrk="1" hangingPunct="1"/>
            <a:r>
              <a:rPr lang="en-US" sz="2800" smtClean="0"/>
              <a:t>For K factors, model will include:</a:t>
            </a:r>
          </a:p>
          <a:p>
            <a:pPr lvl="1" eaLnBrk="1" hangingPunct="1">
              <a:buFont typeface="Wingdings" pitchFamily="2" charset="2"/>
              <a:buChar char="§"/>
            </a:pPr>
            <a:r>
              <a:rPr lang="en-US" sz="2400" smtClean="0"/>
              <a:t>K main effects</a:t>
            </a:r>
          </a:p>
          <a:p>
            <a:pPr lvl="1" eaLnBrk="1" hangingPunct="1">
              <a:buFont typeface="Wingdings" pitchFamily="2" charset="2"/>
              <a:buChar char="§"/>
            </a:pPr>
            <a:r>
              <a:rPr lang="en-US" sz="2400" smtClean="0"/>
              <a:t>C</a:t>
            </a:r>
            <a:r>
              <a:rPr lang="en-US" sz="2400" baseline="30000" smtClean="0"/>
              <a:t>K</a:t>
            </a:r>
            <a:r>
              <a:rPr lang="en-US" sz="2400" baseline="-25000" smtClean="0"/>
              <a:t>2</a:t>
            </a:r>
            <a:r>
              <a:rPr lang="en-US" sz="2400" smtClean="0"/>
              <a:t> 2-way interactions</a:t>
            </a:r>
          </a:p>
          <a:p>
            <a:pPr lvl="1" eaLnBrk="1" hangingPunct="1">
              <a:buFont typeface="Wingdings" pitchFamily="2" charset="2"/>
              <a:buChar char="§"/>
            </a:pPr>
            <a:r>
              <a:rPr lang="en-US" sz="2400" smtClean="0"/>
              <a:t>C</a:t>
            </a:r>
            <a:r>
              <a:rPr lang="en-US" sz="2400" baseline="30000" smtClean="0"/>
              <a:t>K</a:t>
            </a:r>
            <a:r>
              <a:rPr lang="en-US" sz="2400" baseline="-25000" smtClean="0"/>
              <a:t>3</a:t>
            </a:r>
            <a:r>
              <a:rPr lang="en-US" sz="2400" smtClean="0"/>
              <a:t> 3-way interactions</a:t>
            </a:r>
          </a:p>
          <a:p>
            <a:pPr lvl="1" eaLnBrk="1" hangingPunct="1">
              <a:buFont typeface="Wingdings" pitchFamily="2" charset="2"/>
              <a:buChar char="§"/>
            </a:pPr>
            <a:r>
              <a:rPr lang="en-US" sz="2400" smtClean="0">
                <a:cs typeface="Arial" charset="0"/>
              </a:rPr>
              <a:t>•••</a:t>
            </a:r>
          </a:p>
          <a:p>
            <a:pPr lvl="1" eaLnBrk="1" hangingPunct="1">
              <a:buFont typeface="Wingdings" pitchFamily="2" charset="2"/>
              <a:buChar char="§"/>
            </a:pPr>
            <a:r>
              <a:rPr lang="en-US" sz="2400" smtClean="0">
                <a:cs typeface="Arial" charset="0"/>
              </a:rPr>
              <a:t>K (K-1)-way interactions</a:t>
            </a:r>
          </a:p>
          <a:p>
            <a:pPr lvl="1" eaLnBrk="1" hangingPunct="1">
              <a:buFont typeface="Wingdings" pitchFamily="2" charset="2"/>
              <a:buChar char="§"/>
            </a:pPr>
            <a:r>
              <a:rPr lang="en-US" sz="2400" smtClean="0">
                <a:cs typeface="Arial" charset="0"/>
              </a:rPr>
              <a:t>1 K-way interaction</a:t>
            </a:r>
          </a:p>
        </p:txBody>
      </p:sp>
      <p:sp>
        <p:nvSpPr>
          <p:cNvPr id="6" name="TextBox 5"/>
          <p:cNvSpPr txBox="1"/>
          <p:nvPr/>
        </p:nvSpPr>
        <p:spPr>
          <a:xfrm>
            <a:off x="4953000" y="3849688"/>
            <a:ext cx="4038600" cy="2246312"/>
          </a:xfrm>
          <a:prstGeom prst="rect">
            <a:avLst/>
          </a:prstGeom>
          <a:solidFill>
            <a:srgbClr val="FFFF99"/>
          </a:solidFill>
        </p:spPr>
        <p:txBody>
          <a:bodyPr>
            <a:spAutoFit/>
          </a:bodyPr>
          <a:lstStyle/>
          <a:p>
            <a:pPr>
              <a:defRPr/>
            </a:pPr>
            <a:r>
              <a:rPr lang="en-US" sz="2000" dirty="0"/>
              <a:t>Example: 6 factor factorial design</a:t>
            </a:r>
          </a:p>
          <a:p>
            <a:pPr marL="457200" indent="-228600">
              <a:buFont typeface="Arial" pitchFamily="34" charset="0"/>
              <a:buChar char="•"/>
              <a:defRPr/>
            </a:pPr>
            <a:r>
              <a:rPr lang="en-US" sz="2000" dirty="0"/>
              <a:t>6 	main effects</a:t>
            </a:r>
          </a:p>
          <a:p>
            <a:pPr marL="457200" indent="-228600">
              <a:buFont typeface="Arial" pitchFamily="34" charset="0"/>
              <a:buChar char="•"/>
              <a:defRPr/>
            </a:pPr>
            <a:r>
              <a:rPr lang="en-US" sz="2000" dirty="0"/>
              <a:t>15  	2-way interactions</a:t>
            </a:r>
          </a:p>
          <a:p>
            <a:pPr marL="457200" indent="-228600">
              <a:buFont typeface="Arial" pitchFamily="34" charset="0"/>
              <a:buChar char="•"/>
              <a:defRPr/>
            </a:pPr>
            <a:r>
              <a:rPr lang="en-US" sz="2000" dirty="0"/>
              <a:t>20  	3-way interactions</a:t>
            </a:r>
          </a:p>
          <a:p>
            <a:pPr marL="457200" indent="-228600">
              <a:buFont typeface="Arial" pitchFamily="34" charset="0"/>
              <a:buChar char="•"/>
              <a:defRPr/>
            </a:pPr>
            <a:r>
              <a:rPr lang="en-US" sz="2000" dirty="0"/>
              <a:t>15  	4-way interactions</a:t>
            </a:r>
          </a:p>
          <a:p>
            <a:pPr marL="457200" indent="-228600">
              <a:buFont typeface="Arial" pitchFamily="34" charset="0"/>
              <a:buChar char="•"/>
              <a:defRPr/>
            </a:pPr>
            <a:r>
              <a:rPr lang="en-US" sz="2000" dirty="0"/>
              <a:t>6  	5-way interactions</a:t>
            </a:r>
          </a:p>
          <a:p>
            <a:pPr marL="457200" indent="-228600">
              <a:buFont typeface="Arial" pitchFamily="34" charset="0"/>
              <a:buChar char="•"/>
              <a:defRPr/>
            </a:pPr>
            <a:r>
              <a:rPr lang="en-US" sz="2000" dirty="0"/>
              <a:t>1  	6-way interaction</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2403" name="Slide Number Placeholder 5"/>
          <p:cNvSpPr>
            <a:spLocks noGrp="1"/>
          </p:cNvSpPr>
          <p:nvPr>
            <p:ph type="sldNum" sz="quarter" idx="12"/>
          </p:nvPr>
        </p:nvSpPr>
        <p:spPr>
          <a:noFill/>
        </p:spPr>
        <p:txBody>
          <a:bodyPr/>
          <a:lstStyle/>
          <a:p>
            <a:fld id="{63A1038A-906A-470D-91A2-73FD5082A7C8}" type="slidenum">
              <a:rPr lang="en-US" smtClean="0">
                <a:latin typeface="Arial" charset="0"/>
              </a:rPr>
              <a:pPr/>
              <a:t>384</a:t>
            </a:fld>
            <a:endParaRPr lang="en-US" smtClean="0">
              <a:latin typeface="Arial" charset="0"/>
            </a:endParaRPr>
          </a:p>
        </p:txBody>
      </p:sp>
      <p:sp>
        <p:nvSpPr>
          <p:cNvPr id="102404" name="Rectangle 2"/>
          <p:cNvSpPr>
            <a:spLocks noGrp="1" noChangeArrowheads="1"/>
          </p:cNvSpPr>
          <p:nvPr>
            <p:ph type="title"/>
          </p:nvPr>
        </p:nvSpPr>
        <p:spPr>
          <a:xfrm>
            <a:off x="457200" y="-152400"/>
            <a:ext cx="8229600" cy="1143000"/>
          </a:xfrm>
        </p:spPr>
        <p:txBody>
          <a:bodyPr/>
          <a:lstStyle/>
          <a:p>
            <a:pPr eaLnBrk="1" hangingPunct="1"/>
            <a:r>
              <a:rPr lang="en-US" smtClean="0"/>
              <a:t>Factorial Design</a:t>
            </a:r>
          </a:p>
        </p:txBody>
      </p:sp>
      <p:sp>
        <p:nvSpPr>
          <p:cNvPr id="102405" name="Rectangle 3"/>
          <p:cNvSpPr>
            <a:spLocks noGrp="1" noChangeArrowheads="1"/>
          </p:cNvSpPr>
          <p:nvPr>
            <p:ph type="body" idx="1"/>
          </p:nvPr>
        </p:nvSpPr>
        <p:spPr>
          <a:xfrm>
            <a:off x="228600" y="914400"/>
            <a:ext cx="8839200" cy="4525963"/>
          </a:xfrm>
        </p:spPr>
        <p:txBody>
          <a:bodyPr/>
          <a:lstStyle/>
          <a:p>
            <a:pPr eaLnBrk="1" hangingPunct="1">
              <a:spcAft>
                <a:spcPts val="1200"/>
              </a:spcAft>
              <a:buFontTx/>
              <a:buNone/>
            </a:pPr>
            <a:r>
              <a:rPr lang="en-US" sz="2800" smtClean="0"/>
              <a:t>General Three-Factor Factorial Design</a:t>
            </a:r>
          </a:p>
          <a:p>
            <a:pPr eaLnBrk="1" hangingPunct="1">
              <a:spcBef>
                <a:spcPts val="600"/>
              </a:spcBef>
            </a:pPr>
            <a:r>
              <a:rPr lang="en-US" sz="2400" smtClean="0"/>
              <a:t>Three Factors: A and B and C</a:t>
            </a:r>
          </a:p>
          <a:p>
            <a:pPr lvl="1" eaLnBrk="1" hangingPunct="1">
              <a:spcBef>
                <a:spcPts val="600"/>
              </a:spcBef>
              <a:buFont typeface="Arial" charset="0"/>
              <a:buChar char="•"/>
            </a:pPr>
            <a:r>
              <a:rPr lang="en-US" sz="2000" smtClean="0"/>
              <a:t>Factor A has </a:t>
            </a:r>
            <a:r>
              <a:rPr lang="en-US" sz="2000" i="1" smtClean="0"/>
              <a:t>a</a:t>
            </a:r>
            <a:r>
              <a:rPr lang="en-US" sz="2000" smtClean="0"/>
              <a:t> levels</a:t>
            </a:r>
          </a:p>
          <a:p>
            <a:pPr lvl="1" eaLnBrk="1" hangingPunct="1">
              <a:spcBef>
                <a:spcPts val="600"/>
              </a:spcBef>
              <a:buFont typeface="Arial" charset="0"/>
              <a:buChar char="•"/>
            </a:pPr>
            <a:r>
              <a:rPr lang="en-US" sz="2000" smtClean="0"/>
              <a:t>Factor B has </a:t>
            </a:r>
            <a:r>
              <a:rPr lang="en-US" sz="2000" i="1" smtClean="0"/>
              <a:t>b</a:t>
            </a:r>
            <a:r>
              <a:rPr lang="en-US" sz="2000" smtClean="0"/>
              <a:t> levels</a:t>
            </a:r>
          </a:p>
          <a:p>
            <a:pPr lvl="1" eaLnBrk="1" hangingPunct="1">
              <a:spcBef>
                <a:spcPts val="600"/>
              </a:spcBef>
              <a:buFont typeface="Arial" charset="0"/>
              <a:buChar char="•"/>
            </a:pPr>
            <a:r>
              <a:rPr lang="en-US" sz="2000" smtClean="0"/>
              <a:t>Factor C has </a:t>
            </a:r>
            <a:r>
              <a:rPr lang="en-US" sz="2000" i="1" smtClean="0"/>
              <a:t>c</a:t>
            </a:r>
            <a:r>
              <a:rPr lang="en-US" sz="2000" smtClean="0"/>
              <a:t> levels</a:t>
            </a:r>
            <a:endParaRPr lang="en-US" sz="2400" smtClean="0"/>
          </a:p>
          <a:p>
            <a:pPr eaLnBrk="1" hangingPunct="1">
              <a:spcBef>
                <a:spcPts val="600"/>
              </a:spcBef>
            </a:pPr>
            <a:r>
              <a:rPr lang="en-US" sz="2400" smtClean="0"/>
              <a:t>n</a:t>
            </a:r>
            <a:r>
              <a:rPr lang="en-US" sz="2400" baseline="-25000" smtClean="0"/>
              <a:t>ijk</a:t>
            </a:r>
            <a:r>
              <a:rPr lang="en-US" sz="2400" smtClean="0"/>
              <a:t> replicates at combination A</a:t>
            </a:r>
            <a:r>
              <a:rPr lang="en-US" sz="2400" baseline="-25000" smtClean="0"/>
              <a:t>i</a:t>
            </a:r>
            <a:r>
              <a:rPr lang="en-US" sz="2400" smtClean="0"/>
              <a:t>B</a:t>
            </a:r>
            <a:r>
              <a:rPr lang="en-US" sz="2400" baseline="-25000" smtClean="0"/>
              <a:t>j</a:t>
            </a:r>
            <a:r>
              <a:rPr lang="en-US" sz="2400" smtClean="0"/>
              <a:t>C</a:t>
            </a:r>
            <a:r>
              <a:rPr lang="en-US" sz="2400" baseline="-25000" smtClean="0"/>
              <a:t>k</a:t>
            </a:r>
          </a:p>
          <a:p>
            <a:pPr lvl="1" eaLnBrk="1" hangingPunct="1">
              <a:spcBef>
                <a:spcPts val="600"/>
              </a:spcBef>
              <a:buFont typeface="Arial" charset="0"/>
              <a:buChar char="•"/>
            </a:pPr>
            <a:r>
              <a:rPr lang="en-US" sz="2000" smtClean="0"/>
              <a:t>For balanced design:</a:t>
            </a:r>
          </a:p>
          <a:p>
            <a:pPr lvl="2" eaLnBrk="1" hangingPunct="1">
              <a:spcBef>
                <a:spcPts val="600"/>
              </a:spcBef>
            </a:pPr>
            <a:r>
              <a:rPr lang="en-US" sz="2000" i="1" smtClean="0"/>
              <a:t>n</a:t>
            </a:r>
            <a:r>
              <a:rPr lang="en-US" sz="2000" smtClean="0"/>
              <a:t> replicates at each combination of factor levels, A</a:t>
            </a:r>
            <a:r>
              <a:rPr lang="en-US" sz="2000" baseline="-25000" smtClean="0"/>
              <a:t>i</a:t>
            </a:r>
            <a:r>
              <a:rPr lang="en-US" sz="2000" smtClean="0"/>
              <a:t>B</a:t>
            </a:r>
            <a:r>
              <a:rPr lang="en-US" sz="2000" baseline="-25000" smtClean="0"/>
              <a:t>j</a:t>
            </a:r>
            <a:r>
              <a:rPr lang="en-US" sz="2000" smtClean="0"/>
              <a:t>C</a:t>
            </a:r>
            <a:r>
              <a:rPr lang="en-US" sz="2000" baseline="-25000" smtClean="0"/>
              <a:t>k</a:t>
            </a:r>
            <a:endParaRPr lang="en-US" sz="2000" i="1" smtClean="0"/>
          </a:p>
          <a:p>
            <a:pPr lvl="3" eaLnBrk="1" hangingPunct="1">
              <a:spcBef>
                <a:spcPts val="600"/>
              </a:spcBef>
              <a:buFont typeface="Arial" charset="0"/>
              <a:buChar char="•"/>
            </a:pPr>
            <a:r>
              <a:rPr lang="en-US" smtClean="0"/>
              <a:t>i.e. n = n</a:t>
            </a:r>
            <a:r>
              <a:rPr lang="en-US" baseline="-25000" smtClean="0"/>
              <a:t>ijk</a:t>
            </a:r>
            <a:r>
              <a:rPr lang="en-US" smtClean="0"/>
              <a:t> for all combination of factor levels, A</a:t>
            </a:r>
            <a:r>
              <a:rPr lang="en-US" baseline="-25000" smtClean="0"/>
              <a:t>i</a:t>
            </a:r>
            <a:r>
              <a:rPr lang="en-US" smtClean="0"/>
              <a:t>B</a:t>
            </a:r>
            <a:r>
              <a:rPr lang="en-US" baseline="-25000" smtClean="0"/>
              <a:t>j</a:t>
            </a:r>
            <a:r>
              <a:rPr lang="en-US" smtClean="0"/>
              <a:t>C</a:t>
            </a:r>
            <a:r>
              <a:rPr lang="en-US" baseline="-25000" smtClean="0"/>
              <a:t>k</a:t>
            </a:r>
            <a:endParaRPr lang="en-US" smtClean="0"/>
          </a:p>
          <a:p>
            <a:pPr lvl="2" eaLnBrk="1" hangingPunct="1">
              <a:spcBef>
                <a:spcPts val="600"/>
              </a:spcBef>
            </a:pPr>
            <a:r>
              <a:rPr lang="en-US" sz="2000" i="1" smtClean="0"/>
              <a:t>N = abcn</a:t>
            </a:r>
            <a:r>
              <a:rPr lang="en-US" sz="2000" smtClean="0"/>
              <a:t> total observations (for balanced design)</a:t>
            </a:r>
            <a:endParaRPr lang="en-US" smtClean="0"/>
          </a:p>
          <a:p>
            <a:pPr eaLnBrk="1" hangingPunct="1"/>
            <a:endParaRPr lang="en-US" sz="2400" smtClean="0"/>
          </a:p>
          <a:p>
            <a:pPr eaLnBrk="1" hangingPunct="1"/>
            <a:r>
              <a:rPr lang="en-US" sz="2400" smtClean="0"/>
              <a:t>Y</a:t>
            </a:r>
            <a:r>
              <a:rPr lang="en-US" sz="2400" baseline="-25000" smtClean="0"/>
              <a:t>ijkl</a:t>
            </a:r>
            <a:r>
              <a:rPr lang="en-US" sz="2400" smtClean="0"/>
              <a:t> = ijkl</a:t>
            </a:r>
            <a:r>
              <a:rPr lang="en-US" sz="2400" baseline="30000" smtClean="0"/>
              <a:t>th</a:t>
            </a:r>
            <a:r>
              <a:rPr lang="en-US" sz="2400" smtClean="0"/>
              <a:t> observation. Factor A level i, Factor B level j, </a:t>
            </a:r>
          </a:p>
          <a:p>
            <a:pPr eaLnBrk="1" hangingPunct="1">
              <a:buFontTx/>
              <a:buNone/>
            </a:pPr>
            <a:r>
              <a:rPr lang="en-US" sz="2400" smtClean="0"/>
              <a:t>			Factor C level k, replicate l.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30723" name="Slide Number Placeholder 5"/>
          <p:cNvSpPr>
            <a:spLocks noGrp="1"/>
          </p:cNvSpPr>
          <p:nvPr>
            <p:ph type="sldNum" sz="quarter" idx="12"/>
          </p:nvPr>
        </p:nvSpPr>
        <p:spPr>
          <a:noFill/>
        </p:spPr>
        <p:txBody>
          <a:bodyPr/>
          <a:lstStyle/>
          <a:p>
            <a:fld id="{C46B8A25-A18A-4CAF-A2A1-4848E69EEF5A}" type="slidenum">
              <a:rPr lang="en-US" smtClean="0">
                <a:latin typeface="Arial" charset="0"/>
              </a:rPr>
              <a:pPr/>
              <a:t>304</a:t>
            </a:fld>
            <a:endParaRPr lang="en-US" smtClean="0">
              <a:latin typeface="Arial" charset="0"/>
            </a:endParaRPr>
          </a:p>
        </p:txBody>
      </p:sp>
      <p:sp>
        <p:nvSpPr>
          <p:cNvPr id="30724" name="Rectangle 2"/>
          <p:cNvSpPr>
            <a:spLocks noGrp="1" noChangeArrowheads="1"/>
          </p:cNvSpPr>
          <p:nvPr>
            <p:ph type="title"/>
          </p:nvPr>
        </p:nvSpPr>
        <p:spPr/>
        <p:txBody>
          <a:bodyPr/>
          <a:lstStyle/>
          <a:p>
            <a:pPr eaLnBrk="1" hangingPunct="1"/>
            <a:r>
              <a:rPr lang="en-US" smtClean="0"/>
              <a:t>Randomized Block Designs</a:t>
            </a:r>
          </a:p>
        </p:txBody>
      </p:sp>
      <p:sp>
        <p:nvSpPr>
          <p:cNvPr id="30725" name="Rectangle 3"/>
          <p:cNvSpPr>
            <a:spLocks noGrp="1" noChangeArrowheads="1"/>
          </p:cNvSpPr>
          <p:nvPr>
            <p:ph type="body" idx="1"/>
          </p:nvPr>
        </p:nvSpPr>
        <p:spPr>
          <a:xfrm>
            <a:off x="457200" y="1219200"/>
            <a:ext cx="8229600" cy="5334000"/>
          </a:xfrm>
        </p:spPr>
        <p:txBody>
          <a:bodyPr/>
          <a:lstStyle/>
          <a:p>
            <a:pPr eaLnBrk="1" hangingPunct="1">
              <a:spcBef>
                <a:spcPts val="600"/>
              </a:spcBef>
              <a:spcAft>
                <a:spcPts val="600"/>
              </a:spcAft>
            </a:pPr>
            <a:r>
              <a:rPr lang="en-US" sz="2400" smtClean="0"/>
              <a:t>If we used the single factor ANOVA technique discussed in Chpt.3, the error term would reflect </a:t>
            </a:r>
            <a:r>
              <a:rPr lang="en-US" sz="2400" u="sng" smtClean="0"/>
              <a:t>both</a:t>
            </a:r>
            <a:r>
              <a:rPr lang="en-US" sz="2400" smtClean="0"/>
              <a:t> the random error and the known source of variability (variability between patients or fields)</a:t>
            </a:r>
          </a:p>
          <a:p>
            <a:pPr eaLnBrk="1" hangingPunct="1">
              <a:spcBef>
                <a:spcPts val="600"/>
              </a:spcBef>
              <a:spcAft>
                <a:spcPts val="600"/>
              </a:spcAft>
            </a:pPr>
            <a:r>
              <a:rPr lang="en-US" sz="2400" smtClean="0"/>
              <a:t>We want the error term to include only the random error – we want to remove/separate the known source of variability from the random error</a:t>
            </a:r>
          </a:p>
          <a:p>
            <a:pPr eaLnBrk="1" hangingPunct="1">
              <a:spcBef>
                <a:spcPts val="600"/>
              </a:spcBef>
              <a:spcAft>
                <a:spcPts val="600"/>
              </a:spcAft>
            </a:pPr>
            <a:r>
              <a:rPr lang="en-US" sz="2400" smtClean="0"/>
              <a:t>Use randomized complete block design (RCBD)</a:t>
            </a:r>
          </a:p>
          <a:p>
            <a:pPr lvl="1" eaLnBrk="1" hangingPunct="1">
              <a:spcBef>
                <a:spcPts val="600"/>
              </a:spcBef>
              <a:spcAft>
                <a:spcPts val="600"/>
              </a:spcAft>
            </a:pPr>
            <a:r>
              <a:rPr lang="en-US" sz="2000" smtClean="0"/>
              <a:t>Complete means each block contains all factor levels</a:t>
            </a:r>
          </a:p>
          <a:p>
            <a:pPr eaLnBrk="1" hangingPunct="1">
              <a:spcBef>
                <a:spcPts val="600"/>
              </a:spcBef>
              <a:spcAft>
                <a:spcPts val="600"/>
              </a:spcAft>
            </a:pPr>
            <a:r>
              <a:rPr lang="en-US" sz="2400" smtClean="0"/>
              <a:t>RCBD improves the accuracy of the comparison between factor levels (drug dosage or wheat types) by eliminating known source of variability (patients or fields)</a:t>
            </a:r>
          </a:p>
          <a:p>
            <a:pPr lvl="1" eaLnBrk="1" hangingPunct="1">
              <a:spcBef>
                <a:spcPts val="600"/>
              </a:spcBef>
              <a:spcAft>
                <a:spcPts val="600"/>
              </a:spcAft>
            </a:pPr>
            <a:endParaRPr lang="en-US" sz="200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6388" name="Slide Number Placeholder 5"/>
          <p:cNvSpPr>
            <a:spLocks noGrp="1"/>
          </p:cNvSpPr>
          <p:nvPr>
            <p:ph type="sldNum" sz="quarter" idx="12"/>
          </p:nvPr>
        </p:nvSpPr>
        <p:spPr>
          <a:noFill/>
        </p:spPr>
        <p:txBody>
          <a:bodyPr/>
          <a:lstStyle/>
          <a:p>
            <a:fld id="{9F66C3A0-FB2D-448C-BA87-90D76E361413}" type="slidenum">
              <a:rPr lang="en-US" smtClean="0">
                <a:latin typeface="Arial" charset="0"/>
              </a:rPr>
              <a:pPr/>
              <a:t>385</a:t>
            </a:fld>
            <a:endParaRPr lang="en-US" smtClean="0">
              <a:latin typeface="Arial" charset="0"/>
            </a:endParaRPr>
          </a:p>
        </p:txBody>
      </p:sp>
      <p:sp>
        <p:nvSpPr>
          <p:cNvPr id="16389" name="Rectangle 2"/>
          <p:cNvSpPr>
            <a:spLocks noGrp="1" noChangeArrowheads="1"/>
          </p:cNvSpPr>
          <p:nvPr>
            <p:ph type="title"/>
          </p:nvPr>
        </p:nvSpPr>
        <p:spPr>
          <a:xfrm>
            <a:off x="152400" y="-152400"/>
            <a:ext cx="8915400" cy="1143000"/>
          </a:xfrm>
        </p:spPr>
        <p:txBody>
          <a:bodyPr/>
          <a:lstStyle/>
          <a:p>
            <a:pPr eaLnBrk="1" hangingPunct="1"/>
            <a:r>
              <a:rPr lang="en-US" sz="4000" smtClean="0"/>
              <a:t>General Three-Factor Factorial Design</a:t>
            </a:r>
          </a:p>
        </p:txBody>
      </p:sp>
      <p:sp>
        <p:nvSpPr>
          <p:cNvPr id="60421" name="Rectangle 3"/>
          <p:cNvSpPr>
            <a:spLocks noGrp="1" noChangeArrowheads="1"/>
          </p:cNvSpPr>
          <p:nvPr>
            <p:ph type="body" idx="1"/>
          </p:nvPr>
        </p:nvSpPr>
        <p:spPr>
          <a:xfrm>
            <a:off x="228600" y="990600"/>
            <a:ext cx="8991600" cy="5715000"/>
          </a:xfrm>
        </p:spPr>
        <p:txBody>
          <a:bodyPr/>
          <a:lstStyle/>
          <a:p>
            <a:pPr eaLnBrk="1" hangingPunct="1">
              <a:buFontTx/>
              <a:buNone/>
              <a:defRPr/>
            </a:pPr>
            <a:r>
              <a:rPr lang="en-US" sz="2400" dirty="0" smtClean="0"/>
              <a:t>Linear Statistical Model</a:t>
            </a:r>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r>
              <a:rPr lang="en-US" sz="2000" dirty="0" smtClean="0">
                <a:latin typeface="Times New Roman" pitchFamily="18" charset="0"/>
                <a:cs typeface="Times New Roman" pitchFamily="18" charset="0"/>
              </a:rPr>
              <a:t>Where</a:t>
            </a:r>
          </a:p>
          <a:p>
            <a:pPr indent="-1588" eaLnBrk="1" hangingPunct="1">
              <a:buFontTx/>
              <a:buNone/>
              <a:defRPr/>
            </a:pPr>
            <a:r>
              <a:rPr lang="en-US" sz="2000" dirty="0" err="1" smtClean="0">
                <a:latin typeface="Times New Roman" pitchFamily="18" charset="0"/>
                <a:cs typeface="Times New Roman" pitchFamily="18" charset="0"/>
              </a:rPr>
              <a:t>Y</a:t>
            </a:r>
            <a:r>
              <a:rPr lang="en-US" sz="2000" baseline="-25000" dirty="0" err="1" smtClean="0">
                <a:latin typeface="Times New Roman" pitchFamily="18" charset="0"/>
                <a:cs typeface="Times New Roman" pitchFamily="18" charset="0"/>
              </a:rPr>
              <a:t>ijk</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ijk</a:t>
            </a:r>
            <a:r>
              <a:rPr lang="en-US" sz="2000" baseline="30000" dirty="0" err="1"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observation. Factor A level </a:t>
            </a:r>
            <a:r>
              <a:rPr lang="en-US" sz="2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Factor B level j, replicate k</a:t>
            </a:r>
          </a:p>
          <a:p>
            <a:pPr indent="-1588" eaLnBrk="1" hangingPunct="1">
              <a:buFontTx/>
              <a:buNone/>
              <a:defRPr/>
            </a:pPr>
            <a:r>
              <a:rPr lang="el-GR" sz="2000" dirty="0" smtClean="0">
                <a:latin typeface="Times New Roman" pitchFamily="18" charset="0"/>
                <a:cs typeface="Times New Roman" pitchFamily="18" charset="0"/>
              </a:rPr>
              <a:t>μ</a:t>
            </a:r>
            <a:r>
              <a:rPr lang="en-US" sz="2000" dirty="0" smtClean="0">
                <a:latin typeface="Times New Roman" pitchFamily="18" charset="0"/>
                <a:cs typeface="Times New Roman" pitchFamily="18" charset="0"/>
              </a:rPr>
              <a:t> = overall mean</a:t>
            </a:r>
          </a:p>
          <a:p>
            <a:pPr indent="-1588" eaLnBrk="1" hangingPunct="1">
              <a:buFontTx/>
              <a:buNone/>
              <a:defRPr/>
            </a:pPr>
            <a:r>
              <a:rPr lang="el-GR" sz="2000" dirty="0" smtClean="0">
                <a:latin typeface="Times New Roman" pitchFamily="18" charset="0"/>
                <a:cs typeface="Times New Roman" pitchFamily="18" charset="0"/>
              </a:rPr>
              <a:t>τ</a:t>
            </a:r>
            <a:r>
              <a:rPr lang="en-US" sz="2000" baseline="-25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 effect of the </a:t>
            </a:r>
            <a:r>
              <a:rPr lang="en-US" sz="2000" dirty="0" err="1" smtClean="0">
                <a:latin typeface="Times New Roman" pitchFamily="18" charset="0"/>
                <a:cs typeface="Times New Roman" pitchFamily="18" charset="0"/>
              </a:rPr>
              <a:t>i</a:t>
            </a:r>
            <a:r>
              <a:rPr lang="en-US" sz="2000" baseline="30000" dirty="0" err="1"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level of factor A</a:t>
            </a:r>
          </a:p>
          <a:p>
            <a:pPr indent="-1588" eaLnBrk="1" hangingPunct="1">
              <a:buFontTx/>
              <a:buNone/>
              <a:defRPr/>
            </a:pPr>
            <a:r>
              <a:rPr lang="el-GR" sz="2000" dirty="0" smtClean="0">
                <a:latin typeface="Times New Roman" pitchFamily="18" charset="0"/>
                <a:cs typeface="Times New Roman" pitchFamily="18" charset="0"/>
              </a:rPr>
              <a:t>β</a:t>
            </a:r>
            <a:r>
              <a:rPr lang="en-US" sz="2000" baseline="-25000" dirty="0" smtClean="0">
                <a:latin typeface="Times New Roman" pitchFamily="18" charset="0"/>
                <a:cs typeface="Times New Roman" pitchFamily="18" charset="0"/>
              </a:rPr>
              <a:t>j</a:t>
            </a:r>
            <a:r>
              <a:rPr lang="en-US" sz="2000" dirty="0" smtClean="0">
                <a:latin typeface="Times New Roman" pitchFamily="18" charset="0"/>
                <a:cs typeface="Times New Roman" pitchFamily="18" charset="0"/>
              </a:rPr>
              <a:t> = effect of the </a:t>
            </a:r>
            <a:r>
              <a:rPr lang="en-US" sz="2000" dirty="0" err="1" smtClean="0">
                <a:latin typeface="Times New Roman" pitchFamily="18" charset="0"/>
                <a:cs typeface="Times New Roman" pitchFamily="18" charset="0"/>
              </a:rPr>
              <a:t>j</a:t>
            </a:r>
            <a:r>
              <a:rPr lang="en-US" sz="2000" baseline="30000" dirty="0" err="1"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level of factor B</a:t>
            </a:r>
          </a:p>
          <a:p>
            <a:pPr indent="-1588" eaLnBrk="1" hangingPunct="1">
              <a:buFontTx/>
              <a:buNone/>
              <a:defRPr/>
            </a:pPr>
            <a:r>
              <a:rPr lang="el-GR" sz="2000" dirty="0" smtClean="0">
                <a:latin typeface="Times New Roman" pitchFamily="18" charset="0"/>
                <a:cs typeface="Times New Roman" pitchFamily="18" charset="0"/>
              </a:rPr>
              <a:t>γ</a:t>
            </a:r>
            <a:r>
              <a:rPr lang="en-US" sz="2000" baseline="-25000" dirty="0" smtClean="0">
                <a:latin typeface="Times New Roman" pitchFamily="18" charset="0"/>
                <a:cs typeface="Times New Roman" pitchFamily="18" charset="0"/>
              </a:rPr>
              <a:t>k</a:t>
            </a:r>
            <a:r>
              <a:rPr lang="en-US" sz="2000" dirty="0" smtClean="0">
                <a:latin typeface="Times New Roman" pitchFamily="18" charset="0"/>
                <a:cs typeface="Times New Roman" pitchFamily="18" charset="0"/>
              </a:rPr>
              <a:t> = effect of the </a:t>
            </a:r>
            <a:r>
              <a:rPr lang="en-US" sz="2000" dirty="0" err="1" smtClean="0">
                <a:latin typeface="Times New Roman" pitchFamily="18" charset="0"/>
                <a:cs typeface="Times New Roman" pitchFamily="18" charset="0"/>
              </a:rPr>
              <a:t>k</a:t>
            </a:r>
            <a:r>
              <a:rPr lang="en-US" sz="2000" baseline="30000" dirty="0" err="1"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level of factor C</a:t>
            </a:r>
          </a:p>
          <a:p>
            <a:pPr indent="-1588" eaLnBrk="1" hangingPunct="1">
              <a:buFontTx/>
              <a:buNone/>
              <a:defRPr/>
            </a:pPr>
            <a:r>
              <a:rPr lang="en-US" sz="2000" dirty="0" smtClean="0">
                <a:latin typeface="Times New Roman" pitchFamily="18" charset="0"/>
                <a:cs typeface="Times New Roman" pitchFamily="18" charset="0"/>
              </a:rPr>
              <a:t>(</a:t>
            </a:r>
            <a:r>
              <a:rPr lang="el-GR" sz="2000" dirty="0" smtClean="0">
                <a:latin typeface="Times New Roman" pitchFamily="18" charset="0"/>
                <a:cs typeface="Times New Roman" pitchFamily="18" charset="0"/>
              </a:rPr>
              <a:t>τβ</a:t>
            </a:r>
            <a:r>
              <a:rPr lang="en-US" sz="2000" dirty="0" smtClean="0">
                <a:latin typeface="Times New Roman" pitchFamily="18" charset="0"/>
                <a:cs typeface="Times New Roman" pitchFamily="18" charset="0"/>
              </a:rPr>
              <a:t>)</a:t>
            </a:r>
            <a:r>
              <a:rPr lang="en-US" sz="2000" baseline="-25000" dirty="0" err="1" smtClean="0">
                <a:latin typeface="Times New Roman" pitchFamily="18" charset="0"/>
                <a:cs typeface="Times New Roman" pitchFamily="18" charset="0"/>
              </a:rPr>
              <a:t>ij</a:t>
            </a:r>
            <a:r>
              <a:rPr lang="en-US" sz="2000" dirty="0" smtClean="0">
                <a:latin typeface="Times New Roman" pitchFamily="18" charset="0"/>
                <a:cs typeface="Times New Roman" pitchFamily="18" charset="0"/>
              </a:rPr>
              <a:t> = effect of the interaction of </a:t>
            </a:r>
            <a:r>
              <a:rPr lang="el-GR" sz="2000" dirty="0" smtClean="0">
                <a:latin typeface="Times New Roman" pitchFamily="18" charset="0"/>
                <a:cs typeface="Times New Roman" pitchFamily="18" charset="0"/>
              </a:rPr>
              <a:t>τ</a:t>
            </a:r>
            <a:r>
              <a:rPr lang="en-US" sz="2000" baseline="-25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and </a:t>
            </a:r>
            <a:r>
              <a:rPr lang="el-GR" sz="2000" dirty="0" smtClean="0">
                <a:latin typeface="Times New Roman" pitchFamily="18" charset="0"/>
                <a:cs typeface="Times New Roman" pitchFamily="18" charset="0"/>
              </a:rPr>
              <a:t>β</a:t>
            </a:r>
            <a:r>
              <a:rPr lang="en-US" sz="2000" baseline="-25000" dirty="0" smtClean="0">
                <a:latin typeface="Times New Roman" pitchFamily="18" charset="0"/>
                <a:cs typeface="Times New Roman" pitchFamily="18" charset="0"/>
              </a:rPr>
              <a:t>j </a:t>
            </a:r>
            <a:r>
              <a:rPr lang="en-US" sz="2000" dirty="0" smtClean="0">
                <a:latin typeface="Times New Roman" pitchFamily="18" charset="0"/>
                <a:cs typeface="Times New Roman" pitchFamily="18" charset="0"/>
              </a:rPr>
              <a:t>(i.e. AB interaction)</a:t>
            </a:r>
          </a:p>
          <a:p>
            <a:pPr indent="-1588" eaLnBrk="1" hangingPunct="1">
              <a:buFontTx/>
              <a:buNone/>
              <a:defRPr/>
            </a:pPr>
            <a:r>
              <a:rPr lang="en-US" sz="2000" dirty="0" smtClean="0">
                <a:latin typeface="Times New Roman" pitchFamily="18" charset="0"/>
                <a:cs typeface="Times New Roman" pitchFamily="18" charset="0"/>
              </a:rPr>
              <a:t>(</a:t>
            </a:r>
            <a:r>
              <a:rPr lang="el-GR" sz="2000" dirty="0" smtClean="0">
                <a:latin typeface="Times New Roman" pitchFamily="18" charset="0"/>
                <a:cs typeface="Times New Roman" pitchFamily="18" charset="0"/>
              </a:rPr>
              <a:t>τγ</a:t>
            </a:r>
            <a:r>
              <a:rPr lang="en-US" sz="2000" dirty="0" smtClean="0">
                <a:latin typeface="Times New Roman" pitchFamily="18" charset="0"/>
                <a:cs typeface="Times New Roman" pitchFamily="18" charset="0"/>
              </a:rPr>
              <a:t>)</a:t>
            </a:r>
            <a:r>
              <a:rPr lang="en-US" sz="2000" baseline="-25000" dirty="0" err="1" smtClean="0">
                <a:latin typeface="Times New Roman" pitchFamily="18" charset="0"/>
                <a:cs typeface="Times New Roman" pitchFamily="18" charset="0"/>
              </a:rPr>
              <a:t>ik</a:t>
            </a:r>
            <a:r>
              <a:rPr lang="en-US" sz="2000" dirty="0" smtClean="0">
                <a:latin typeface="Times New Roman" pitchFamily="18" charset="0"/>
                <a:cs typeface="Times New Roman" pitchFamily="18" charset="0"/>
              </a:rPr>
              <a:t> = effect of the interaction of </a:t>
            </a:r>
            <a:r>
              <a:rPr lang="el-GR" sz="2000" dirty="0" smtClean="0">
                <a:latin typeface="Times New Roman" pitchFamily="18" charset="0"/>
                <a:cs typeface="Times New Roman" pitchFamily="18" charset="0"/>
              </a:rPr>
              <a:t>τ</a:t>
            </a:r>
            <a:r>
              <a:rPr lang="en-US" sz="2000" baseline="-25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and </a:t>
            </a:r>
            <a:r>
              <a:rPr lang="el-GR" sz="2000" dirty="0" smtClean="0">
                <a:latin typeface="Times New Roman" pitchFamily="18" charset="0"/>
                <a:cs typeface="Times New Roman" pitchFamily="18" charset="0"/>
              </a:rPr>
              <a:t>γ</a:t>
            </a:r>
            <a:r>
              <a:rPr lang="en-US" sz="2000" baseline="-25000" dirty="0" smtClean="0">
                <a:latin typeface="Times New Roman" pitchFamily="18" charset="0"/>
                <a:cs typeface="Times New Roman" pitchFamily="18" charset="0"/>
              </a:rPr>
              <a:t>k </a:t>
            </a:r>
            <a:r>
              <a:rPr lang="en-US" sz="2000" dirty="0" smtClean="0">
                <a:latin typeface="Times New Roman" pitchFamily="18" charset="0"/>
                <a:cs typeface="Times New Roman" pitchFamily="18" charset="0"/>
              </a:rPr>
              <a:t>(i.e. AC interaction)</a:t>
            </a:r>
          </a:p>
          <a:p>
            <a:pPr indent="-1588" eaLnBrk="1" hangingPunct="1">
              <a:buFontTx/>
              <a:buNone/>
              <a:defRPr/>
            </a:pPr>
            <a:r>
              <a:rPr lang="en-US" sz="2000" dirty="0" smtClean="0">
                <a:latin typeface="Times New Roman" pitchFamily="18" charset="0"/>
                <a:cs typeface="Times New Roman" pitchFamily="18" charset="0"/>
              </a:rPr>
              <a:t>(</a:t>
            </a:r>
            <a:r>
              <a:rPr lang="el-GR" sz="2000" dirty="0" smtClean="0">
                <a:latin typeface="Times New Roman" pitchFamily="18" charset="0"/>
                <a:cs typeface="Times New Roman" pitchFamily="18" charset="0"/>
              </a:rPr>
              <a:t>βγ</a:t>
            </a:r>
            <a:r>
              <a:rPr lang="en-US" sz="2000" dirty="0" smtClean="0">
                <a:latin typeface="Times New Roman" pitchFamily="18" charset="0"/>
                <a:cs typeface="Times New Roman" pitchFamily="18" charset="0"/>
              </a:rPr>
              <a:t>)</a:t>
            </a:r>
            <a:r>
              <a:rPr lang="en-US" sz="2000" baseline="-25000" dirty="0" err="1" smtClean="0">
                <a:latin typeface="Times New Roman" pitchFamily="18" charset="0"/>
                <a:cs typeface="Times New Roman" pitchFamily="18" charset="0"/>
              </a:rPr>
              <a:t>jk</a:t>
            </a:r>
            <a:r>
              <a:rPr lang="en-US" sz="2000" dirty="0" smtClean="0">
                <a:latin typeface="Times New Roman" pitchFamily="18" charset="0"/>
                <a:cs typeface="Times New Roman" pitchFamily="18" charset="0"/>
              </a:rPr>
              <a:t> = effect of the interaction of </a:t>
            </a:r>
            <a:r>
              <a:rPr lang="el-GR" sz="2000" dirty="0" smtClean="0">
                <a:latin typeface="Times New Roman" pitchFamily="18" charset="0"/>
                <a:cs typeface="Times New Roman" pitchFamily="18" charset="0"/>
              </a:rPr>
              <a:t>β</a:t>
            </a:r>
            <a:r>
              <a:rPr lang="en-US" sz="2000" baseline="-25000" dirty="0" smtClean="0">
                <a:latin typeface="Times New Roman" pitchFamily="18" charset="0"/>
                <a:cs typeface="Times New Roman" pitchFamily="18" charset="0"/>
              </a:rPr>
              <a:t>j </a:t>
            </a:r>
            <a:r>
              <a:rPr lang="en-US" sz="2000" dirty="0" smtClean="0">
                <a:latin typeface="Times New Roman" pitchFamily="18" charset="0"/>
                <a:cs typeface="Times New Roman" pitchFamily="18" charset="0"/>
              </a:rPr>
              <a:t>and </a:t>
            </a:r>
            <a:r>
              <a:rPr lang="el-GR" sz="2000" dirty="0" smtClean="0">
                <a:latin typeface="Times New Roman" pitchFamily="18" charset="0"/>
                <a:cs typeface="Times New Roman" pitchFamily="18" charset="0"/>
              </a:rPr>
              <a:t>γ</a:t>
            </a:r>
            <a:r>
              <a:rPr lang="en-US" sz="2000" baseline="-25000" dirty="0" smtClean="0">
                <a:latin typeface="Times New Roman" pitchFamily="18" charset="0"/>
                <a:cs typeface="Times New Roman" pitchFamily="18" charset="0"/>
              </a:rPr>
              <a:t>k </a:t>
            </a:r>
            <a:r>
              <a:rPr lang="en-US" sz="2000" dirty="0" smtClean="0">
                <a:latin typeface="Times New Roman" pitchFamily="18" charset="0"/>
                <a:cs typeface="Times New Roman" pitchFamily="18" charset="0"/>
              </a:rPr>
              <a:t>(i.e. BC interaction)</a:t>
            </a:r>
          </a:p>
          <a:p>
            <a:pPr indent="-1588" eaLnBrk="1" hangingPunct="1">
              <a:buFontTx/>
              <a:buNone/>
              <a:defRPr/>
            </a:pPr>
            <a:r>
              <a:rPr lang="en-US" sz="2000" dirty="0" smtClean="0">
                <a:latin typeface="Times New Roman" pitchFamily="18" charset="0"/>
                <a:cs typeface="Times New Roman" pitchFamily="18" charset="0"/>
              </a:rPr>
              <a:t>(</a:t>
            </a:r>
            <a:r>
              <a:rPr lang="el-GR" sz="2000" dirty="0" smtClean="0">
                <a:latin typeface="Times New Roman" pitchFamily="18" charset="0"/>
                <a:cs typeface="Times New Roman" pitchFamily="18" charset="0"/>
              </a:rPr>
              <a:t>τβγ</a:t>
            </a:r>
            <a:r>
              <a:rPr lang="en-US" sz="2000" dirty="0" smtClean="0">
                <a:latin typeface="Times New Roman" pitchFamily="18" charset="0"/>
                <a:cs typeface="Times New Roman" pitchFamily="18" charset="0"/>
              </a:rPr>
              <a:t>)</a:t>
            </a:r>
            <a:r>
              <a:rPr lang="en-US" sz="2000" baseline="-25000" dirty="0" err="1" smtClean="0">
                <a:latin typeface="Times New Roman" pitchFamily="18" charset="0"/>
                <a:cs typeface="Times New Roman" pitchFamily="18" charset="0"/>
              </a:rPr>
              <a:t>ijk</a:t>
            </a:r>
            <a:r>
              <a:rPr lang="en-US" sz="2000" dirty="0" smtClean="0">
                <a:latin typeface="Times New Roman" pitchFamily="18" charset="0"/>
                <a:cs typeface="Times New Roman" pitchFamily="18" charset="0"/>
              </a:rPr>
              <a:t> = effect of the interaction of </a:t>
            </a:r>
            <a:r>
              <a:rPr lang="el-GR" sz="2000" dirty="0" smtClean="0">
                <a:latin typeface="Times New Roman" pitchFamily="18" charset="0"/>
                <a:cs typeface="Times New Roman" pitchFamily="18" charset="0"/>
              </a:rPr>
              <a:t>τ</a:t>
            </a:r>
            <a:r>
              <a:rPr lang="en-US" sz="2000" baseline="-25000" dirty="0" err="1"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and </a:t>
            </a:r>
            <a:r>
              <a:rPr lang="el-GR" sz="2000" dirty="0" smtClean="0">
                <a:latin typeface="Times New Roman" pitchFamily="18" charset="0"/>
                <a:cs typeface="Times New Roman" pitchFamily="18" charset="0"/>
              </a:rPr>
              <a:t>β</a:t>
            </a:r>
            <a:r>
              <a:rPr lang="en-US" sz="2000" baseline="-25000" dirty="0" smtClean="0">
                <a:latin typeface="Times New Roman" pitchFamily="18" charset="0"/>
                <a:cs typeface="Times New Roman" pitchFamily="18" charset="0"/>
              </a:rPr>
              <a:t>j </a:t>
            </a:r>
            <a:r>
              <a:rPr lang="en-US" sz="2000" dirty="0" smtClean="0">
                <a:latin typeface="Times New Roman" pitchFamily="18" charset="0"/>
                <a:cs typeface="Times New Roman" pitchFamily="18" charset="0"/>
              </a:rPr>
              <a:t>and </a:t>
            </a:r>
            <a:r>
              <a:rPr lang="el-GR" sz="2000" dirty="0" smtClean="0">
                <a:latin typeface="Times New Roman" pitchFamily="18" charset="0"/>
                <a:cs typeface="Times New Roman" pitchFamily="18" charset="0"/>
              </a:rPr>
              <a:t>γ</a:t>
            </a:r>
            <a:r>
              <a:rPr lang="en-US" sz="2000" baseline="-25000" dirty="0" smtClean="0">
                <a:latin typeface="Times New Roman" pitchFamily="18" charset="0"/>
                <a:cs typeface="Times New Roman" pitchFamily="18" charset="0"/>
              </a:rPr>
              <a:t>k  </a:t>
            </a:r>
            <a:r>
              <a:rPr lang="en-US" sz="2000" dirty="0" smtClean="0">
                <a:latin typeface="Times New Roman" pitchFamily="18" charset="0"/>
                <a:cs typeface="Times New Roman" pitchFamily="18" charset="0"/>
              </a:rPr>
              <a:t>(i.e. ABC interaction)</a:t>
            </a:r>
          </a:p>
          <a:p>
            <a:pPr indent="-1588" eaLnBrk="1" hangingPunct="1">
              <a:buFontTx/>
              <a:buNone/>
              <a:defRPr/>
            </a:pPr>
            <a:r>
              <a:rPr lang="el-GR" sz="2000" dirty="0" smtClean="0">
                <a:latin typeface="Times New Roman" pitchFamily="18" charset="0"/>
                <a:cs typeface="Times New Roman" pitchFamily="18" charset="0"/>
              </a:rPr>
              <a:t>ε</a:t>
            </a:r>
            <a:r>
              <a:rPr lang="en-US" sz="2000" baseline="-25000" dirty="0" err="1" smtClean="0">
                <a:latin typeface="Times New Roman" pitchFamily="18" charset="0"/>
                <a:cs typeface="Times New Roman" pitchFamily="18" charset="0"/>
              </a:rPr>
              <a:t>ijkl</a:t>
            </a:r>
            <a:r>
              <a:rPr lang="en-US" sz="2000" dirty="0" smtClean="0">
                <a:latin typeface="Times New Roman" pitchFamily="18" charset="0"/>
                <a:cs typeface="Times New Roman" pitchFamily="18" charset="0"/>
              </a:rPr>
              <a:t> = random error.  Assumed to be NID (0, </a:t>
            </a:r>
            <a:r>
              <a:rPr lang="el-GR" sz="2000" dirty="0" smtClean="0">
                <a:latin typeface="Times New Roman" pitchFamily="18" charset="0"/>
                <a:cs typeface="Times New Roman" pitchFamily="18" charset="0"/>
              </a:rPr>
              <a:t>σ</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p>
        </p:txBody>
      </p:sp>
      <p:graphicFrame>
        <p:nvGraphicFramePr>
          <p:cNvPr id="16386" name="Object 2"/>
          <p:cNvGraphicFramePr>
            <a:graphicFrameLocks noChangeAspect="1"/>
          </p:cNvGraphicFramePr>
          <p:nvPr/>
        </p:nvGraphicFramePr>
        <p:xfrm>
          <a:off x="228600" y="1143000"/>
          <a:ext cx="8791575" cy="1752600"/>
        </p:xfrm>
        <a:graphic>
          <a:graphicData uri="http://schemas.openxmlformats.org/presentationml/2006/ole">
            <mc:AlternateContent xmlns:mc="http://schemas.openxmlformats.org/markup-compatibility/2006">
              <mc:Choice xmlns:v="urn:schemas-microsoft-com:vml" Requires="v">
                <p:oleObj spid="_x0000_s16498" name="Equation" r:id="rId3" imgW="4711700" imgH="939800" progId="Equation.3">
                  <p:embed/>
                </p:oleObj>
              </mc:Choice>
              <mc:Fallback>
                <p:oleObj name="Equation" r:id="rId3" imgW="4711700" imgH="9398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143000"/>
                        <a:ext cx="8791575"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09600" y="3962400"/>
            <a:ext cx="32004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1981200" y="2590800"/>
            <a:ext cx="4191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41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7417" name="Slide Number Placeholder 5"/>
          <p:cNvSpPr>
            <a:spLocks noGrp="1"/>
          </p:cNvSpPr>
          <p:nvPr>
            <p:ph type="sldNum" sz="quarter" idx="12"/>
          </p:nvPr>
        </p:nvSpPr>
        <p:spPr>
          <a:noFill/>
        </p:spPr>
        <p:txBody>
          <a:bodyPr/>
          <a:lstStyle/>
          <a:p>
            <a:fld id="{8FFE1523-2805-4DAA-AA24-1306CEB98B95}" type="slidenum">
              <a:rPr lang="en-US" smtClean="0">
                <a:latin typeface="Arial" charset="0"/>
              </a:rPr>
              <a:pPr/>
              <a:t>386</a:t>
            </a:fld>
            <a:endParaRPr lang="en-US" smtClean="0">
              <a:latin typeface="Arial" charset="0"/>
            </a:endParaRPr>
          </a:p>
        </p:txBody>
      </p:sp>
      <p:sp>
        <p:nvSpPr>
          <p:cNvPr id="17418" name="Rectangle 2"/>
          <p:cNvSpPr>
            <a:spLocks noGrp="1" noChangeArrowheads="1"/>
          </p:cNvSpPr>
          <p:nvPr>
            <p:ph type="title"/>
          </p:nvPr>
        </p:nvSpPr>
        <p:spPr>
          <a:xfrm>
            <a:off x="0" y="-76200"/>
            <a:ext cx="9144000" cy="1143000"/>
          </a:xfrm>
        </p:spPr>
        <p:txBody>
          <a:bodyPr/>
          <a:lstStyle/>
          <a:p>
            <a:pPr eaLnBrk="1" hangingPunct="1"/>
            <a:r>
              <a:rPr lang="en-US" sz="4000" smtClean="0"/>
              <a:t>General Three-Factor Factorial Design</a:t>
            </a:r>
          </a:p>
        </p:txBody>
      </p:sp>
      <p:sp>
        <p:nvSpPr>
          <p:cNvPr id="17419" name="Rectangle 3"/>
          <p:cNvSpPr>
            <a:spLocks noGrp="1" noChangeArrowheads="1"/>
          </p:cNvSpPr>
          <p:nvPr>
            <p:ph type="body" idx="1"/>
          </p:nvPr>
        </p:nvSpPr>
        <p:spPr>
          <a:xfrm>
            <a:off x="228600" y="1036638"/>
            <a:ext cx="8229600" cy="1096962"/>
          </a:xfrm>
        </p:spPr>
        <p:txBody>
          <a:bodyPr/>
          <a:lstStyle/>
          <a:p>
            <a:pPr eaLnBrk="1" hangingPunct="1">
              <a:buFontTx/>
              <a:buNone/>
            </a:pPr>
            <a:r>
              <a:rPr lang="en-US" sz="2800" smtClean="0"/>
              <a:t>Total variability partitioned into components</a:t>
            </a:r>
          </a:p>
        </p:txBody>
      </p:sp>
      <p:sp>
        <p:nvSpPr>
          <p:cNvPr id="12" name="TextBox 11"/>
          <p:cNvSpPr txBox="1"/>
          <p:nvPr/>
        </p:nvSpPr>
        <p:spPr>
          <a:xfrm>
            <a:off x="0" y="1671638"/>
            <a:ext cx="9144000" cy="461962"/>
          </a:xfrm>
          <a:prstGeom prst="rect">
            <a:avLst/>
          </a:prstGeom>
          <a:solidFill>
            <a:schemeClr val="accent5"/>
          </a:solidFill>
        </p:spPr>
        <p:txBody>
          <a:bodyPr>
            <a:spAutoFit/>
          </a:bodyPr>
          <a:lstStyle/>
          <a:p>
            <a:pPr algn="ctr">
              <a:spcBef>
                <a:spcPts val="1200"/>
              </a:spcBef>
              <a:spcAft>
                <a:spcPts val="1200"/>
              </a:spcAft>
              <a:defRPr/>
            </a:pPr>
            <a:r>
              <a:rPr lang="en-US" sz="2400" dirty="0" err="1">
                <a:latin typeface="Arial" pitchFamily="34" charset="0"/>
              </a:rPr>
              <a:t>SS</a:t>
            </a:r>
            <a:r>
              <a:rPr lang="en-US" sz="2400" baseline="-25000" dirty="0" err="1">
                <a:latin typeface="Arial" pitchFamily="34" charset="0"/>
              </a:rPr>
              <a:t>Total</a:t>
            </a:r>
            <a:r>
              <a:rPr lang="en-US" sz="2400" dirty="0">
                <a:latin typeface="Arial" pitchFamily="34" charset="0"/>
              </a:rPr>
              <a:t> = SS</a:t>
            </a:r>
            <a:r>
              <a:rPr lang="en-US" sz="2400" baseline="-25000" dirty="0">
                <a:latin typeface="Arial" pitchFamily="34" charset="0"/>
              </a:rPr>
              <a:t>A</a:t>
            </a:r>
            <a:r>
              <a:rPr lang="en-US" sz="2400" dirty="0">
                <a:latin typeface="Arial" pitchFamily="34" charset="0"/>
              </a:rPr>
              <a:t> +SS</a:t>
            </a:r>
            <a:r>
              <a:rPr lang="en-US" sz="2400" baseline="-25000" dirty="0">
                <a:latin typeface="Arial" pitchFamily="34" charset="0"/>
              </a:rPr>
              <a:t>B</a:t>
            </a:r>
            <a:r>
              <a:rPr lang="en-US" sz="2400" dirty="0">
                <a:latin typeface="Arial" pitchFamily="34" charset="0"/>
              </a:rPr>
              <a:t> +</a:t>
            </a:r>
            <a:r>
              <a:rPr lang="en-US" sz="2400" dirty="0" err="1">
                <a:latin typeface="Arial" pitchFamily="34" charset="0"/>
              </a:rPr>
              <a:t>SS</a:t>
            </a:r>
            <a:r>
              <a:rPr lang="en-US" sz="2400" baseline="-25000" dirty="0" err="1">
                <a:latin typeface="Arial" pitchFamily="34" charset="0"/>
              </a:rPr>
              <a:t>c</a:t>
            </a:r>
            <a:r>
              <a:rPr lang="en-US" sz="2400" dirty="0">
                <a:latin typeface="Arial" pitchFamily="34" charset="0"/>
              </a:rPr>
              <a:t> +SS</a:t>
            </a:r>
            <a:r>
              <a:rPr lang="en-US" sz="2400" baseline="-25000" dirty="0">
                <a:latin typeface="Arial" pitchFamily="34" charset="0"/>
              </a:rPr>
              <a:t>AB</a:t>
            </a:r>
            <a:r>
              <a:rPr lang="en-US" sz="2400" dirty="0">
                <a:latin typeface="Arial" pitchFamily="34" charset="0"/>
              </a:rPr>
              <a:t> +SS</a:t>
            </a:r>
            <a:r>
              <a:rPr lang="en-US" sz="2400" baseline="-25000" dirty="0">
                <a:latin typeface="Arial" pitchFamily="34" charset="0"/>
              </a:rPr>
              <a:t>AC</a:t>
            </a:r>
            <a:r>
              <a:rPr lang="en-US" sz="2400" dirty="0">
                <a:latin typeface="Arial" pitchFamily="34" charset="0"/>
              </a:rPr>
              <a:t> +SS</a:t>
            </a:r>
            <a:r>
              <a:rPr lang="en-US" sz="2400" baseline="-25000" dirty="0">
                <a:latin typeface="Arial" pitchFamily="34" charset="0"/>
              </a:rPr>
              <a:t>BC</a:t>
            </a:r>
            <a:r>
              <a:rPr lang="en-US" sz="2400" dirty="0">
                <a:latin typeface="Arial" pitchFamily="34" charset="0"/>
              </a:rPr>
              <a:t> +SS</a:t>
            </a:r>
            <a:r>
              <a:rPr lang="en-US" sz="2400" baseline="-25000" dirty="0">
                <a:latin typeface="Arial" pitchFamily="34" charset="0"/>
              </a:rPr>
              <a:t>ABC</a:t>
            </a:r>
            <a:r>
              <a:rPr lang="en-US" sz="2400" dirty="0">
                <a:latin typeface="Arial" pitchFamily="34" charset="0"/>
              </a:rPr>
              <a:t> + </a:t>
            </a:r>
            <a:r>
              <a:rPr lang="en-US" sz="2400" dirty="0" err="1">
                <a:latin typeface="Arial" pitchFamily="34" charset="0"/>
              </a:rPr>
              <a:t>SS</a:t>
            </a:r>
            <a:r>
              <a:rPr lang="en-US" sz="2400" baseline="-25000" dirty="0" err="1">
                <a:latin typeface="Arial" pitchFamily="34" charset="0"/>
              </a:rPr>
              <a:t>Error</a:t>
            </a:r>
            <a:endParaRPr lang="en-US" sz="2400" baseline="-25000" dirty="0">
              <a:latin typeface="Arial" pitchFamily="34" charset="0"/>
            </a:endParaRPr>
          </a:p>
        </p:txBody>
      </p:sp>
      <p:graphicFrame>
        <p:nvGraphicFramePr>
          <p:cNvPr id="17410" name="Object 2"/>
          <p:cNvGraphicFramePr>
            <a:graphicFrameLocks noChangeAspect="1"/>
          </p:cNvGraphicFramePr>
          <p:nvPr/>
        </p:nvGraphicFramePr>
        <p:xfrm>
          <a:off x="2039938" y="2667000"/>
          <a:ext cx="3986212" cy="990600"/>
        </p:xfrm>
        <a:graphic>
          <a:graphicData uri="http://schemas.openxmlformats.org/presentationml/2006/ole">
            <mc:AlternateContent xmlns:mc="http://schemas.openxmlformats.org/markup-compatibility/2006">
              <mc:Choice xmlns:v="urn:schemas-microsoft-com:vml" Requires="v">
                <p:oleObj spid="_x0000_s17858" name="Equation" r:id="rId3" imgW="2044700" imgH="508000" progId="Equation.3">
                  <p:embed/>
                </p:oleObj>
              </mc:Choice>
              <mc:Fallback>
                <p:oleObj name="Equation" r:id="rId3" imgW="2044700" imgH="5080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938" y="2667000"/>
                        <a:ext cx="398621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3"/>
          <p:cNvGraphicFramePr>
            <a:graphicFrameLocks noChangeAspect="1"/>
          </p:cNvGraphicFramePr>
          <p:nvPr/>
        </p:nvGraphicFramePr>
        <p:xfrm>
          <a:off x="747713" y="4038600"/>
          <a:ext cx="2946400" cy="990600"/>
        </p:xfrm>
        <a:graphic>
          <a:graphicData uri="http://schemas.openxmlformats.org/presentationml/2006/ole">
            <mc:AlternateContent xmlns:mc="http://schemas.openxmlformats.org/markup-compatibility/2006">
              <mc:Choice xmlns:v="urn:schemas-microsoft-com:vml" Requires="v">
                <p:oleObj spid="_x0000_s17859" name="Equation" r:id="rId5" imgW="1435100" imgH="482600" progId="Equation.3">
                  <p:embed/>
                </p:oleObj>
              </mc:Choice>
              <mc:Fallback>
                <p:oleObj name="Equation" r:id="rId5" imgW="1435100" imgH="482600"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713" y="4038600"/>
                        <a:ext cx="29464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5029200" y="3962400"/>
            <a:ext cx="32004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7412" name="Object 7"/>
          <p:cNvGraphicFramePr>
            <a:graphicFrameLocks noChangeAspect="1"/>
          </p:cNvGraphicFramePr>
          <p:nvPr/>
        </p:nvGraphicFramePr>
        <p:xfrm>
          <a:off x="5183188" y="4038600"/>
          <a:ext cx="2824162" cy="990600"/>
        </p:xfrm>
        <a:graphic>
          <a:graphicData uri="http://schemas.openxmlformats.org/presentationml/2006/ole">
            <mc:AlternateContent xmlns:mc="http://schemas.openxmlformats.org/markup-compatibility/2006">
              <mc:Choice xmlns:v="urn:schemas-microsoft-com:vml" Requires="v">
                <p:oleObj spid="_x0000_s17860" name="Equation" r:id="rId7" imgW="1447800" imgH="508000" progId="Equation.3">
                  <p:embed/>
                </p:oleObj>
              </mc:Choice>
              <mc:Fallback>
                <p:oleObj name="Equation" r:id="rId7" imgW="1447800" imgH="5080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188" y="4038600"/>
                        <a:ext cx="282416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23"/>
          <p:cNvSpPr/>
          <p:nvPr/>
        </p:nvSpPr>
        <p:spPr>
          <a:xfrm>
            <a:off x="2743200" y="5486400"/>
            <a:ext cx="32004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7413" name="Object 8"/>
          <p:cNvGraphicFramePr>
            <a:graphicFrameLocks noChangeAspect="1"/>
          </p:cNvGraphicFramePr>
          <p:nvPr/>
        </p:nvGraphicFramePr>
        <p:xfrm>
          <a:off x="2884488" y="5586413"/>
          <a:ext cx="2849562" cy="941387"/>
        </p:xfrm>
        <a:graphic>
          <a:graphicData uri="http://schemas.openxmlformats.org/presentationml/2006/ole">
            <mc:AlternateContent xmlns:mc="http://schemas.openxmlformats.org/markup-compatibility/2006">
              <mc:Choice xmlns:v="urn:schemas-microsoft-com:vml" Requires="v">
                <p:oleObj spid="_x0000_s17861" name="Equation" r:id="rId9" imgW="1459866" imgH="482391" progId="Equation.3">
                  <p:embed/>
                </p:oleObj>
              </mc:Choice>
              <mc:Fallback>
                <p:oleObj name="Equation" r:id="rId9" imgW="1459866" imgH="482391"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4488" y="5586413"/>
                        <a:ext cx="2849562"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81000" y="6096000"/>
            <a:ext cx="7696200" cy="6096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8441" name="Slide Number Placeholder 5"/>
          <p:cNvSpPr>
            <a:spLocks noGrp="1"/>
          </p:cNvSpPr>
          <p:nvPr>
            <p:ph type="sldNum" sz="quarter" idx="12"/>
          </p:nvPr>
        </p:nvSpPr>
        <p:spPr>
          <a:noFill/>
        </p:spPr>
        <p:txBody>
          <a:bodyPr/>
          <a:lstStyle/>
          <a:p>
            <a:fld id="{CD23CF38-6668-4F0F-95F5-3A500BED4190}" type="slidenum">
              <a:rPr lang="en-US" smtClean="0">
                <a:latin typeface="Arial" charset="0"/>
              </a:rPr>
              <a:pPr/>
              <a:t>387</a:t>
            </a:fld>
            <a:endParaRPr lang="en-US" smtClean="0">
              <a:latin typeface="Arial" charset="0"/>
            </a:endParaRPr>
          </a:p>
        </p:txBody>
      </p:sp>
      <p:sp>
        <p:nvSpPr>
          <p:cNvPr id="18442" name="Rectangle 2"/>
          <p:cNvSpPr>
            <a:spLocks noGrp="1" noChangeArrowheads="1"/>
          </p:cNvSpPr>
          <p:nvPr>
            <p:ph type="title"/>
          </p:nvPr>
        </p:nvSpPr>
        <p:spPr>
          <a:xfrm>
            <a:off x="0" y="-76200"/>
            <a:ext cx="9144000" cy="1143000"/>
          </a:xfrm>
        </p:spPr>
        <p:txBody>
          <a:bodyPr/>
          <a:lstStyle/>
          <a:p>
            <a:pPr eaLnBrk="1" hangingPunct="1"/>
            <a:r>
              <a:rPr lang="en-US" sz="4000" smtClean="0"/>
              <a:t>General Three-Factor Factorial Design</a:t>
            </a:r>
          </a:p>
        </p:txBody>
      </p:sp>
      <p:sp>
        <p:nvSpPr>
          <p:cNvPr id="24" name="Rectangle 23"/>
          <p:cNvSpPr/>
          <p:nvPr/>
        </p:nvSpPr>
        <p:spPr>
          <a:xfrm>
            <a:off x="381000" y="914400"/>
            <a:ext cx="4953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8434" name="Object 8"/>
          <p:cNvGraphicFramePr>
            <a:graphicFrameLocks noChangeAspect="1"/>
          </p:cNvGraphicFramePr>
          <p:nvPr/>
        </p:nvGraphicFramePr>
        <p:xfrm>
          <a:off x="533400" y="990600"/>
          <a:ext cx="4656138" cy="990600"/>
        </p:xfrm>
        <a:graphic>
          <a:graphicData uri="http://schemas.openxmlformats.org/presentationml/2006/ole">
            <mc:AlternateContent xmlns:mc="http://schemas.openxmlformats.org/markup-compatibility/2006">
              <mc:Choice xmlns:v="urn:schemas-microsoft-com:vml" Requires="v">
                <p:oleObj spid="_x0000_s18994" name="Equation" r:id="rId3" imgW="2387600" imgH="508000" progId="Equation.3">
                  <p:embed/>
                </p:oleObj>
              </mc:Choice>
              <mc:Fallback>
                <p:oleObj name="Equation" r:id="rId3" imgW="2387600" imgH="508000"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90600"/>
                        <a:ext cx="46561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26"/>
          <p:cNvSpPr/>
          <p:nvPr/>
        </p:nvSpPr>
        <p:spPr>
          <a:xfrm>
            <a:off x="381000" y="2209800"/>
            <a:ext cx="4953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8435" name="Object 9"/>
          <p:cNvGraphicFramePr>
            <a:graphicFrameLocks noChangeAspect="1"/>
          </p:cNvGraphicFramePr>
          <p:nvPr/>
        </p:nvGraphicFramePr>
        <p:xfrm>
          <a:off x="496888" y="2309813"/>
          <a:ext cx="4730750" cy="941387"/>
        </p:xfrm>
        <a:graphic>
          <a:graphicData uri="http://schemas.openxmlformats.org/presentationml/2006/ole">
            <mc:AlternateContent xmlns:mc="http://schemas.openxmlformats.org/markup-compatibility/2006">
              <mc:Choice xmlns:v="urn:schemas-microsoft-com:vml" Requires="v">
                <p:oleObj spid="_x0000_s18995" name="Equation" r:id="rId5" imgW="2425700" imgH="482600" progId="Equation.3">
                  <p:embed/>
                </p:oleObj>
              </mc:Choice>
              <mc:Fallback>
                <p:oleObj name="Equation" r:id="rId5" imgW="2425700" imgH="482600" progId="Equation.3">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8" y="2309813"/>
                        <a:ext cx="4730750"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381000" y="3505200"/>
            <a:ext cx="49530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8436" name="Object 10"/>
          <p:cNvGraphicFramePr>
            <a:graphicFrameLocks noChangeAspect="1"/>
          </p:cNvGraphicFramePr>
          <p:nvPr/>
        </p:nvGraphicFramePr>
        <p:xfrm>
          <a:off x="496888" y="3581400"/>
          <a:ext cx="4730750" cy="990600"/>
        </p:xfrm>
        <a:graphic>
          <a:graphicData uri="http://schemas.openxmlformats.org/presentationml/2006/ole">
            <mc:AlternateContent xmlns:mc="http://schemas.openxmlformats.org/markup-compatibility/2006">
              <mc:Choice xmlns:v="urn:schemas-microsoft-com:vml" Requires="v">
                <p:oleObj spid="_x0000_s18996" name="Equation" r:id="rId7" imgW="2425700" imgH="508000" progId="Equation.3">
                  <p:embed/>
                </p:oleObj>
              </mc:Choice>
              <mc:Fallback>
                <p:oleObj name="Equation" r:id="rId7" imgW="2425700" imgH="508000" progId="Equation.3">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8" y="3581400"/>
                        <a:ext cx="47307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381000" y="4800600"/>
            <a:ext cx="8610600" cy="1143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8437" name="Object 11"/>
          <p:cNvGraphicFramePr>
            <a:graphicFrameLocks noChangeAspect="1"/>
          </p:cNvGraphicFramePr>
          <p:nvPr/>
        </p:nvGraphicFramePr>
        <p:xfrm>
          <a:off x="457200" y="4876800"/>
          <a:ext cx="8396288" cy="990600"/>
        </p:xfrm>
        <a:graphic>
          <a:graphicData uri="http://schemas.openxmlformats.org/presentationml/2006/ole">
            <mc:AlternateContent xmlns:mc="http://schemas.openxmlformats.org/markup-compatibility/2006">
              <mc:Choice xmlns:v="urn:schemas-microsoft-com:vml" Requires="v">
                <p:oleObj spid="_x0000_s18997" name="Equation" r:id="rId9" imgW="4305300" imgH="508000" progId="Equation.3">
                  <p:embed/>
                </p:oleObj>
              </mc:Choice>
              <mc:Fallback>
                <p:oleObj name="Equation" r:id="rId9" imgW="4305300" imgH="508000" progId="Equation.3">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876800"/>
                        <a:ext cx="83962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8" name="Object 12"/>
          <p:cNvGraphicFramePr>
            <a:graphicFrameLocks noChangeAspect="1"/>
          </p:cNvGraphicFramePr>
          <p:nvPr/>
        </p:nvGraphicFramePr>
        <p:xfrm>
          <a:off x="457200" y="6248400"/>
          <a:ext cx="7529513" cy="446088"/>
        </p:xfrm>
        <a:graphic>
          <a:graphicData uri="http://schemas.openxmlformats.org/presentationml/2006/ole">
            <mc:AlternateContent xmlns:mc="http://schemas.openxmlformats.org/markup-compatibility/2006">
              <mc:Choice xmlns:v="urn:schemas-microsoft-com:vml" Requires="v">
                <p:oleObj spid="_x0000_s18998" name="Equation" r:id="rId11" imgW="3860800" imgH="228600" progId="Equation.3">
                  <p:embed/>
                </p:oleObj>
              </mc:Choice>
              <mc:Fallback>
                <p:oleObj name="Equation" r:id="rId11" imgW="3860800" imgH="228600" progId="Equation.3">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6248400"/>
                        <a:ext cx="7529513"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9466" name="Slide Number Placeholder 5"/>
          <p:cNvSpPr>
            <a:spLocks noGrp="1"/>
          </p:cNvSpPr>
          <p:nvPr>
            <p:ph type="sldNum" sz="quarter" idx="12"/>
          </p:nvPr>
        </p:nvSpPr>
        <p:spPr>
          <a:noFill/>
        </p:spPr>
        <p:txBody>
          <a:bodyPr/>
          <a:lstStyle/>
          <a:p>
            <a:fld id="{860C66C7-5C93-4BBB-A8A1-1999EF492D43}" type="slidenum">
              <a:rPr lang="en-US" smtClean="0">
                <a:latin typeface="Arial" charset="0"/>
              </a:rPr>
              <a:pPr/>
              <a:t>388</a:t>
            </a:fld>
            <a:endParaRPr lang="en-US" smtClean="0">
              <a:latin typeface="Arial" charset="0"/>
            </a:endParaRPr>
          </a:p>
        </p:txBody>
      </p:sp>
      <p:sp>
        <p:nvSpPr>
          <p:cNvPr id="19467" name="Rectangle 2"/>
          <p:cNvSpPr>
            <a:spLocks noGrp="1" noChangeArrowheads="1"/>
          </p:cNvSpPr>
          <p:nvPr>
            <p:ph type="title"/>
          </p:nvPr>
        </p:nvSpPr>
        <p:spPr>
          <a:xfrm>
            <a:off x="152400" y="-76200"/>
            <a:ext cx="8915400" cy="1143000"/>
          </a:xfrm>
        </p:spPr>
        <p:txBody>
          <a:bodyPr/>
          <a:lstStyle/>
          <a:p>
            <a:pPr eaLnBrk="1" hangingPunct="1"/>
            <a:r>
              <a:rPr lang="en-US" sz="4000" smtClean="0"/>
              <a:t>General Three-Factor Factorial Design</a:t>
            </a:r>
          </a:p>
        </p:txBody>
      </p:sp>
      <p:graphicFrame>
        <p:nvGraphicFramePr>
          <p:cNvPr id="7" name="Content Placeholder 5"/>
          <p:cNvGraphicFramePr>
            <a:graphicFrameLocks/>
          </p:cNvGraphicFramePr>
          <p:nvPr/>
        </p:nvGraphicFramePr>
        <p:xfrm>
          <a:off x="533400" y="914400"/>
          <a:ext cx="7680960" cy="5806440"/>
        </p:xfrm>
        <a:graphic>
          <a:graphicData uri="http://schemas.openxmlformats.org/drawingml/2006/table">
            <a:tbl>
              <a:tblPr firstRow="1" bandRow="1">
                <a:tableStyleId>{5C22544A-7EE6-4342-B048-85BDC9FD1C3A}</a:tableStyleId>
              </a:tblPr>
              <a:tblGrid>
                <a:gridCol w="1554480"/>
                <a:gridCol w="1188720"/>
                <a:gridCol w="1737360"/>
                <a:gridCol w="1188720"/>
                <a:gridCol w="2011680"/>
              </a:tblGrid>
              <a:tr h="731520">
                <a:tc>
                  <a:txBody>
                    <a:bodyPr/>
                    <a:lstStyle/>
                    <a:p>
                      <a:r>
                        <a:rPr lang="en-US" sz="2000" dirty="0" smtClean="0">
                          <a:solidFill>
                            <a:schemeClr val="tx1"/>
                          </a:solidFill>
                          <a:latin typeface="Times New Roman" pitchFamily="18" charset="0"/>
                          <a:cs typeface="Times New Roman" pitchFamily="18" charset="0"/>
                        </a:rPr>
                        <a:t>Source of Variation</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SS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df</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MS</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F</a:t>
                      </a: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A</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a-1</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baseline="-25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B</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B</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b-1</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B</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C</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c-1</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AB</a:t>
                      </a:r>
                      <a:endParaRPr lang="en-US" sz="2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a:t>
                      </a:r>
                      <a:r>
                        <a:rPr lang="en-US" sz="2000" b="1" baseline="-25000" dirty="0">
                          <a:solidFill>
                            <a:schemeClr val="tx1"/>
                          </a:solidFill>
                          <a:latin typeface="Times New Roman" pitchFamily="18" charset="0"/>
                          <a:cs typeface="Times New Roman" pitchFamily="18" charset="0"/>
                        </a:rPr>
                        <a:t>B</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(a-1)(b-1)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a:t>
                      </a:r>
                      <a:r>
                        <a:rPr lang="en-US" sz="2000" baseline="-25000" dirty="0">
                          <a:solidFill>
                            <a:schemeClr val="tx1"/>
                          </a:solidFill>
                          <a:latin typeface="Times New Roman" pitchFamily="18" charset="0"/>
                          <a:cs typeface="Times New Roman" pitchFamily="18" charset="0"/>
                        </a:rPr>
                        <a:t>B</a:t>
                      </a:r>
                      <a:endParaRPr lang="en-US" sz="2000" baseline="-25000" dirty="0" smtClean="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AC</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(a-1)(c-1)</a:t>
                      </a: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BC</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BC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(b-1)(c-1)</a:t>
                      </a: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BC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594360">
                <a:tc>
                  <a:txBody>
                    <a:bodyPr/>
                    <a:lstStyle/>
                    <a:p>
                      <a:r>
                        <a:rPr lang="en-US" sz="2000" dirty="0" smtClean="0">
                          <a:solidFill>
                            <a:schemeClr val="tx1"/>
                          </a:solidFill>
                          <a:latin typeface="Times New Roman" pitchFamily="18" charset="0"/>
                          <a:cs typeface="Times New Roman" pitchFamily="18" charset="0"/>
                        </a:rPr>
                        <a:t>ABC</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SS</a:t>
                      </a:r>
                      <a:r>
                        <a:rPr lang="en-US" sz="2000" baseline="-25000" dirty="0" smtClean="0">
                          <a:solidFill>
                            <a:schemeClr val="tx1"/>
                          </a:solidFill>
                          <a:latin typeface="Times New Roman" pitchFamily="18" charset="0"/>
                          <a:cs typeface="Times New Roman" pitchFamily="18" charset="0"/>
                        </a:rPr>
                        <a:t>ABC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Times New Roman" pitchFamily="18" charset="0"/>
                          <a:cs typeface="Times New Roman" pitchFamily="18" charset="0"/>
                        </a:rPr>
                        <a:t>(a-1)(b-1)(c-1)</a:t>
                      </a:r>
                    </a:p>
                  </a:txBody>
                  <a:tcPr anchor="ctr"/>
                </a:tc>
                <a:tc>
                  <a:txBody>
                    <a:bodyPr/>
                    <a:lstStyle/>
                    <a:p>
                      <a:pPr algn="ctr"/>
                      <a:r>
                        <a:rPr lang="en-US" sz="2000" baseline="0" dirty="0" smtClean="0">
                          <a:solidFill>
                            <a:schemeClr val="tx1"/>
                          </a:solidFill>
                          <a:latin typeface="Times New Roman" pitchFamily="18" charset="0"/>
                          <a:cs typeface="Times New Roman" pitchFamily="18" charset="0"/>
                        </a:rPr>
                        <a:t>MS</a:t>
                      </a:r>
                      <a:r>
                        <a:rPr lang="en-US" sz="2000" baseline="-25000" dirty="0" smtClean="0">
                          <a:solidFill>
                            <a:schemeClr val="tx1"/>
                          </a:solidFill>
                          <a:latin typeface="Times New Roman" pitchFamily="18" charset="0"/>
                          <a:cs typeface="Times New Roman" pitchFamily="18" charset="0"/>
                        </a:rPr>
                        <a:t>ABC</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Error</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SS</a:t>
                      </a:r>
                      <a:r>
                        <a:rPr lang="en-US" sz="2000" baseline="-25000" dirty="0" err="1" smtClean="0">
                          <a:solidFill>
                            <a:schemeClr val="tx1"/>
                          </a:solidFill>
                          <a:latin typeface="Times New Roman" pitchFamily="18" charset="0"/>
                          <a:cs typeface="Times New Roman" pitchFamily="18" charset="0"/>
                        </a:rPr>
                        <a:t>Error</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N-</a:t>
                      </a:r>
                      <a:r>
                        <a:rPr lang="en-US" sz="2000" dirty="0" err="1" smtClean="0">
                          <a:solidFill>
                            <a:schemeClr val="tx1"/>
                          </a:solidFill>
                          <a:latin typeface="Times New Roman" pitchFamily="18" charset="0"/>
                          <a:cs typeface="Times New Roman" pitchFamily="18" charset="0"/>
                        </a:rPr>
                        <a:t>abc</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MS</a:t>
                      </a:r>
                      <a:r>
                        <a:rPr lang="en-US" sz="2000" baseline="-25000" dirty="0" err="1" smtClean="0">
                          <a:solidFill>
                            <a:schemeClr val="tx1"/>
                          </a:solidFill>
                          <a:latin typeface="Times New Roman" pitchFamily="18" charset="0"/>
                          <a:cs typeface="Times New Roman" pitchFamily="18" charset="0"/>
                        </a:rPr>
                        <a:t>Error</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r h="457200">
                <a:tc>
                  <a:txBody>
                    <a:bodyPr/>
                    <a:lstStyle/>
                    <a:p>
                      <a:r>
                        <a:rPr lang="en-US" sz="2000" dirty="0" smtClean="0">
                          <a:solidFill>
                            <a:schemeClr val="tx1"/>
                          </a:solidFill>
                          <a:latin typeface="Times New Roman" pitchFamily="18" charset="0"/>
                          <a:cs typeface="Times New Roman" pitchFamily="18" charset="0"/>
                        </a:rPr>
                        <a:t>Total</a:t>
                      </a:r>
                      <a:endParaRPr lang="en-US" sz="2000" dirty="0">
                        <a:solidFill>
                          <a:schemeClr val="tx1"/>
                        </a:solidFill>
                        <a:latin typeface="Times New Roman" pitchFamily="18" charset="0"/>
                        <a:cs typeface="Times New Roman" pitchFamily="18" charset="0"/>
                      </a:endParaRPr>
                    </a:p>
                  </a:txBody>
                  <a:tcPr anchor="ctr"/>
                </a:tc>
                <a:tc>
                  <a:txBody>
                    <a:bodyPr/>
                    <a:lstStyle/>
                    <a:p>
                      <a:pPr algn="ctr"/>
                      <a:r>
                        <a:rPr lang="en-US" sz="2000" dirty="0" err="1" smtClean="0">
                          <a:solidFill>
                            <a:schemeClr val="tx1"/>
                          </a:solidFill>
                          <a:latin typeface="Times New Roman" pitchFamily="18" charset="0"/>
                          <a:cs typeface="Times New Roman" pitchFamily="18" charset="0"/>
                        </a:rPr>
                        <a:t>SS</a:t>
                      </a:r>
                      <a:r>
                        <a:rPr lang="en-US" sz="2000" baseline="-25000" dirty="0" err="1" smtClean="0">
                          <a:solidFill>
                            <a:schemeClr val="tx1"/>
                          </a:solidFill>
                          <a:latin typeface="Times New Roman" pitchFamily="18" charset="0"/>
                          <a:cs typeface="Times New Roman" pitchFamily="18" charset="0"/>
                        </a:rPr>
                        <a:t>Total</a:t>
                      </a:r>
                      <a:endParaRPr lang="en-US" sz="2000" baseline="-25000" dirty="0">
                        <a:solidFill>
                          <a:schemeClr val="tx1"/>
                        </a:solidFill>
                        <a:latin typeface="Times New Roman" pitchFamily="18" charset="0"/>
                        <a:cs typeface="Times New Roman" pitchFamily="18" charset="0"/>
                      </a:endParaRPr>
                    </a:p>
                  </a:txBody>
                  <a:tcPr anchor="ctr"/>
                </a:tc>
                <a:tc>
                  <a:txBody>
                    <a:bodyPr/>
                    <a:lstStyle/>
                    <a:p>
                      <a:pPr algn="ctr"/>
                      <a:r>
                        <a:rPr lang="en-US" sz="2000" dirty="0" smtClean="0">
                          <a:solidFill>
                            <a:schemeClr val="tx1"/>
                          </a:solidFill>
                          <a:latin typeface="Times New Roman" pitchFamily="18" charset="0"/>
                          <a:cs typeface="Times New Roman" pitchFamily="18" charset="0"/>
                        </a:rPr>
                        <a:t>N-1</a:t>
                      </a: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c>
                  <a:txBody>
                    <a:bodyPr/>
                    <a:lstStyle/>
                    <a:p>
                      <a:pPr algn="ctr"/>
                      <a:endParaRPr lang="en-US" sz="2000" dirty="0">
                        <a:solidFill>
                          <a:schemeClr val="tx1"/>
                        </a:solidFill>
                        <a:latin typeface="Times New Roman" pitchFamily="18" charset="0"/>
                        <a:cs typeface="Times New Roman" pitchFamily="18" charset="0"/>
                      </a:endParaRPr>
                    </a:p>
                  </a:txBody>
                  <a:tcPr anchor="ctr"/>
                </a:tc>
              </a:tr>
            </a:tbl>
          </a:graphicData>
        </a:graphic>
      </p:graphicFrame>
      <p:graphicFrame>
        <p:nvGraphicFramePr>
          <p:cNvPr id="19458" name="Object 3"/>
          <p:cNvGraphicFramePr>
            <a:graphicFrameLocks noChangeAspect="1"/>
          </p:cNvGraphicFramePr>
          <p:nvPr/>
        </p:nvGraphicFramePr>
        <p:xfrm>
          <a:off x="6629400" y="1676400"/>
          <a:ext cx="990600" cy="525463"/>
        </p:xfrm>
        <a:graphic>
          <a:graphicData uri="http://schemas.openxmlformats.org/presentationml/2006/ole">
            <mc:AlternateContent xmlns:mc="http://schemas.openxmlformats.org/markup-compatibility/2006">
              <mc:Choice xmlns:v="urn:schemas-microsoft-com:vml" Requires="v">
                <p:oleObj spid="_x0000_s20242" name="Equation" r:id="rId3" imgW="812447" imgH="431613" progId="Equation.3">
                  <p:embed/>
                </p:oleObj>
              </mc:Choice>
              <mc:Fallback>
                <p:oleObj name="Equation" r:id="rId3" imgW="812447" imgH="431613"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676400"/>
                        <a:ext cx="99060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nvGraphicFramePr>
        <p:xfrm>
          <a:off x="6629400" y="2293938"/>
          <a:ext cx="990600" cy="525462"/>
        </p:xfrm>
        <a:graphic>
          <a:graphicData uri="http://schemas.openxmlformats.org/presentationml/2006/ole">
            <mc:AlternateContent xmlns:mc="http://schemas.openxmlformats.org/markup-compatibility/2006">
              <mc:Choice xmlns:v="urn:schemas-microsoft-com:vml" Requires="v">
                <p:oleObj spid="_x0000_s20243" name="Equation" r:id="rId5" imgW="812447" imgH="431613" progId="Equation.3">
                  <p:embed/>
                </p:oleObj>
              </mc:Choice>
              <mc:Fallback>
                <p:oleObj name="Equation" r:id="rId5" imgW="812447" imgH="431613"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2293938"/>
                        <a:ext cx="9906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0" name="Object 3"/>
          <p:cNvGraphicFramePr>
            <a:graphicFrameLocks noChangeAspect="1"/>
          </p:cNvGraphicFramePr>
          <p:nvPr/>
        </p:nvGraphicFramePr>
        <p:xfrm>
          <a:off x="6629400" y="2903538"/>
          <a:ext cx="990600" cy="525462"/>
        </p:xfrm>
        <a:graphic>
          <a:graphicData uri="http://schemas.openxmlformats.org/presentationml/2006/ole">
            <mc:AlternateContent xmlns:mc="http://schemas.openxmlformats.org/markup-compatibility/2006">
              <mc:Choice xmlns:v="urn:schemas-microsoft-com:vml" Requires="v">
                <p:oleObj spid="_x0000_s20244" name="Equation" r:id="rId7" imgW="812447" imgH="431613" progId="Equation.3">
                  <p:embed/>
                </p:oleObj>
              </mc:Choice>
              <mc:Fallback>
                <p:oleObj name="Equation" r:id="rId7" imgW="812447" imgH="431613" progId="Equation.3">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2903538"/>
                        <a:ext cx="9906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1" name="Object 3"/>
          <p:cNvGraphicFramePr>
            <a:graphicFrameLocks noChangeAspect="1"/>
          </p:cNvGraphicFramePr>
          <p:nvPr/>
        </p:nvGraphicFramePr>
        <p:xfrm>
          <a:off x="6629400" y="3513138"/>
          <a:ext cx="990600" cy="525462"/>
        </p:xfrm>
        <a:graphic>
          <a:graphicData uri="http://schemas.openxmlformats.org/presentationml/2006/ole">
            <mc:AlternateContent xmlns:mc="http://schemas.openxmlformats.org/markup-compatibility/2006">
              <mc:Choice xmlns:v="urn:schemas-microsoft-com:vml" Requires="v">
                <p:oleObj spid="_x0000_s20245" name="Equation" r:id="rId9" imgW="812447" imgH="431613" progId="Equation.3">
                  <p:embed/>
                </p:oleObj>
              </mc:Choice>
              <mc:Fallback>
                <p:oleObj name="Equation" r:id="rId9" imgW="812447" imgH="431613" progId="Equation.3">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3513138"/>
                        <a:ext cx="9906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2" name="Object 3"/>
          <p:cNvGraphicFramePr>
            <a:graphicFrameLocks noChangeAspect="1"/>
          </p:cNvGraphicFramePr>
          <p:nvPr/>
        </p:nvGraphicFramePr>
        <p:xfrm>
          <a:off x="6629400" y="4114800"/>
          <a:ext cx="990600" cy="525463"/>
        </p:xfrm>
        <a:graphic>
          <a:graphicData uri="http://schemas.openxmlformats.org/presentationml/2006/ole">
            <mc:AlternateContent xmlns:mc="http://schemas.openxmlformats.org/markup-compatibility/2006">
              <mc:Choice xmlns:v="urn:schemas-microsoft-com:vml" Requires="v">
                <p:oleObj spid="_x0000_s20246" name="Equation" r:id="rId11" imgW="812447" imgH="431613" progId="Equation.3">
                  <p:embed/>
                </p:oleObj>
              </mc:Choice>
              <mc:Fallback>
                <p:oleObj name="Equation" r:id="rId11" imgW="812447" imgH="431613" progId="Equation.3">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4114800"/>
                        <a:ext cx="99060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3" name="Object 3"/>
          <p:cNvGraphicFramePr>
            <a:graphicFrameLocks noChangeAspect="1"/>
          </p:cNvGraphicFramePr>
          <p:nvPr/>
        </p:nvGraphicFramePr>
        <p:xfrm>
          <a:off x="6629400" y="4732338"/>
          <a:ext cx="990600" cy="525462"/>
        </p:xfrm>
        <a:graphic>
          <a:graphicData uri="http://schemas.openxmlformats.org/presentationml/2006/ole">
            <mc:AlternateContent xmlns:mc="http://schemas.openxmlformats.org/markup-compatibility/2006">
              <mc:Choice xmlns:v="urn:schemas-microsoft-com:vml" Requires="v">
                <p:oleObj spid="_x0000_s20247" name="Equation" r:id="rId13" imgW="812447" imgH="431613" progId="Equation.3">
                  <p:embed/>
                </p:oleObj>
              </mc:Choice>
              <mc:Fallback>
                <p:oleObj name="Equation" r:id="rId13" imgW="812447" imgH="431613" progId="Equation.3">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4732338"/>
                        <a:ext cx="9906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4" name="Object 3"/>
          <p:cNvGraphicFramePr>
            <a:graphicFrameLocks noChangeAspect="1"/>
          </p:cNvGraphicFramePr>
          <p:nvPr/>
        </p:nvGraphicFramePr>
        <p:xfrm>
          <a:off x="6629400" y="5265738"/>
          <a:ext cx="990600" cy="525462"/>
        </p:xfrm>
        <a:graphic>
          <a:graphicData uri="http://schemas.openxmlformats.org/presentationml/2006/ole">
            <mc:AlternateContent xmlns:mc="http://schemas.openxmlformats.org/markup-compatibility/2006">
              <mc:Choice xmlns:v="urn:schemas-microsoft-com:vml" Requires="v">
                <p:oleObj spid="_x0000_s20248" name="Equation" r:id="rId15" imgW="812447" imgH="431613" progId="Equation.3">
                  <p:embed/>
                </p:oleObj>
              </mc:Choice>
              <mc:Fallback>
                <p:oleObj name="Equation" r:id="rId15" imgW="812447" imgH="431613" progId="Equation.3">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29400" y="5265738"/>
                        <a:ext cx="9906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3427" name="Slide Number Placeholder 5"/>
          <p:cNvSpPr>
            <a:spLocks noGrp="1"/>
          </p:cNvSpPr>
          <p:nvPr>
            <p:ph type="sldNum" sz="quarter" idx="12"/>
          </p:nvPr>
        </p:nvSpPr>
        <p:spPr>
          <a:noFill/>
        </p:spPr>
        <p:txBody>
          <a:bodyPr/>
          <a:lstStyle/>
          <a:p>
            <a:fld id="{15EAC231-DA71-4E4C-B944-7B83AA6F4A86}" type="slidenum">
              <a:rPr lang="en-US" smtClean="0">
                <a:latin typeface="Arial" charset="0"/>
              </a:rPr>
              <a:pPr/>
              <a:t>389</a:t>
            </a:fld>
            <a:endParaRPr lang="en-US" smtClean="0">
              <a:latin typeface="Arial" charset="0"/>
            </a:endParaRPr>
          </a:p>
        </p:txBody>
      </p:sp>
      <p:sp>
        <p:nvSpPr>
          <p:cNvPr id="103428" name="Rectangle 2"/>
          <p:cNvSpPr>
            <a:spLocks noGrp="1" noChangeArrowheads="1"/>
          </p:cNvSpPr>
          <p:nvPr>
            <p:ph type="title"/>
          </p:nvPr>
        </p:nvSpPr>
        <p:spPr/>
        <p:txBody>
          <a:bodyPr/>
          <a:lstStyle/>
          <a:p>
            <a:pPr eaLnBrk="1" hangingPunct="1"/>
            <a:r>
              <a:rPr lang="en-US" smtClean="0"/>
              <a:t>3-Factor Factorial Design</a:t>
            </a:r>
          </a:p>
        </p:txBody>
      </p:sp>
      <p:sp>
        <p:nvSpPr>
          <p:cNvPr id="103429" name="Rectangle 3"/>
          <p:cNvSpPr>
            <a:spLocks noGrp="1" noChangeArrowheads="1"/>
          </p:cNvSpPr>
          <p:nvPr>
            <p:ph type="body" idx="1"/>
          </p:nvPr>
        </p:nvSpPr>
        <p:spPr>
          <a:xfrm>
            <a:off x="457200" y="1600200"/>
            <a:ext cx="8229600" cy="4876800"/>
          </a:xfrm>
        </p:spPr>
        <p:txBody>
          <a:bodyPr/>
          <a:lstStyle/>
          <a:p>
            <a:pPr eaLnBrk="1" hangingPunct="1">
              <a:spcBef>
                <a:spcPts val="600"/>
              </a:spcBef>
              <a:spcAft>
                <a:spcPts val="600"/>
              </a:spcAft>
            </a:pPr>
            <a:r>
              <a:rPr lang="en-US" sz="2800" smtClean="0"/>
              <a:t>Example:  Is car gas mileage affected by gas additive A, gas additive B and/or driving conditions?</a:t>
            </a:r>
          </a:p>
          <a:p>
            <a:pPr eaLnBrk="1" hangingPunct="1">
              <a:spcBef>
                <a:spcPts val="600"/>
              </a:spcBef>
              <a:spcAft>
                <a:spcPts val="600"/>
              </a:spcAft>
            </a:pPr>
            <a:r>
              <a:rPr lang="en-US" sz="2800" smtClean="0"/>
              <a:t>3 levels of gas additive A (low, medium, high)</a:t>
            </a:r>
          </a:p>
          <a:p>
            <a:pPr eaLnBrk="1" hangingPunct="1">
              <a:spcBef>
                <a:spcPts val="600"/>
              </a:spcBef>
              <a:spcAft>
                <a:spcPts val="600"/>
              </a:spcAft>
            </a:pPr>
            <a:r>
              <a:rPr lang="en-US" sz="2800" smtClean="0"/>
              <a:t>3 levels of gas additive B (low, medium, high)</a:t>
            </a:r>
          </a:p>
          <a:p>
            <a:pPr eaLnBrk="1" hangingPunct="1">
              <a:spcBef>
                <a:spcPts val="600"/>
              </a:spcBef>
              <a:spcAft>
                <a:spcPts val="600"/>
              </a:spcAft>
            </a:pPr>
            <a:r>
              <a:rPr lang="en-US" sz="2800" smtClean="0"/>
              <a:t>2 levels of driving conditions (city, highway)</a:t>
            </a:r>
          </a:p>
          <a:p>
            <a:pPr eaLnBrk="1" hangingPunct="1">
              <a:spcBef>
                <a:spcPts val="600"/>
              </a:spcBef>
              <a:spcAft>
                <a:spcPts val="600"/>
              </a:spcAft>
            </a:pPr>
            <a:r>
              <a:rPr lang="en-US" sz="2800" smtClean="0"/>
              <a:t>A car has 2 measurements of mpg for each combination of additive A, additive B, and driving condition</a:t>
            </a:r>
          </a:p>
          <a:p>
            <a:pPr eaLnBrk="1" hangingPunct="1">
              <a:spcBef>
                <a:spcPts val="600"/>
              </a:spcBef>
              <a:spcAft>
                <a:spcPts val="600"/>
              </a:spcAft>
            </a:pPr>
            <a:endParaRPr lang="en-US" sz="280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4451" name="Slide Number Placeholder 5"/>
          <p:cNvSpPr>
            <a:spLocks noGrp="1"/>
          </p:cNvSpPr>
          <p:nvPr>
            <p:ph type="sldNum" sz="quarter" idx="12"/>
          </p:nvPr>
        </p:nvSpPr>
        <p:spPr>
          <a:noFill/>
        </p:spPr>
        <p:txBody>
          <a:bodyPr/>
          <a:lstStyle/>
          <a:p>
            <a:fld id="{CF76A921-B754-478E-A190-164C26207B4B}" type="slidenum">
              <a:rPr lang="en-US" smtClean="0">
                <a:latin typeface="Arial" charset="0"/>
              </a:rPr>
              <a:pPr/>
              <a:t>390</a:t>
            </a:fld>
            <a:endParaRPr lang="en-US" smtClean="0">
              <a:latin typeface="Arial" charset="0"/>
            </a:endParaRPr>
          </a:p>
        </p:txBody>
      </p:sp>
      <p:sp>
        <p:nvSpPr>
          <p:cNvPr id="104452" name="Rectangle 2"/>
          <p:cNvSpPr>
            <a:spLocks noGrp="1" noChangeArrowheads="1"/>
          </p:cNvSpPr>
          <p:nvPr>
            <p:ph type="title"/>
          </p:nvPr>
        </p:nvSpPr>
        <p:spPr/>
        <p:txBody>
          <a:bodyPr/>
          <a:lstStyle/>
          <a:p>
            <a:pPr eaLnBrk="1" hangingPunct="1"/>
            <a:r>
              <a:rPr lang="en-US" smtClean="0"/>
              <a:t>Gas Mileage Example</a:t>
            </a:r>
          </a:p>
        </p:txBody>
      </p:sp>
      <p:sp>
        <p:nvSpPr>
          <p:cNvPr id="104453" name="Rectangle 3"/>
          <p:cNvSpPr>
            <a:spLocks noGrp="1" noChangeArrowheads="1"/>
          </p:cNvSpPr>
          <p:nvPr>
            <p:ph type="body" idx="1"/>
          </p:nvPr>
        </p:nvSpPr>
        <p:spPr>
          <a:xfrm>
            <a:off x="457200" y="1066800"/>
            <a:ext cx="8229600" cy="4525963"/>
          </a:xfrm>
        </p:spPr>
        <p:txBody>
          <a:bodyPr/>
          <a:lstStyle/>
          <a:p>
            <a:pPr eaLnBrk="1" hangingPunct="1">
              <a:buFontTx/>
              <a:buNone/>
            </a:pPr>
            <a:r>
              <a:rPr lang="en-US" sz="2400" u="sng" smtClean="0">
                <a:latin typeface="Times New Roman" pitchFamily="18" charset="0"/>
              </a:rPr>
              <a:t>City Driving Conditions</a:t>
            </a:r>
          </a:p>
          <a:p>
            <a:pPr eaLnBrk="1" hangingPunct="1">
              <a:buFontTx/>
              <a:buNone/>
            </a:pPr>
            <a:endParaRPr lang="en-US" sz="2400" u="sng" smtClean="0">
              <a:latin typeface="Times New Roman" pitchFamily="18" charset="0"/>
            </a:endParaRPr>
          </a:p>
          <a:p>
            <a:pPr eaLnBrk="1" hangingPunct="1">
              <a:buFontTx/>
              <a:buNone/>
            </a:pPr>
            <a:endParaRPr lang="en-US" sz="2400" u="sng" smtClean="0">
              <a:latin typeface="Times New Roman" pitchFamily="18" charset="0"/>
            </a:endParaRPr>
          </a:p>
          <a:p>
            <a:pPr eaLnBrk="1" hangingPunct="1">
              <a:buFontTx/>
              <a:buNone/>
            </a:pPr>
            <a:endParaRPr lang="en-US" sz="2400" u="sng" smtClean="0">
              <a:latin typeface="Times New Roman" pitchFamily="18" charset="0"/>
            </a:endParaRPr>
          </a:p>
          <a:p>
            <a:pPr eaLnBrk="1" hangingPunct="1">
              <a:buFontTx/>
              <a:buNone/>
            </a:pPr>
            <a:endParaRPr lang="en-US" sz="2400" u="sng" smtClean="0">
              <a:latin typeface="Times New Roman" pitchFamily="18" charset="0"/>
            </a:endParaRPr>
          </a:p>
          <a:p>
            <a:pPr eaLnBrk="1" hangingPunct="1">
              <a:buFontTx/>
              <a:buNone/>
            </a:pPr>
            <a:endParaRPr lang="en-US" sz="2400" u="sng" smtClean="0">
              <a:latin typeface="Times New Roman" pitchFamily="18" charset="0"/>
            </a:endParaRPr>
          </a:p>
          <a:p>
            <a:pPr eaLnBrk="1" hangingPunct="1">
              <a:buFontTx/>
              <a:buNone/>
            </a:pPr>
            <a:endParaRPr lang="en-US" sz="2400" u="sng" smtClean="0">
              <a:latin typeface="Times New Roman" pitchFamily="18" charset="0"/>
            </a:endParaRPr>
          </a:p>
          <a:p>
            <a:pPr eaLnBrk="1" hangingPunct="1">
              <a:buFontTx/>
              <a:buNone/>
            </a:pPr>
            <a:r>
              <a:rPr lang="en-US" sz="2400" u="sng" smtClean="0">
                <a:latin typeface="Times New Roman" pitchFamily="18" charset="0"/>
              </a:rPr>
              <a:t>Highway Driving Conditions</a:t>
            </a:r>
          </a:p>
        </p:txBody>
      </p:sp>
      <p:sp>
        <p:nvSpPr>
          <p:cNvPr id="104454" name="Text Box 6"/>
          <p:cNvSpPr txBox="1">
            <a:spLocks noChangeArrowheads="1"/>
          </p:cNvSpPr>
          <p:nvPr/>
        </p:nvSpPr>
        <p:spPr bwMode="auto">
          <a:xfrm>
            <a:off x="4953000" y="1614488"/>
            <a:ext cx="1447800" cy="36671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rPr>
              <a:t>Additive A</a:t>
            </a:r>
          </a:p>
        </p:txBody>
      </p:sp>
      <p:sp>
        <p:nvSpPr>
          <p:cNvPr id="104455" name="Text Box 7"/>
          <p:cNvSpPr txBox="1">
            <a:spLocks noChangeArrowheads="1"/>
          </p:cNvSpPr>
          <p:nvPr/>
        </p:nvSpPr>
        <p:spPr bwMode="auto">
          <a:xfrm>
            <a:off x="4953000" y="4495800"/>
            <a:ext cx="1447800" cy="366713"/>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rPr>
              <a:t>Additive A</a:t>
            </a:r>
          </a:p>
        </p:txBody>
      </p:sp>
      <p:sp>
        <p:nvSpPr>
          <p:cNvPr id="104456" name="Text Box 9"/>
          <p:cNvSpPr txBox="1">
            <a:spLocks noChangeArrowheads="1"/>
          </p:cNvSpPr>
          <p:nvPr/>
        </p:nvSpPr>
        <p:spPr bwMode="auto">
          <a:xfrm>
            <a:off x="609600" y="2833688"/>
            <a:ext cx="1447800" cy="36671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rPr>
              <a:t>Additive B</a:t>
            </a:r>
          </a:p>
        </p:txBody>
      </p:sp>
      <p:sp>
        <p:nvSpPr>
          <p:cNvPr id="104457" name="Text Box 10"/>
          <p:cNvSpPr txBox="1">
            <a:spLocks noChangeArrowheads="1"/>
          </p:cNvSpPr>
          <p:nvPr/>
        </p:nvSpPr>
        <p:spPr bwMode="auto">
          <a:xfrm>
            <a:off x="609600" y="5729288"/>
            <a:ext cx="1447800" cy="36671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rPr>
              <a:t>Additive B</a:t>
            </a:r>
          </a:p>
        </p:txBody>
      </p:sp>
      <p:pic>
        <p:nvPicPr>
          <p:cNvPr id="104458" name="Picture 11"/>
          <p:cNvPicPr>
            <a:picLocks noChangeAspect="1" noChangeArrowheads="1"/>
          </p:cNvPicPr>
          <p:nvPr/>
        </p:nvPicPr>
        <p:blipFill rotWithShape="1">
          <a:blip r:embed="rId2" cstate="print"/>
          <a:srcRect r="34133"/>
          <a:stretch/>
        </p:blipFill>
        <p:spPr bwMode="auto">
          <a:xfrm>
            <a:off x="1906588" y="4822825"/>
            <a:ext cx="6323012" cy="1958975"/>
          </a:xfrm>
          <a:prstGeom prst="rect">
            <a:avLst/>
          </a:prstGeom>
          <a:noFill/>
          <a:ln w="9525">
            <a:noFill/>
            <a:miter lim="800000"/>
            <a:headEnd/>
            <a:tailEnd/>
          </a:ln>
        </p:spPr>
      </p:pic>
      <p:pic>
        <p:nvPicPr>
          <p:cNvPr id="104459" name="Picture 12"/>
          <p:cNvPicPr>
            <a:picLocks noChangeAspect="1" noChangeArrowheads="1"/>
          </p:cNvPicPr>
          <p:nvPr/>
        </p:nvPicPr>
        <p:blipFill rotWithShape="1">
          <a:blip r:embed="rId3" cstate="print"/>
          <a:srcRect r="33071"/>
          <a:stretch/>
        </p:blipFill>
        <p:spPr bwMode="auto">
          <a:xfrm>
            <a:off x="1905000" y="1968500"/>
            <a:ext cx="6477000" cy="197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5475" name="Slide Number Placeholder 5"/>
          <p:cNvSpPr>
            <a:spLocks noGrp="1"/>
          </p:cNvSpPr>
          <p:nvPr>
            <p:ph type="sldNum" sz="quarter" idx="12"/>
          </p:nvPr>
        </p:nvSpPr>
        <p:spPr>
          <a:noFill/>
        </p:spPr>
        <p:txBody>
          <a:bodyPr/>
          <a:lstStyle/>
          <a:p>
            <a:fld id="{22114179-D2C1-469D-BDF4-2F46D56D402E}" type="slidenum">
              <a:rPr lang="en-US" smtClean="0">
                <a:latin typeface="Arial" charset="0"/>
              </a:rPr>
              <a:pPr/>
              <a:t>391</a:t>
            </a:fld>
            <a:endParaRPr lang="en-US" smtClean="0">
              <a:latin typeface="Arial" charset="0"/>
            </a:endParaRPr>
          </a:p>
        </p:txBody>
      </p:sp>
      <p:sp>
        <p:nvSpPr>
          <p:cNvPr id="105476" name="Rectangle 2"/>
          <p:cNvSpPr>
            <a:spLocks noGrp="1" noChangeArrowheads="1"/>
          </p:cNvSpPr>
          <p:nvPr>
            <p:ph type="title"/>
          </p:nvPr>
        </p:nvSpPr>
        <p:spPr/>
        <p:txBody>
          <a:bodyPr/>
          <a:lstStyle/>
          <a:p>
            <a:pPr eaLnBrk="1" hangingPunct="1"/>
            <a:r>
              <a:rPr lang="en-US" smtClean="0"/>
              <a:t>Gas Mileage Example</a:t>
            </a:r>
          </a:p>
        </p:txBody>
      </p:sp>
      <p:pic>
        <p:nvPicPr>
          <p:cNvPr id="105477" name="Picture 4"/>
          <p:cNvPicPr>
            <a:picLocks noChangeAspect="1" noChangeArrowheads="1"/>
          </p:cNvPicPr>
          <p:nvPr/>
        </p:nvPicPr>
        <p:blipFill>
          <a:blip r:embed="rId2" cstate="print"/>
          <a:srcRect/>
          <a:stretch>
            <a:fillRect/>
          </a:stretch>
        </p:blipFill>
        <p:spPr bwMode="auto">
          <a:xfrm>
            <a:off x="533400" y="1524000"/>
            <a:ext cx="7273925" cy="746125"/>
          </a:xfrm>
          <a:prstGeom prst="rect">
            <a:avLst/>
          </a:prstGeom>
          <a:solidFill>
            <a:srgbClr val="00FFFF"/>
          </a:solidFill>
          <a:ln w="9525">
            <a:solidFill>
              <a:schemeClr val="tx1"/>
            </a:solidFill>
            <a:miter lim="800000"/>
            <a:headEnd/>
            <a:tailEnd/>
          </a:ln>
        </p:spPr>
      </p:pic>
      <p:pic>
        <p:nvPicPr>
          <p:cNvPr id="105478" name="Picture 5"/>
          <p:cNvPicPr>
            <a:picLocks noChangeAspect="1" noChangeArrowheads="1"/>
          </p:cNvPicPr>
          <p:nvPr/>
        </p:nvPicPr>
        <p:blipFill>
          <a:blip r:embed="rId3" cstate="print"/>
          <a:srcRect/>
          <a:stretch>
            <a:fillRect/>
          </a:stretch>
        </p:blipFill>
        <p:spPr bwMode="auto">
          <a:xfrm>
            <a:off x="533400" y="3048000"/>
            <a:ext cx="6781800" cy="757238"/>
          </a:xfrm>
          <a:prstGeom prst="rect">
            <a:avLst/>
          </a:prstGeom>
          <a:solidFill>
            <a:srgbClr val="00FFFF"/>
          </a:solidFill>
          <a:ln w="9525">
            <a:solidFill>
              <a:schemeClr val="tx1"/>
            </a:solidFill>
            <a:miter lim="800000"/>
            <a:headEnd/>
            <a:tailEnd/>
          </a:ln>
        </p:spPr>
      </p:pic>
      <p:pic>
        <p:nvPicPr>
          <p:cNvPr id="105479" name="Picture 6"/>
          <p:cNvPicPr>
            <a:picLocks noChangeAspect="1" noChangeArrowheads="1"/>
          </p:cNvPicPr>
          <p:nvPr/>
        </p:nvPicPr>
        <p:blipFill>
          <a:blip r:embed="rId4" cstate="print"/>
          <a:srcRect/>
          <a:stretch>
            <a:fillRect/>
          </a:stretch>
        </p:blipFill>
        <p:spPr bwMode="auto">
          <a:xfrm>
            <a:off x="533400" y="4419600"/>
            <a:ext cx="7620000" cy="768350"/>
          </a:xfrm>
          <a:prstGeom prst="rect">
            <a:avLst/>
          </a:prstGeom>
          <a:solidFill>
            <a:srgbClr val="00FFFF"/>
          </a:solidFill>
          <a:ln w="9525">
            <a:solidFill>
              <a:schemeClr val="tx1"/>
            </a:solidFill>
            <a:miter lim="800000"/>
            <a:headEnd/>
            <a:tailEnd/>
          </a:ln>
        </p:spPr>
      </p:pic>
      <p:pic>
        <p:nvPicPr>
          <p:cNvPr id="105480" name="Picture 7"/>
          <p:cNvPicPr>
            <a:picLocks noChangeAspect="1" noChangeArrowheads="1"/>
          </p:cNvPicPr>
          <p:nvPr/>
        </p:nvPicPr>
        <p:blipFill>
          <a:blip r:embed="rId5" cstate="print"/>
          <a:srcRect/>
          <a:stretch>
            <a:fillRect/>
          </a:stretch>
        </p:blipFill>
        <p:spPr bwMode="auto">
          <a:xfrm>
            <a:off x="533400" y="5867400"/>
            <a:ext cx="7315200" cy="752475"/>
          </a:xfrm>
          <a:prstGeom prst="rect">
            <a:avLst/>
          </a:prstGeom>
          <a:solidFill>
            <a:srgbClr val="00FFFF"/>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6499" name="Slide Number Placeholder 5"/>
          <p:cNvSpPr>
            <a:spLocks noGrp="1"/>
          </p:cNvSpPr>
          <p:nvPr>
            <p:ph type="sldNum" sz="quarter" idx="12"/>
          </p:nvPr>
        </p:nvSpPr>
        <p:spPr>
          <a:noFill/>
        </p:spPr>
        <p:txBody>
          <a:bodyPr/>
          <a:lstStyle/>
          <a:p>
            <a:fld id="{3545C078-B2D3-48C8-A3FC-2C6D0202A18D}" type="slidenum">
              <a:rPr lang="en-US" smtClean="0">
                <a:latin typeface="Arial" charset="0"/>
              </a:rPr>
              <a:pPr/>
              <a:t>392</a:t>
            </a:fld>
            <a:endParaRPr lang="en-US" smtClean="0">
              <a:latin typeface="Arial" charset="0"/>
            </a:endParaRPr>
          </a:p>
        </p:txBody>
      </p:sp>
      <p:sp>
        <p:nvSpPr>
          <p:cNvPr id="106500" name="Rectangle 2"/>
          <p:cNvSpPr>
            <a:spLocks noGrp="1" noChangeArrowheads="1"/>
          </p:cNvSpPr>
          <p:nvPr>
            <p:ph type="title"/>
          </p:nvPr>
        </p:nvSpPr>
        <p:spPr/>
        <p:txBody>
          <a:bodyPr/>
          <a:lstStyle/>
          <a:p>
            <a:pPr eaLnBrk="1" hangingPunct="1"/>
            <a:r>
              <a:rPr lang="en-US" smtClean="0"/>
              <a:t>Gas Mileage Example</a:t>
            </a:r>
          </a:p>
        </p:txBody>
      </p:sp>
      <p:pic>
        <p:nvPicPr>
          <p:cNvPr id="106501" name="Picture 4"/>
          <p:cNvPicPr>
            <a:picLocks noChangeAspect="1" noChangeArrowheads="1"/>
          </p:cNvPicPr>
          <p:nvPr/>
        </p:nvPicPr>
        <p:blipFill>
          <a:blip r:embed="rId2" cstate="print"/>
          <a:srcRect/>
          <a:stretch>
            <a:fillRect/>
          </a:stretch>
        </p:blipFill>
        <p:spPr bwMode="auto">
          <a:xfrm>
            <a:off x="76200" y="1284288"/>
            <a:ext cx="8991600" cy="569912"/>
          </a:xfrm>
          <a:prstGeom prst="rect">
            <a:avLst/>
          </a:prstGeom>
          <a:solidFill>
            <a:srgbClr val="00FFFF"/>
          </a:solidFill>
          <a:ln w="9525">
            <a:solidFill>
              <a:schemeClr val="tx1"/>
            </a:solidFill>
            <a:miter lim="800000"/>
            <a:headEnd/>
            <a:tailEnd/>
          </a:ln>
        </p:spPr>
      </p:pic>
      <p:pic>
        <p:nvPicPr>
          <p:cNvPr id="106502" name="Picture 5"/>
          <p:cNvPicPr>
            <a:picLocks noChangeAspect="1" noChangeArrowheads="1"/>
          </p:cNvPicPr>
          <p:nvPr/>
        </p:nvPicPr>
        <p:blipFill>
          <a:blip r:embed="rId3" cstate="print"/>
          <a:srcRect/>
          <a:stretch>
            <a:fillRect/>
          </a:stretch>
        </p:blipFill>
        <p:spPr bwMode="auto">
          <a:xfrm>
            <a:off x="76200" y="2438400"/>
            <a:ext cx="8915400" cy="582613"/>
          </a:xfrm>
          <a:prstGeom prst="rect">
            <a:avLst/>
          </a:prstGeom>
          <a:solidFill>
            <a:srgbClr val="00FFFF"/>
          </a:solidFill>
          <a:ln w="9525">
            <a:solidFill>
              <a:schemeClr val="tx1"/>
            </a:solidFill>
            <a:miter lim="800000"/>
            <a:headEnd/>
            <a:tailEnd/>
          </a:ln>
        </p:spPr>
      </p:pic>
      <p:pic>
        <p:nvPicPr>
          <p:cNvPr id="106503" name="Picture 6"/>
          <p:cNvPicPr>
            <a:picLocks noChangeAspect="1" noChangeArrowheads="1"/>
          </p:cNvPicPr>
          <p:nvPr/>
        </p:nvPicPr>
        <p:blipFill>
          <a:blip r:embed="rId4" cstate="print"/>
          <a:srcRect/>
          <a:stretch>
            <a:fillRect/>
          </a:stretch>
        </p:blipFill>
        <p:spPr bwMode="auto">
          <a:xfrm>
            <a:off x="76200" y="3581400"/>
            <a:ext cx="8991600" cy="500063"/>
          </a:xfrm>
          <a:prstGeom prst="rect">
            <a:avLst/>
          </a:prstGeom>
          <a:solidFill>
            <a:srgbClr val="00FFFF"/>
          </a:solidFill>
          <a:ln w="9525">
            <a:solidFill>
              <a:schemeClr val="tx1"/>
            </a:solidFill>
            <a:miter lim="800000"/>
            <a:headEnd/>
            <a:tailEnd/>
          </a:ln>
        </p:spPr>
      </p:pic>
      <p:pic>
        <p:nvPicPr>
          <p:cNvPr id="106504" name="Picture 7"/>
          <p:cNvPicPr>
            <a:picLocks noChangeAspect="1" noChangeArrowheads="1"/>
          </p:cNvPicPr>
          <p:nvPr/>
        </p:nvPicPr>
        <p:blipFill>
          <a:blip r:embed="rId5" cstate="print"/>
          <a:srcRect/>
          <a:stretch>
            <a:fillRect/>
          </a:stretch>
        </p:blipFill>
        <p:spPr bwMode="auto">
          <a:xfrm>
            <a:off x="76200" y="4724400"/>
            <a:ext cx="8915400" cy="476250"/>
          </a:xfrm>
          <a:prstGeom prst="rect">
            <a:avLst/>
          </a:prstGeom>
          <a:solidFill>
            <a:srgbClr val="00FFFF"/>
          </a:solidFill>
          <a:ln w="9525">
            <a:solidFill>
              <a:schemeClr val="tx1"/>
            </a:solidFill>
            <a:miter lim="800000"/>
            <a:headEnd/>
            <a:tailEnd/>
          </a:ln>
        </p:spPr>
      </p:pic>
      <p:pic>
        <p:nvPicPr>
          <p:cNvPr id="106505" name="Picture 8"/>
          <p:cNvPicPr>
            <a:picLocks noChangeAspect="1" noChangeArrowheads="1"/>
          </p:cNvPicPr>
          <p:nvPr/>
        </p:nvPicPr>
        <p:blipFill>
          <a:blip r:embed="rId6" cstate="print"/>
          <a:srcRect/>
          <a:stretch>
            <a:fillRect/>
          </a:stretch>
        </p:blipFill>
        <p:spPr bwMode="auto">
          <a:xfrm>
            <a:off x="228600" y="5791200"/>
            <a:ext cx="8077200" cy="354013"/>
          </a:xfrm>
          <a:prstGeom prst="rect">
            <a:avLst/>
          </a:prstGeom>
          <a:solidFill>
            <a:srgbClr val="00FFFF"/>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4"/>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7523" name="Slide Number Placeholder 5"/>
          <p:cNvSpPr>
            <a:spLocks noGrp="1"/>
          </p:cNvSpPr>
          <p:nvPr>
            <p:ph type="sldNum" sz="quarter" idx="12"/>
          </p:nvPr>
        </p:nvSpPr>
        <p:spPr>
          <a:noFill/>
        </p:spPr>
        <p:txBody>
          <a:bodyPr/>
          <a:lstStyle/>
          <a:p>
            <a:fld id="{923FD11B-805F-45D8-84CE-2448AE337784}" type="slidenum">
              <a:rPr lang="en-US" smtClean="0">
                <a:latin typeface="Arial" charset="0"/>
              </a:rPr>
              <a:pPr/>
              <a:t>393</a:t>
            </a:fld>
            <a:endParaRPr lang="en-US" smtClean="0">
              <a:latin typeface="Arial" charset="0"/>
            </a:endParaRPr>
          </a:p>
        </p:txBody>
      </p:sp>
      <p:sp>
        <p:nvSpPr>
          <p:cNvPr id="107524" name="Rectangle 2"/>
          <p:cNvSpPr>
            <a:spLocks noGrp="1" noChangeArrowheads="1"/>
          </p:cNvSpPr>
          <p:nvPr>
            <p:ph type="title"/>
          </p:nvPr>
        </p:nvSpPr>
        <p:spPr/>
        <p:txBody>
          <a:bodyPr/>
          <a:lstStyle/>
          <a:p>
            <a:pPr eaLnBrk="1" hangingPunct="1"/>
            <a:r>
              <a:rPr lang="en-US" smtClean="0"/>
              <a:t>Gas Mileage Example</a:t>
            </a:r>
          </a:p>
        </p:txBody>
      </p:sp>
      <p:sp>
        <p:nvSpPr>
          <p:cNvPr id="107525" name="Rectangle 3"/>
          <p:cNvSpPr>
            <a:spLocks noGrp="1" noChangeArrowheads="1"/>
          </p:cNvSpPr>
          <p:nvPr>
            <p:ph type="body" idx="1"/>
          </p:nvPr>
        </p:nvSpPr>
        <p:spPr>
          <a:xfrm>
            <a:off x="457200" y="5181600"/>
            <a:ext cx="3505200" cy="1676400"/>
          </a:xfrm>
        </p:spPr>
        <p:txBody>
          <a:bodyPr/>
          <a:lstStyle/>
          <a:p>
            <a:pPr eaLnBrk="1" hangingPunct="1">
              <a:lnSpc>
                <a:spcPct val="80000"/>
              </a:lnSpc>
              <a:spcAft>
                <a:spcPct val="25000"/>
              </a:spcAft>
            </a:pPr>
            <a:r>
              <a:rPr lang="en-US" sz="2400" smtClean="0"/>
              <a:t>F </a:t>
            </a:r>
            <a:r>
              <a:rPr lang="en-US" sz="2400" baseline="-25000" smtClean="0"/>
              <a:t>0.05,1,18</a:t>
            </a:r>
            <a:r>
              <a:rPr lang="en-US" sz="2400" smtClean="0"/>
              <a:t> = 4.41</a:t>
            </a:r>
          </a:p>
          <a:p>
            <a:pPr eaLnBrk="1" hangingPunct="1">
              <a:lnSpc>
                <a:spcPct val="80000"/>
              </a:lnSpc>
              <a:spcAft>
                <a:spcPct val="25000"/>
              </a:spcAft>
            </a:pPr>
            <a:r>
              <a:rPr lang="en-US" sz="2400" smtClean="0"/>
              <a:t>F </a:t>
            </a:r>
            <a:r>
              <a:rPr lang="en-US" sz="2400" baseline="-25000" smtClean="0"/>
              <a:t>0.05,2,18</a:t>
            </a:r>
            <a:r>
              <a:rPr lang="en-US" sz="2400" smtClean="0"/>
              <a:t> = 3.55</a:t>
            </a:r>
          </a:p>
          <a:p>
            <a:pPr eaLnBrk="1" hangingPunct="1">
              <a:lnSpc>
                <a:spcPct val="80000"/>
              </a:lnSpc>
              <a:spcAft>
                <a:spcPct val="25000"/>
              </a:spcAft>
            </a:pPr>
            <a:r>
              <a:rPr lang="en-US" sz="2400" smtClean="0"/>
              <a:t>F </a:t>
            </a:r>
            <a:r>
              <a:rPr lang="en-US" sz="2400" baseline="-25000" smtClean="0"/>
              <a:t>0.05,4,18</a:t>
            </a:r>
            <a:r>
              <a:rPr lang="en-US" sz="2400" smtClean="0"/>
              <a:t> = 2.93</a:t>
            </a:r>
          </a:p>
        </p:txBody>
      </p:sp>
      <p:pic>
        <p:nvPicPr>
          <p:cNvPr id="107526" name="Picture 4"/>
          <p:cNvPicPr>
            <a:picLocks noChangeAspect="1" noChangeArrowheads="1"/>
          </p:cNvPicPr>
          <p:nvPr/>
        </p:nvPicPr>
        <p:blipFill>
          <a:blip r:embed="rId3" cstate="print"/>
          <a:srcRect/>
          <a:stretch>
            <a:fillRect/>
          </a:stretch>
        </p:blipFill>
        <p:spPr bwMode="auto">
          <a:xfrm>
            <a:off x="990600" y="1149350"/>
            <a:ext cx="7467600" cy="3592513"/>
          </a:xfrm>
          <a:prstGeom prst="rect">
            <a:avLst/>
          </a:prstGeom>
          <a:noFill/>
          <a:ln w="9525">
            <a:noFill/>
            <a:miter lim="800000"/>
            <a:headEnd/>
            <a:tailEnd/>
          </a:ln>
        </p:spPr>
      </p:pic>
      <p:sp>
        <p:nvSpPr>
          <p:cNvPr id="107527" name="Text Box 5"/>
          <p:cNvSpPr txBox="1">
            <a:spLocks noChangeArrowheads="1"/>
          </p:cNvSpPr>
          <p:nvPr/>
        </p:nvSpPr>
        <p:spPr bwMode="auto">
          <a:xfrm>
            <a:off x="3810000" y="5257800"/>
            <a:ext cx="4267200" cy="1196975"/>
          </a:xfrm>
          <a:prstGeom prst="rect">
            <a:avLst/>
          </a:prstGeom>
          <a:solidFill>
            <a:srgbClr val="FF99CC"/>
          </a:solidFill>
          <a:ln w="9525">
            <a:solidFill>
              <a:schemeClr val="tx1"/>
            </a:solidFill>
            <a:miter lim="800000"/>
            <a:headEnd/>
            <a:tailEnd/>
          </a:ln>
        </p:spPr>
        <p:txBody>
          <a:bodyPr>
            <a:spAutoFit/>
          </a:bodyPr>
          <a:lstStyle/>
          <a:p>
            <a:pPr>
              <a:spcBef>
                <a:spcPct val="20000"/>
              </a:spcBef>
            </a:pPr>
            <a:r>
              <a:rPr lang="en-US" sz="2400"/>
              <a:t>Is car gas mileage affected by gas additive A, gas additive B and/or driving conditions?</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smtClean="0"/>
              <a:t>Gas Mileage Example</a:t>
            </a:r>
          </a:p>
        </p:txBody>
      </p:sp>
      <p:sp>
        <p:nvSpPr>
          <p:cNvPr id="108548" name="Footer Placeholder 3"/>
          <p:cNvSpPr>
            <a:spLocks noGrp="1"/>
          </p:cNvSpPr>
          <p:nvPr>
            <p:ph type="ftr" sz="quarter" idx="11"/>
          </p:nvPr>
        </p:nvSpPr>
        <p:spPr>
          <a:noFill/>
        </p:spPr>
        <p:txBody>
          <a:bodyPr/>
          <a:lstStyle/>
          <a:p>
            <a:r>
              <a:rPr lang="de-DE" smtClean="0">
                <a:latin typeface="Arial" charset="0"/>
              </a:rPr>
              <a:t>IE 563 Dr. Erin Gerber, P.E., UofL</a:t>
            </a:r>
            <a:endParaRPr lang="en-US" smtClean="0">
              <a:latin typeface="Arial" charset="0"/>
            </a:endParaRPr>
          </a:p>
        </p:txBody>
      </p:sp>
      <p:sp>
        <p:nvSpPr>
          <p:cNvPr id="108549" name="Slide Number Placeholder 4"/>
          <p:cNvSpPr>
            <a:spLocks noGrp="1"/>
          </p:cNvSpPr>
          <p:nvPr>
            <p:ph type="sldNum" sz="quarter" idx="12"/>
          </p:nvPr>
        </p:nvSpPr>
        <p:spPr>
          <a:noFill/>
        </p:spPr>
        <p:txBody>
          <a:bodyPr/>
          <a:lstStyle/>
          <a:p>
            <a:fld id="{7674316F-4767-4E6B-961A-282295D223D7}" type="slidenum">
              <a:rPr lang="en-US" smtClean="0">
                <a:latin typeface="Arial" charset="0"/>
              </a:rPr>
              <a:pPr/>
              <a:t>394</a:t>
            </a:fld>
            <a:endParaRPr lang="en-US" smtClean="0">
              <a:latin typeface="Arial" charset="0"/>
            </a:endParaRPr>
          </a:p>
        </p:txBody>
      </p:sp>
      <p:pic>
        <p:nvPicPr>
          <p:cNvPr id="108550" name="Picture 2"/>
          <p:cNvPicPr>
            <a:picLocks noChangeAspect="1" noChangeArrowheads="1"/>
          </p:cNvPicPr>
          <p:nvPr/>
        </p:nvPicPr>
        <p:blipFill>
          <a:blip r:embed="rId2" cstate="print"/>
          <a:srcRect/>
          <a:stretch>
            <a:fillRect/>
          </a:stretch>
        </p:blipFill>
        <p:spPr bwMode="auto">
          <a:xfrm>
            <a:off x="608013" y="1143000"/>
            <a:ext cx="3201987" cy="5638800"/>
          </a:xfrm>
          <a:prstGeom prst="rect">
            <a:avLst/>
          </a:prstGeom>
          <a:noFill/>
          <a:ln w="9525">
            <a:noFill/>
            <a:miter lim="800000"/>
            <a:headEnd/>
            <a:tailEnd/>
          </a:ln>
        </p:spPr>
      </p:pic>
      <p:pic>
        <p:nvPicPr>
          <p:cNvPr id="108551" name="Picture 3"/>
          <p:cNvPicPr>
            <a:picLocks noChangeAspect="1" noChangeArrowheads="1"/>
          </p:cNvPicPr>
          <p:nvPr/>
        </p:nvPicPr>
        <p:blipFill>
          <a:blip r:embed="rId3" cstate="print"/>
          <a:srcRect/>
          <a:stretch>
            <a:fillRect/>
          </a:stretch>
        </p:blipFill>
        <p:spPr bwMode="auto">
          <a:xfrm>
            <a:off x="4646613" y="1143000"/>
            <a:ext cx="3201987"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0.0&quot;&gt;&lt;object type=&quot;1&quot; unique_id=&quot;10001&quot;&gt;&lt;object type=&quot;2&quot; unique_id=&quot;11453&quot;&gt;&lt;object type=&quot;3&quot; unique_id=&quot;11454&quot;&gt;&lt;property id=&quot;20148&quot; value=&quot;5&quot;/&gt;&lt;property id=&quot;20300&quot; value=&quot;Slide 1 - &amp;quot;IE 563 Experimental Design in Engineering&amp;quot;&quot;/&gt;&lt;property id=&quot;20307&quot; value=&quot;1792&quot;/&gt;&lt;/object&gt;&lt;object type=&quot;3&quot; unique_id=&quot;11455&quot;&gt;&lt;property id=&quot;20148&quot; value=&quot;5&quot;/&gt;&lt;property id=&quot;20300&quot; value=&quot;Slide 2 - &amp;quot;Chapter 4 Randomized Block Designs &amp;quot;&quot;/&gt;&lt;property id=&quot;20307&quot; value=&quot;455&quot;/&gt;&lt;/object&gt;&lt;object type=&quot;3&quot; unique_id=&quot;11456&quot;&gt;&lt;property id=&quot;20148&quot; value=&quot;5&quot;/&gt;&lt;property id=&quot;20300&quot; value=&quot;Slide 3 - &amp;quot;The Blocking Principle&amp;quot;&quot;/&gt;&lt;property id=&quot;20307&quot; value=&quot;486&quot;/&gt;&lt;/object&gt;&lt;object type=&quot;3&quot; unique_id=&quot;11457&quot;&gt;&lt;property id=&quot;20148&quot; value=&quot;5&quot;/&gt;&lt;property id=&quot;20300&quot; value=&quot;Slide 4 - &amp;quot;The Blocking Principle&amp;quot;&quot;/&gt;&lt;property id=&quot;20307&quot; value=&quot;527&quot;/&gt;&lt;/object&gt;&lt;object type=&quot;3&quot; unique_id=&quot;11458&quot;&gt;&lt;property id=&quot;20148&quot; value=&quot;5&quot;/&gt;&lt;property id=&quot;20300&quot; value=&quot;Slide 5 - &amp;quot;Heart Rate Reduction Example&amp;quot;&quot;/&gt;&lt;property id=&quot;20307&quot; value=&quot;488&quot;/&gt;&lt;/object&gt;&lt;object type=&quot;3&quot; unique_id=&quot;11459&quot;&gt;&lt;property id=&quot;20148&quot; value=&quot;5&quot;/&gt;&lt;property id=&quot;20300&quot; value=&quot;Slide 6 - &amp;quot;Heart Rate Reduction Example&amp;quot;&quot;/&gt;&lt;property id=&quot;20307&quot; value=&quot;489&quot;/&gt;&lt;/object&gt;&lt;object type=&quot;3&quot; unique_id=&quot;11460&quot;&gt;&lt;property id=&quot;20148&quot; value=&quot;5&quot;/&gt;&lt;property id=&quot;20300&quot; value=&quot;Slide 7 - &amp;quot;Wheat Example&amp;quot;&quot;/&gt;&lt;property id=&quot;20307&quot; value=&quot;490&quot;/&gt;&lt;/object&gt;&lt;object type=&quot;3&quot; unique_id=&quot;11461&quot;&gt;&lt;property id=&quot;20148&quot; value=&quot;5&quot;/&gt;&lt;property id=&quot;20300&quot; value=&quot;Slide 8 - &amp;quot;Wheat Example&amp;quot;&quot;/&gt;&lt;property id=&quot;20307&quot; value=&quot;491&quot;/&gt;&lt;/object&gt;&lt;object type=&quot;3&quot; unique_id=&quot;11462&quot;&gt;&lt;property id=&quot;20148&quot; value=&quot;5&quot;/&gt;&lt;property id=&quot;20300&quot; value=&quot;Slide 9 - &amp;quot;Randomized Block Designs&amp;quot;&quot;/&gt;&lt;property id=&quot;20307&quot; value=&quot;492&quot;/&gt;&lt;/object&gt;&lt;object type=&quot;3&quot; unique_id=&quot;11463&quot;&gt;&lt;property id=&quot;20148&quot; value=&quot;5&quot;/&gt;&lt;property id=&quot;20300&quot; value=&quot;Slide 10 - &amp;quot;Randomized Complete Block Design &amp;quot;&quot;/&gt;&lt;property id=&quot;20307&quot; value=&quot;493&quot;/&gt;&lt;/object&gt;&lt;object type=&quot;3&quot; unique_id=&quot;11464&quot;&gt;&lt;property id=&quot;20148&quot; value=&quot;5&quot;/&gt;&lt;property id=&quot;20300&quot; value=&quot;Slide 11 - &amp;quot;Randomized Complete Block Design&amp;quot;&quot;/&gt;&lt;property id=&quot;20307&quot; value=&quot;1736&quot;/&gt;&lt;/object&gt;&lt;object type=&quot;3&quot; unique_id=&quot;11465&quot;&gt;&lt;property id=&quot;20148&quot; value=&quot;5&quot;/&gt;&lt;property id=&quot;20300&quot; value=&quot;Slide 12 - &amp;quot;Randomized Complete Block Design&amp;quot;&quot;/&gt;&lt;property id=&quot;20307&quot; value=&quot;494&quot;/&gt;&lt;/object&gt;&lt;object type=&quot;3&quot; unique_id=&quot;11466&quot;&gt;&lt;property id=&quot;20148&quot; value=&quot;5&quot;/&gt;&lt;property id=&quot;20300&quot; value=&quot;Slide 13 - &amp;quot;Randomized Complete Block Design&amp;quot;&quot;/&gt;&lt;property id=&quot;20307&quot; value=&quot;499&quot;/&gt;&lt;/object&gt;&lt;object type=&quot;3&quot; unique_id=&quot;11467&quot;&gt;&lt;property id=&quot;20148&quot; value=&quot;5&quot;/&gt;&lt;property id=&quot;20300&quot; value=&quot;Slide 14 - &amp;quot;Randomized Complete Block Design&amp;quot;&quot;/&gt;&lt;property id=&quot;20307&quot; value=&quot;1451&quot;/&gt;&lt;/object&gt;&lt;object type=&quot;3&quot; unique_id=&quot;11468&quot;&gt;&lt;property id=&quot;20148&quot; value=&quot;5&quot;/&gt;&lt;property id=&quot;20300&quot; value=&quot;Slide 15 - &amp;quot;Heart Rate Reduction Example&amp;quot;&quot;/&gt;&lt;property id=&quot;20307&quot; value=&quot;495&quot;/&gt;&lt;/object&gt;&lt;object type=&quot;3&quot; unique_id=&quot;11469&quot;&gt;&lt;property id=&quot;20148&quot; value=&quot;5&quot;/&gt;&lt;property id=&quot;20300&quot; value=&quot;Slide 16 - &amp;quot;The Heart Rate Reduction Example&amp;quot;&quot;/&gt;&lt;property id=&quot;20307&quot; value=&quot;500&quot;/&gt;&lt;/object&gt;&lt;object type=&quot;3&quot; unique_id=&quot;11470&quot;&gt;&lt;property id=&quot;20148&quot; value=&quot;5&quot;/&gt;&lt;property id=&quot;20300&quot; value=&quot;Slide 17 - &amp;quot;Heart Rate Reduction Example&amp;quot;&quot;/&gt;&lt;property id=&quot;20307&quot; value=&quot;501&quot;/&gt;&lt;/object&gt;&lt;object type=&quot;3&quot; unique_id=&quot;11471&quot;&gt;&lt;property id=&quot;20148&quot; value=&quot;5&quot;/&gt;&lt;property id=&quot;20300&quot; value=&quot;Slide 18 - &amp;quot;Randomized Complete Block Design&amp;quot;&quot;/&gt;&lt;property id=&quot;20307&quot; value=&quot;502&quot;/&gt;&lt;/object&gt;&lt;object type=&quot;3&quot; unique_id=&quot;11472&quot;&gt;&lt;property id=&quot;20148&quot; value=&quot;5&quot;/&gt;&lt;property id=&quot;20300&quot; value=&quot;Slide 19 - &amp;quot;Randomized Complete Block Design&amp;quot;&quot;/&gt;&lt;property id=&quot;20307&quot; value=&quot;528&quot;/&gt;&lt;/object&gt;&lt;object type=&quot;3&quot; unique_id=&quot;11473&quot;&gt;&lt;property id=&quot;20148&quot; value=&quot;5&quot;/&gt;&lt;property id=&quot;20300&quot; value=&quot;Slide 20 - &amp;quot;Heart Rate Reduction Example&amp;quot;&quot;/&gt;&lt;property id=&quot;20307&quot; value=&quot;1793&quot;/&gt;&lt;/object&gt;&lt;object type=&quot;3&quot; unique_id=&quot;11474&quot;&gt;&lt;property id=&quot;20148&quot; value=&quot;5&quot;/&gt;&lt;property id=&quot;20300&quot; value=&quot;Slide 21 - &amp;quot;Wheat Example&amp;quot;&quot;/&gt;&lt;property id=&quot;20307&quot; value=&quot;504&quot;/&gt;&lt;/object&gt;&lt;object type=&quot;3&quot; unique_id=&quot;11475&quot;&gt;&lt;property id=&quot;20148&quot; value=&quot;5&quot;/&gt;&lt;property id=&quot;20300&quot; value=&quot;Slide 22 - &amp;quot;RCBD: Residual Analysis&amp;quot;&quot;/&gt;&lt;property id=&quot;20307&quot; value=&quot;529&quot;/&gt;&lt;/object&gt;&lt;object type=&quot;3&quot; unique_id=&quot;11476&quot;&gt;&lt;property id=&quot;20148&quot; value=&quot;5&quot;/&gt;&lt;property id=&quot;20300&quot; value=&quot;Slide 23 - &amp;quot;RCBD: Residual Analysis&amp;quot;&quot;/&gt;&lt;property id=&quot;20307&quot; value=&quot;530&quot;/&gt;&lt;/object&gt;&lt;object type=&quot;3&quot; unique_id=&quot;11477&quot;&gt;&lt;property id=&quot;20148&quot; value=&quot;5&quot;/&gt;&lt;property id=&quot;20300&quot; value=&quot;Slide 24 - &amp;quot;Heart Rate Reduction Example&amp;quot;&quot;/&gt;&lt;property id=&quot;20307&quot; value=&quot;531&quot;/&gt;&lt;/object&gt;&lt;object type=&quot;3&quot; unique_id=&quot;11478&quot;&gt;&lt;property id=&quot;20148&quot; value=&quot;5&quot;/&gt;&lt;property id=&quot;20300&quot; value=&quot;Slide 25 - &amp;quot;Wheat Example&amp;quot;&quot;/&gt;&lt;property id=&quot;20307&quot; value=&quot;532&quot;/&gt;&lt;/object&gt;&lt;object type=&quot;3&quot; unique_id=&quot;11479&quot;&gt;&lt;property id=&quot;20148&quot; value=&quot;5&quot;/&gt;&lt;property id=&quot;20300&quot; value=&quot;Slide 26 - &amp;quot;RCBD: Comparison Among Factor Level Means&amp;quot;&quot;/&gt;&lt;property id=&quot;20307&quot; value=&quot;496&quot;/&gt;&lt;/object&gt;&lt;object type=&quot;3&quot; unique_id=&quot;11480&quot;&gt;&lt;property id=&quot;20148&quot; value=&quot;5&quot;/&gt;&lt;property id=&quot;20300&quot; value=&quot;Slide 27 - &amp;quot;Heart Rate Reduction Example&amp;quot;&quot;/&gt;&lt;property id=&quot;20307&quot; value=&quot;505&quot;/&gt;&lt;/object&gt;&lt;object type=&quot;3&quot; unique_id=&quot;11481&quot;&gt;&lt;property id=&quot;20148&quot; value=&quot;5&quot;/&gt;&lt;property id=&quot;20300&quot; value=&quot;Slide 28 - &amp;quot;Heart Rate Reduction Example&amp;quot;&quot;/&gt;&lt;property id=&quot;20307&quot; value=&quot;1412&quot;/&gt;&lt;/object&gt;&lt;object type=&quot;3&quot; unique_id=&quot;11482&quot;&gt;&lt;property id=&quot;20148&quot; value=&quot;5&quot;/&gt;&lt;property id=&quot;20300&quot; value=&quot;Slide 29 - &amp;quot;Wheat Example&amp;quot;&quot;/&gt;&lt;property id=&quot;20307&quot; value=&quot;511&quot;/&gt;&lt;/object&gt;&lt;object type=&quot;3&quot; unique_id=&quot;11483&quot;&gt;&lt;property id=&quot;20148&quot; value=&quot;5&quot;/&gt;&lt;property id=&quot;20300&quot; value=&quot;Slide 30 - &amp;quot;Wheat Example&amp;quot;&quot;/&gt;&lt;property id=&quot;20307&quot; value=&quot;513&quot;/&gt;&lt;/object&gt;&lt;object type=&quot;3&quot; unique_id=&quot;11484&quot;&gt;&lt;property id=&quot;20148&quot; value=&quot;5&quot;/&gt;&lt;property id=&quot;20300&quot; value=&quot;Slide 31 - &amp;quot;Residual vs Factor Plot in Minitab&amp;quot;&quot;/&gt;&lt;property id=&quot;20307&quot; value=&quot;559&quot;/&gt;&lt;/object&gt;&lt;object type=&quot;3&quot; unique_id=&quot;11485&quot;&gt;&lt;property id=&quot;20148&quot; value=&quot;5&quot;/&gt;&lt;property id=&quot;20300&quot; value=&quot;Slide 32 - &amp;quot;RCB Design&amp;quot;&quot;/&gt;&lt;property id=&quot;20307&quot; value=&quot;1780&quot;/&gt;&lt;/object&gt;&lt;object type=&quot;3&quot; unique_id=&quot;11486&quot;&gt;&lt;property id=&quot;20148&quot; value=&quot;5&quot;/&gt;&lt;property id=&quot;20300&quot; value=&quot;Slide 33 - &amp;quot;Chapter 5 Factorial Designs&amp;quot;&quot;/&gt;&lt;property id=&quot;20307&quot; value=&quot;521&quot;/&gt;&lt;/object&gt;&lt;object type=&quot;3&quot; unique_id=&quot;11487&quot;&gt;&lt;property id=&quot;20148&quot; value=&quot;5&quot;/&gt;&lt;property id=&quot;20300&quot; value=&quot;Slide 34 - &amp;quot;Factorial Designs&amp;quot;&quot;/&gt;&lt;property id=&quot;20307&quot; value=&quot;533&quot;/&gt;&lt;/object&gt;&lt;object type=&quot;3&quot; unique_id=&quot;11488&quot;&gt;&lt;property id=&quot;20148&quot; value=&quot;5&quot;/&gt;&lt;property id=&quot;20300&quot; value=&quot;Slide 35 - &amp;quot;Factorial Designs&amp;quot;&quot;/&gt;&lt;property id=&quot;20307&quot; value=&quot;534&quot;/&gt;&lt;/object&gt;&lt;object type=&quot;3&quot; unique_id=&quot;11489&quot;&gt;&lt;property id=&quot;20148&quot; value=&quot;5&quot;/&gt;&lt;property id=&quot;20300&quot; value=&quot;Slide 36 - &amp;quot;Factorial Designs&amp;quot;&quot;/&gt;&lt;property id=&quot;20307&quot; value=&quot;1782&quot;/&gt;&lt;/object&gt;&lt;object type=&quot;3&quot; unique_id=&quot;11490&quot;&gt;&lt;property id=&quot;20148&quot; value=&quot;5&quot;/&gt;&lt;property id=&quot;20300&quot; value=&quot;Slide 37 - &amp;quot;Factorial Designs&amp;quot;&quot;/&gt;&lt;property id=&quot;20307&quot; value=&quot;538&quot;/&gt;&lt;/object&gt;&lt;object type=&quot;3&quot; unique_id=&quot;11491&quot;&gt;&lt;property id=&quot;20148&quot; value=&quot;5&quot;/&gt;&lt;property id=&quot;20300&quot; value=&quot;Slide 38 - &amp;quot;Factorial Designs&amp;quot;&quot;/&gt;&lt;property id=&quot;20307&quot; value=&quot;539&quot;/&gt;&lt;/object&gt;&lt;object type=&quot;3&quot; unique_id=&quot;11492&quot;&gt;&lt;property id=&quot;20148&quot; value=&quot;5&quot;/&gt;&lt;property id=&quot;20300&quot; value=&quot;Slide 39 - &amp;quot;Factorial Designs&amp;quot;&quot;/&gt;&lt;property id=&quot;20307&quot; value=&quot;536&quot;/&gt;&lt;/object&gt;&lt;object type=&quot;3&quot; unique_id=&quot;11493&quot;&gt;&lt;property id=&quot;20148&quot; value=&quot;5&quot;/&gt;&lt;property id=&quot;20300&quot; value=&quot;Slide 40 - &amp;quot;Interactions&amp;quot;&quot;/&gt;&lt;property id=&quot;20307&quot; value=&quot;540&quot;/&gt;&lt;/object&gt;&lt;object type=&quot;3&quot; unique_id=&quot;11494&quot;&gt;&lt;property id=&quot;20148&quot; value=&quot;5&quot;/&gt;&lt;property id=&quot;20300&quot; value=&quot;Slide 41 - &amp;quot;Factorial Designs&amp;quot;&quot;/&gt;&lt;property id=&quot;20307&quot; value=&quot;541&quot;/&gt;&lt;/object&gt;&lt;object type=&quot;3&quot; unique_id=&quot;11495&quot;&gt;&lt;property id=&quot;20148&quot; value=&quot;5&quot;/&gt;&lt;property id=&quot;20300&quot; value=&quot;Slide 42 - &amp;quot;OFAT Experiments&amp;quot;&quot;/&gt;&lt;property id=&quot;20307&quot; value=&quot;542&quot;/&gt;&lt;/object&gt;&lt;object type=&quot;3&quot; unique_id=&quot;11496&quot;&gt;&lt;property id=&quot;20148&quot; value=&quot;5&quot;/&gt;&lt;property id=&quot;20300&quot; value=&quot;Slide 43 - &amp;quot;OFAT Experiments&amp;quot;&quot;/&gt;&lt;property id=&quot;20307&quot; value=&quot;543&quot;/&gt;&lt;/object&gt;&lt;object type=&quot;3&quot; unique_id=&quot;11497&quot;&gt;&lt;property id=&quot;20148&quot; value=&quot;5&quot;/&gt;&lt;property id=&quot;20300&quot; value=&quot;Slide 44 - &amp;quot;OFAT Experiments (cont.)&amp;quot;&quot;/&gt;&lt;property id=&quot;20307&quot; value=&quot;544&quot;/&gt;&lt;/object&gt;&lt;object type=&quot;3&quot; unique_id=&quot;11498&quot;&gt;&lt;property id=&quot;20148&quot; value=&quot;5&quot;/&gt;&lt;property id=&quot;20300&quot; value=&quot;Slide 45 - &amp;quot;Factorial Design&amp;quot;&quot;/&gt;&lt;property id=&quot;20307&quot; value=&quot;545&quot;/&gt;&lt;/object&gt;&lt;object type=&quot;3&quot; unique_id=&quot;11499&quot;&gt;&lt;property id=&quot;20148&quot; value=&quot;5&quot;/&gt;&lt;property id=&quot;20300&quot; value=&quot;Slide 46 - &amp;quot;OFAT COSTS YOU $$&amp;quot;&quot;/&gt;&lt;property id=&quot;20307&quot; value=&quot;546&quot;/&gt;&lt;/object&gt;&lt;object type=&quot;3&quot; unique_id=&quot;11500&quot;&gt;&lt;property id=&quot;20148&quot; value=&quot;5&quot;/&gt;&lt;property id=&quot;20300&quot; value=&quot;Slide 47 - &amp;quot;Factorial Design&amp;quot;&quot;/&gt;&lt;property id=&quot;20307&quot; value=&quot;549&quot;/&gt;&lt;/object&gt;&lt;object type=&quot;3&quot; unique_id=&quot;11501&quot;&gt;&lt;property id=&quot;20148&quot; value=&quot;5&quot;/&gt;&lt;property id=&quot;20300&quot; value=&quot;Slide 48 - &amp;quot;General Two-Factor Factorial Design&amp;quot;&quot;/&gt;&lt;property id=&quot;20307&quot; value=&quot;548&quot;/&gt;&lt;/object&gt;&lt;object type=&quot;3&quot; unique_id=&quot;11502&quot;&gt;&lt;property id=&quot;20148&quot; value=&quot;5&quot;/&gt;&lt;property id=&quot;20300&quot; value=&quot;Slide 49 - &amp;quot;General Two-Factor Factorial Design&amp;quot;&quot;/&gt;&lt;property id=&quot;20307&quot; value=&quot;551&quot;/&gt;&lt;/object&gt;&lt;object type=&quot;3&quot; unique_id=&quot;11503&quot;&gt;&lt;property id=&quot;20148&quot; value=&quot;5&quot;/&gt;&lt;property id=&quot;20300&quot; value=&quot;Slide 50 - &amp;quot;General Two-Factor Factorial Design&amp;quot;&quot;/&gt;&lt;property id=&quot;20307&quot; value=&quot;552&quot;/&gt;&lt;/object&gt;&lt;object type=&quot;3&quot; unique_id=&quot;11504&quot;&gt;&lt;property id=&quot;20148&quot; value=&quot;5&quot;/&gt;&lt;property id=&quot;20300&quot; value=&quot;Slide 51 - &amp;quot;General Two-Factor Factorial Design&amp;quot;&quot;/&gt;&lt;property id=&quot;20307&quot; value=&quot;1461&quot;/&gt;&lt;/object&gt;&lt;object type=&quot;3&quot; unique_id=&quot;11505&quot;&gt;&lt;property id=&quot;20148&quot; value=&quot;5&quot;/&gt;&lt;property id=&quot;20300&quot; value=&quot;Slide 52 - &amp;quot;General Two-Factor Factorial Design&amp;quot;&quot;/&gt;&lt;property id=&quot;20307&quot; value=&quot;553&quot;/&gt;&lt;/object&gt;&lt;object type=&quot;3&quot; unique_id=&quot;11506&quot;&gt;&lt;property id=&quot;20148&quot; value=&quot;5&quot;/&gt;&lt;property id=&quot;20300&quot; value=&quot;Slide 53 - &amp;quot;Two Factor Cake Baking Example&amp;quot;&quot;/&gt;&lt;property id=&quot;20307&quot; value=&quot;554&quot;/&gt;&lt;/object&gt;&lt;object type=&quot;3&quot; unique_id=&quot;11507&quot;&gt;&lt;property id=&quot;20148&quot; value=&quot;5&quot;/&gt;&lt;property id=&quot;20300&quot; value=&quot;Slide 54 - &amp;quot;Two Factor Cake Baking Example&amp;quot;&quot;/&gt;&lt;property id=&quot;20307&quot; value=&quot;555&quot;/&gt;&lt;/object&gt;&lt;object type=&quot;3&quot; unique_id=&quot;11508&quot;&gt;&lt;property id=&quot;20148&quot; value=&quot;5&quot;/&gt;&lt;property id=&quot;20300&quot; value=&quot;Slide 55 - &amp;quot;Factorial Design in Minitab&amp;quot;&quot;/&gt;&lt;property id=&quot;20307&quot; value=&quot;1416&quot;/&gt;&lt;/object&gt;&lt;object type=&quot;3&quot; unique_id=&quot;11509&quot;&gt;&lt;property id=&quot;20148&quot; value=&quot;5&quot;/&gt;&lt;property id=&quot;20300&quot; value=&quot;Slide 56 - &amp;quot;General Two-Factor Factorial Design&amp;quot;&quot;/&gt;&lt;property id=&quot;20307&quot; value=&quot;560&quot;/&gt;&lt;/object&gt;&lt;object type=&quot;3&quot; unique_id=&quot;11510&quot;&gt;&lt;property id=&quot;20148&quot; value=&quot;5&quot;/&gt;&lt;property id=&quot;20300&quot; value=&quot;Slide 57 - &amp;quot;General Two-Factor Factorial Design&amp;quot;&quot;/&gt;&lt;property id=&quot;20307&quot; value=&quot;562&quot;/&gt;&lt;/object&gt;&lt;object type=&quot;3&quot; unique_id=&quot;11511&quot;&gt;&lt;property id=&quot;20148&quot; value=&quot;5&quot;/&gt;&lt;property id=&quot;20300&quot; value=&quot;Slide 58 - &amp;quot;General Two-Factor Factorial Design&amp;quot;&quot;/&gt;&lt;property id=&quot;20307&quot; value=&quot;1794&quot;/&gt;&lt;/object&gt;&lt;object type=&quot;3&quot; unique_id=&quot;11512&quot;&gt;&lt;property id=&quot;20148&quot; value=&quot;5&quot;/&gt;&lt;property id=&quot;20300&quot; value=&quot;Slide 59 - &amp;quot;Two Factor Cake Baking Example&amp;quot;&quot;/&gt;&lt;property id=&quot;20307&quot; value=&quot;563&quot;/&gt;&lt;/object&gt;&lt;object type=&quot;3&quot; unique_id=&quot;11513&quot;&gt;&lt;property id=&quot;20148&quot; value=&quot;5&quot;/&gt;&lt;property id=&quot;20300&quot; value=&quot;Slide 60 - &amp;quot;Factorial Designs in Minitab&amp;quot;&quot;/&gt;&lt;property id=&quot;20307&quot; value=&quot;1417&quot;/&gt;&lt;/object&gt;&lt;object type=&quot;3&quot; unique_id=&quot;11514&quot;&gt;&lt;property id=&quot;20148&quot; value=&quot;5&quot;/&gt;&lt;property id=&quot;20300&quot; value=&quot;Slide 61 - &amp;quot;Factorial Designs in Minitab&amp;quot;&quot;/&gt;&lt;property id=&quot;20307&quot; value=&quot;1419&quot;/&gt;&lt;/object&gt;&lt;object type=&quot;3&quot; unique_id=&quot;11515&quot;&gt;&lt;property id=&quot;20148&quot; value=&quot;5&quot;/&gt;&lt;property id=&quot;20300&quot; value=&quot;Slide 62 - &amp;quot;Factorial Designs in Minitab&amp;quot;&quot;/&gt;&lt;property id=&quot;20307&quot; value=&quot;1420&quot;/&gt;&lt;/object&gt;&lt;object type=&quot;3&quot; unique_id=&quot;11516&quot;&gt;&lt;property id=&quot;20148&quot; value=&quot;5&quot;/&gt;&lt;property id=&quot;20300&quot; value=&quot;Slide 63 - &amp;quot;Factorial Designs in Minitab&amp;quot;&quot;/&gt;&lt;property id=&quot;20307&quot; value=&quot;1421&quot;/&gt;&lt;/object&gt;&lt;object type=&quot;3&quot; unique_id=&quot;11517&quot;&gt;&lt;property id=&quot;20148&quot; value=&quot;5&quot;/&gt;&lt;property id=&quot;20300&quot; value=&quot;Slide 64 - &amp;quot;Two-Factor Factorial Design: Residual Analysis&amp;quot;&quot;/&gt;&lt;property id=&quot;20307&quot; value=&quot;557&quot;/&gt;&lt;/object&gt;&lt;object type=&quot;3&quot; unique_id=&quot;11518&quot;&gt;&lt;property id=&quot;20148&quot; value=&quot;5&quot;/&gt;&lt;property id=&quot;20300&quot; value=&quot;Slide 65 - &amp;quot;Two Factor Cake Baking Example&amp;quot;&quot;/&gt;&lt;property id=&quot;20307&quot; value=&quot;564&quot;/&gt;&lt;/object&gt;&lt;object type=&quot;3&quot; unique_id=&quot;11519&quot;&gt;&lt;property id=&quot;20148&quot; value=&quot;5&quot;/&gt;&lt;property id=&quot;20300&quot; value=&quot;Slide 66 - &amp;quot;Interaction Interpretation&amp;quot;&quot;/&gt;&lt;property id=&quot;20307&quot; value=&quot;1791&quot;/&gt;&lt;/object&gt;&lt;object type=&quot;3&quot; unique_id=&quot;11520&quot;&gt;&lt;property id=&quot;20148&quot; value=&quot;5&quot;/&gt;&lt;property id=&quot;20300&quot; value=&quot;Slide 67 - &amp;quot;Interaction and Main Effects Plots&amp;quot;&quot;/&gt;&lt;property id=&quot;20307&quot; value=&quot;556&quot;/&gt;&lt;/object&gt;&lt;object type=&quot;3&quot; unique_id=&quot;11521&quot;&gt;&lt;property id=&quot;20148&quot; value=&quot;5&quot;/&gt;&lt;property id=&quot;20300&quot; value=&quot;Slide 68 - &amp;quot;Interaction and Main Effects Plots&amp;quot;&quot;/&gt;&lt;property id=&quot;20307&quot; value=&quot;566&quot;/&gt;&lt;/object&gt;&lt;object type=&quot;3&quot; unique_id=&quot;11522&quot;&gt;&lt;property id=&quot;20148&quot; value=&quot;5&quot;/&gt;&lt;property id=&quot;20300&quot; value=&quot;Slide 69 - &amp;quot;Multiple Comparisons&amp;quot;&quot;/&gt;&lt;property id=&quot;20307&quot; value=&quot;565&quot;/&gt;&lt;/object&gt;&lt;object type=&quot;3&quot; unique_id=&quot;11523&quot;&gt;&lt;property id=&quot;20148&quot; value=&quot;5&quot;/&gt;&lt;property id=&quot;20300&quot; value=&quot;Slide 70 - &amp;quot;Multiple Comparisons&amp;quot;&quot;/&gt;&lt;property id=&quot;20307&quot; value=&quot;605&quot;/&gt;&lt;/object&gt;&lt;object type=&quot;3&quot; unique_id=&quot;11524&quot;&gt;&lt;property id=&quot;20148&quot; value=&quot;5&quot;/&gt;&lt;property id=&quot;20300&quot; value=&quot;Slide 71 - &amp;quot;Multiple Comparisons&amp;quot;&quot;/&gt;&lt;property id=&quot;20307&quot; value=&quot;567&quot;/&gt;&lt;/object&gt;&lt;object type=&quot;3&quot; unique_id=&quot;11525&quot;&gt;&lt;property id=&quot;20148&quot; value=&quot;5&quot;/&gt;&lt;property id=&quot;20300&quot; value=&quot;Slide 72 - &amp;quot;Multiple Comparisons&amp;quot;&quot;/&gt;&lt;property id=&quot;20307&quot; value=&quot;1796&quot;/&gt;&lt;/object&gt;&lt;object type=&quot;3&quot; unique_id=&quot;11526&quot;&gt;&lt;property id=&quot;20148&quot; value=&quot;5&quot;/&gt;&lt;property id=&quot;20300&quot; value=&quot;Slide 73 - &amp;quot;Multiple Comparisons (cont)&amp;quot;&quot;/&gt;&lt;property id=&quot;20307&quot; value=&quot;1795&quot;/&gt;&lt;/object&gt;&lt;object type=&quot;3&quot; unique_id=&quot;11527&quot;&gt;&lt;property id=&quot;20148&quot; value=&quot;5&quot;/&gt;&lt;property id=&quot;20300&quot; value=&quot;Slide 74 - &amp;quot;Tukey Test (continued)&amp;quot;&quot;/&gt;&lt;property id=&quot;20307&quot; value=&quot;568&quot;/&gt;&lt;/object&gt;&lt;object type=&quot;3&quot; unique_id=&quot;11528&quot;&gt;&lt;property id=&quot;20148&quot; value=&quot;5&quot;/&gt;&lt;property id=&quot;20300&quot; value=&quot;Slide 75 - &amp;quot;Tukey Test (continued)&amp;quot;&quot;/&gt;&lt;property id=&quot;20307&quot; value=&quot;569&quot;/&gt;&lt;/object&gt;&lt;object type=&quot;3&quot; unique_id=&quot;11529&quot;&gt;&lt;property id=&quot;20148&quot; value=&quot;5&quot;/&gt;&lt;property id=&quot;20300&quot; value=&quot;Slide 76 - &amp;quot;Tukey Test (continued)&amp;quot;&quot;/&gt;&lt;property id=&quot;20307&quot; value=&quot;570&quot;/&gt;&lt;/object&gt;&lt;object type=&quot;3&quot; unique_id=&quot;11530&quot;&gt;&lt;property id=&quot;20148&quot; value=&quot;5&quot;/&gt;&lt;property id=&quot;20300&quot; value=&quot;Slide 77 - &amp;quot;Tukey Test&amp;quot;&quot;/&gt;&lt;property id=&quot;20307&quot; value=&quot;1737&quot;/&gt;&lt;/object&gt;&lt;object type=&quot;3&quot; unique_id=&quot;11531&quot;&gt;&lt;property id=&quot;20148&quot; value=&quot;5&quot;/&gt;&lt;property id=&quot;20300&quot; value=&quot;Slide 78 - &amp;quot;Multiple Comparisons&amp;quot;&quot;/&gt;&lt;property id=&quot;20307&quot; value=&quot;571&quot;/&gt;&lt;/object&gt;&lt;object type=&quot;3&quot; unique_id=&quot;11532&quot;&gt;&lt;property id=&quot;20148&quot; value=&quot;5&quot;/&gt;&lt;property id=&quot;20300&quot; value=&quot;Slide 79 - &amp;quot;Pairwise Comparisons&amp;quot;&quot;/&gt;&lt;property id=&quot;20307&quot; value=&quot;1413&quot;/&gt;&lt;/object&gt;&lt;object type=&quot;3&quot; unique_id=&quot;11533&quot;&gt;&lt;property id=&quot;20148&quot; value=&quot;5&quot;/&gt;&lt;property id=&quot;20300&quot; value=&quot;Slide 80 - &amp;quot;Another Example&amp;quot;&quot;/&gt;&lt;property id=&quot;20307&quot; value=&quot;572&quot;/&gt;&lt;/object&gt;&lt;object type=&quot;3&quot; unique_id=&quot;11534&quot;&gt;&lt;property id=&quot;20148&quot; value=&quot;5&quot;/&gt;&lt;property id=&quot;20300&quot; value=&quot;Slide 81 - &amp;quot;Car Body Weld Example&amp;quot;&quot;/&gt;&lt;property id=&quot;20307&quot; value=&quot;573&quot;/&gt;&lt;/object&gt;&lt;object type=&quot;3&quot; unique_id=&quot;11535&quot;&gt;&lt;property id=&quot;20148&quot; value=&quot;5&quot;/&gt;&lt;property id=&quot;20300&quot; value=&quot;Slide 82 - &amp;quot;Car Body Weld Example&amp;quot;&quot;/&gt;&lt;property id=&quot;20307&quot; value=&quot;575&quot;/&gt;&lt;/object&gt;&lt;object type=&quot;3&quot; unique_id=&quot;11536&quot;&gt;&lt;property id=&quot;20148&quot; value=&quot;5&quot;/&gt;&lt;property id=&quot;20300&quot; value=&quot;Slide 83 - &amp;quot;Car Body Weld Example&amp;quot;&quot;/&gt;&lt;property id=&quot;20307&quot; value=&quot;576&quot;/&gt;&lt;/object&gt;&lt;object type=&quot;3&quot; unique_id=&quot;11537&quot;&gt;&lt;property id=&quot;20148&quot; value=&quot;5&quot;/&gt;&lt;property id=&quot;20300&quot; value=&quot;Slide 84 - &amp;quot;Car Body Weld Example&amp;quot;&quot;/&gt;&lt;property id=&quot;20307&quot; value=&quot;577&quot;/&gt;&lt;/object&gt;&lt;object type=&quot;3&quot; unique_id=&quot;11538&quot;&gt;&lt;property id=&quot;20148&quot; value=&quot;5&quot;/&gt;&lt;property id=&quot;20300&quot; value=&quot;Slide 85 - &amp;quot;Car Body Weld Example&amp;quot;&quot;/&gt;&lt;property id=&quot;20307&quot; value=&quot;582&quot;/&gt;&lt;/object&gt;&lt;object type=&quot;3&quot; unique_id=&quot;11539&quot;&gt;&lt;property id=&quot;20148&quot; value=&quot;5&quot;/&gt;&lt;property id=&quot;20300&quot; value=&quot;Slide 86 - &amp;quot;Car Body Weld Example&amp;quot;&quot;/&gt;&lt;property id=&quot;20307&quot; value=&quot;578&quot;/&gt;&lt;/object&gt;&lt;object type=&quot;3&quot; unique_id=&quot;11540&quot;&gt;&lt;property id=&quot;20148&quot; value=&quot;5&quot;/&gt;&lt;property id=&quot;20300&quot; value=&quot;Slide 87 - &amp;quot;RCB Design vs 2 Factor Factorial Design&amp;quot;&quot;/&gt;&lt;property id=&quot;20307&quot; value=&quot;1781&quot;/&gt;&lt;/object&gt;&lt;object type=&quot;3&quot; unique_id=&quot;11541&quot;&gt;&lt;property id=&quot;20148&quot; value=&quot;5&quot;/&gt;&lt;property id=&quot;20300&quot; value=&quot;Slide 88 - &amp;quot;Factorial Design&amp;quot;&quot;/&gt;&lt;property id=&quot;20307&quot; value=&quot;584&quot;/&gt;&lt;/object&gt;&lt;object type=&quot;3&quot; unique_id=&quot;11542&quot;&gt;&lt;property id=&quot;20148&quot; value=&quot;5&quot;/&gt;&lt;property id=&quot;20300&quot; value=&quot;Slide 89 - &amp;quot;Factorial Design&amp;quot;&quot;/&gt;&lt;property id=&quot;20307&quot; value=&quot;1785&quot;/&gt;&lt;/object&gt;&lt;object type=&quot;3&quot; unique_id=&quot;11543&quot;&gt;&lt;property id=&quot;20148&quot; value=&quot;5&quot;/&gt;&lt;property id=&quot;20300&quot; value=&quot;Slide 90 - &amp;quot;General Three-Factor Factorial Design&amp;quot;&quot;/&gt;&lt;property id=&quot;20307&quot; value=&quot;1789&quot;/&gt;&lt;/object&gt;&lt;object type=&quot;3&quot; unique_id=&quot;11544&quot;&gt;&lt;property id=&quot;20148&quot; value=&quot;5&quot;/&gt;&lt;property id=&quot;20300&quot; value=&quot;Slide 91 - &amp;quot;General Three-Factor Factorial Design&amp;quot;&quot;/&gt;&lt;property id=&quot;20307&quot; value=&quot;1787&quot;/&gt;&lt;/object&gt;&lt;object type=&quot;3&quot; unique_id=&quot;11545&quot;&gt;&lt;property id=&quot;20148&quot; value=&quot;5&quot;/&gt;&lt;property id=&quot;20300&quot; value=&quot;Slide 92 - &amp;quot;General Three-Factor Factorial Design&amp;quot;&quot;/&gt;&lt;property id=&quot;20307&quot; value=&quot;1790&quot;/&gt;&lt;/object&gt;&lt;object type=&quot;3&quot; unique_id=&quot;11546&quot;&gt;&lt;property id=&quot;20148&quot; value=&quot;5&quot;/&gt;&lt;property id=&quot;20300&quot; value=&quot;Slide 93 - &amp;quot;General Three-Factor Factorial Design&amp;quot;&quot;/&gt;&lt;property id=&quot;20307&quot; value=&quot;1788&quot;/&gt;&lt;/object&gt;&lt;object type=&quot;3&quot; unique_id=&quot;11547&quot;&gt;&lt;property id=&quot;20148&quot; value=&quot;5&quot;/&gt;&lt;property id=&quot;20300&quot; value=&quot;Slide 94 - &amp;quot;3-Factor Factorial Design&amp;quot;&quot;/&gt;&lt;property id=&quot;20307&quot; value=&quot;589&quot;/&gt;&lt;/object&gt;&lt;object type=&quot;3&quot; unique_id=&quot;11548&quot;&gt;&lt;property id=&quot;20148&quot; value=&quot;5&quot;/&gt;&lt;property id=&quot;20300&quot; value=&quot;Slide 95 - &amp;quot;Gas Mileage Example&amp;quot;&quot;/&gt;&lt;property id=&quot;20307&quot; value=&quot;591&quot;/&gt;&lt;/object&gt;&lt;object type=&quot;3&quot; unique_id=&quot;11549&quot;&gt;&lt;property id=&quot;20148&quot; value=&quot;5&quot;/&gt;&lt;property id=&quot;20300&quot; value=&quot;Slide 96 - &amp;quot;Gas Mileage Example&amp;quot;&quot;/&gt;&lt;property id=&quot;20307&quot; value=&quot;592&quot;/&gt;&lt;/object&gt;&lt;object type=&quot;3&quot; unique_id=&quot;11550&quot;&gt;&lt;property id=&quot;20148&quot; value=&quot;5&quot;/&gt;&lt;property id=&quot;20300&quot; value=&quot;Slide 97 - &amp;quot;Gas Mileage Example&amp;quot;&quot;/&gt;&lt;property id=&quot;20307&quot; value=&quot;593&quot;/&gt;&lt;/object&gt;&lt;object type=&quot;3&quot; unique_id=&quot;11551&quot;&gt;&lt;property id=&quot;20148&quot; value=&quot;5&quot;/&gt;&lt;property id=&quot;20300&quot; value=&quot;Slide 98 - &amp;quot;Gas Mileage Example&amp;quot;&quot;/&gt;&lt;property id=&quot;20307&quot; value=&quot;594&quot;/&gt;&lt;/object&gt;&lt;object type=&quot;3&quot; unique_id=&quot;11552&quot;&gt;&lt;property id=&quot;20148&quot; value=&quot;5&quot;/&gt;&lt;property id=&quot;20300&quot; value=&quot;Slide 99 - &amp;quot;Gas Mileage Example&amp;quot;&quot;/&gt;&lt;property id=&quot;20307&quot; value=&quot;1704&quot;/&gt;&lt;/object&gt;&lt;object type=&quot;3&quot; unique_id=&quot;11553&quot;&gt;&lt;property id=&quot;20148&quot; value=&quot;5&quot;/&gt;&lt;property id=&quot;20300&quot; value=&quot;Slide 100 - &amp;quot;Gas Mileage Example&amp;quot;&quot;/&gt;&lt;property id=&quot;20307&quot; value=&quot;1738&quot;/&gt;&lt;/object&gt;&lt;object type=&quot;3&quot; unique_id=&quot;11554&quot;&gt;&lt;property id=&quot;20148&quot; value=&quot;5&quot;/&gt;&lt;property id=&quot;20300&quot; value=&quot;Slide 101 - &amp;quot;Gas Mileage Example&amp;quot;&quot;/&gt;&lt;property id=&quot;20307&quot; value=&quot;595&quot;/&gt;&lt;/object&gt;&lt;object type=&quot;3&quot; unique_id=&quot;11555&quot;&gt;&lt;property id=&quot;20148&quot; value=&quot;5&quot;/&gt;&lt;property id=&quot;20300&quot; value=&quot;Slide 102 - &amp;quot;Gas Mileage Example&amp;quot;&quot;/&gt;&lt;property id=&quot;20307&quot; value=&quot;596&quot;/&gt;&lt;/object&gt;&lt;object type=&quot;3&quot; unique_id=&quot;11556&quot;&gt;&lt;property id=&quot;20148&quot; value=&quot;5&quot;/&gt;&lt;property id=&quot;20300&quot; value=&quot;Slide 103 - &amp;quot;Gas Mileage Example&amp;quot;&quot;/&gt;&lt;property id=&quot;20307&quot; value=&quot;597&quot;/&gt;&lt;/object&gt;&lt;object type=&quot;3&quot; unique_id=&quot;11557&quot;&gt;&lt;property id=&quot;20148&quot; value=&quot;5&quot;/&gt;&lt;property id=&quot;20300&quot; value=&quot;Slide 104 - &amp;quot;Gas Mileage Example&amp;quot;&quot;/&gt;&lt;property id=&quot;20307&quot; value=&quot;1739&quot;/&gt;&lt;/object&gt;&lt;object type=&quot;3&quot; unique_id=&quot;11558&quot;&gt;&lt;property id=&quot;20148&quot; value=&quot;5&quot;/&gt;&lt;property id=&quot;20300&quot; value=&quot;Slide 105 - &amp;quot;Gas Mileage Example&amp;quot;&quot;/&gt;&lt;property id=&quot;20307&quot; value=&quot;606&quot;/&gt;&lt;/object&gt;&lt;object type=&quot;3&quot; unique_id=&quot;11559&quot;&gt;&lt;property id=&quot;20148&quot; value=&quot;5&quot;/&gt;&lt;property id=&quot;20300&quot; value=&quot;Slide 106 - &amp;quot;Gas Mileage Example&amp;quot;&quot;/&gt;&lt;property id=&quot;20307&quot; value=&quot;603&quot;/&gt;&lt;/object&gt;&lt;object type=&quot;3&quot; unique_id=&quot;11560&quot;&gt;&lt;property id=&quot;20148&quot; value=&quot;5&quot;/&gt;&lt;property id=&quot;20300&quot; value=&quot;Slide 107 - &amp;quot;Review: Analysis Procedure for Factorial Design with 2+ Replicates&amp;quot;&quot;/&gt;&lt;property id=&quot;20307&quot; value=&quot;604&quot;/&gt;&lt;/object&gt;&lt;object type=&quot;3&quot; unique_id=&quot;11561&quot;&gt;&lt;property id=&quot;20148&quot; value=&quot;5&quot;/&gt;&lt;property id=&quot;20300&quot; value=&quot;Slide 108 - &amp;quot;Sample Size for Factorial Design&amp;quot;&quot;/&gt;&lt;property id=&quot;20307&quot; value=&quot;1755&quot;/&gt;&lt;/object&gt;&lt;object type=&quot;3&quot; unique_id=&quot;11562&quot;&gt;&lt;property id=&quot;20148&quot; value=&quot;5&quot;/&gt;&lt;property id=&quot;20300&quot; value=&quot;Slide 109 - &amp;quot;Sample Size for Factorial Design&amp;quot;&quot;/&gt;&lt;property id=&quot;20307&quot; value=&quot;1756&quot;/&gt;&lt;/object&gt;&lt;object type=&quot;3&quot; unique_id=&quot;11563&quot;&gt;&lt;property id=&quot;20148&quot; value=&quot;5&quot;/&gt;&lt;property id=&quot;20300&quot; value=&quot;Slide 110 - &amp;quot;Multiple Linear Regression&amp;quot;&quot;/&gt;&lt;property id=&quot;20307&quot; value=&quot;609&quot;/&gt;&lt;/object&gt;&lt;object type=&quot;3&quot; unique_id=&quot;11564&quot;&gt;&lt;property id=&quot;20148&quot; value=&quot;5&quot;/&gt;&lt;property id=&quot;20300&quot; value=&quot;Slide 111 - &amp;quot;Multiple Linear Regression&amp;quot;&quot;/&gt;&lt;property id=&quot;20307&quot; value=&quot;613&quot;/&gt;&lt;/object&gt;&lt;object type=&quot;3&quot; unique_id=&quot;11565&quot;&gt;&lt;property id=&quot;20148&quot; value=&quot;5&quot;/&gt;&lt;property id=&quot;20300&quot; value=&quot;Slide 112 - &amp;quot;Multiple Linear Regression&amp;quot;&quot;/&gt;&lt;property id=&quot;20307&quot; value=&quot;615&quot;/&gt;&lt;/object&gt;&lt;object type=&quot;3&quot; unique_id=&quot;11566&quot;&gt;&lt;property id=&quot;20148&quot; value=&quot;5&quot;/&gt;&lt;property id=&quot;20300&quot; value=&quot;Slide 113 - &amp;quot;Regression: Forward Selection&amp;quot;&quot;/&gt;&lt;property id=&quot;20307&quot; value=&quot;616&quot;/&gt;&lt;/object&gt;&lt;object type=&quot;3&quot; unique_id=&quot;11567&quot;&gt;&lt;property id=&quot;20148&quot; value=&quot;5&quot;/&gt;&lt;property id=&quot;20300&quot; value=&quot;Slide 114 - &amp;quot;Regression: Backward Elimination&amp;quot;&quot;/&gt;&lt;property id=&quot;20307&quot; value=&quot;617&quot;/&gt;&lt;/object&gt;&lt;object type=&quot;3&quot; unique_id=&quot;11568&quot;&gt;&lt;property id=&quot;20148&quot; value=&quot;5&quot;/&gt;&lt;property id=&quot;20300&quot; value=&quot;Slide 115 - &amp;quot;Regression: Stepwise Regression&amp;quot;&quot;/&gt;&lt;property id=&quot;20307&quot; value=&quot;618&quot;/&gt;&lt;/object&gt;&lt;object type=&quot;3&quot; unique_id=&quot;11569&quot;&gt;&lt;property id=&quot;20148&quot; value=&quot;5&quot;/&gt;&lt;property id=&quot;20300&quot; value=&quot;Slide 116 - &amp;quot;Regression: Stepwise Regression&amp;quot;&quot;/&gt;&lt;property id=&quot;20307&quot; value=&quot;614&quot;/&gt;&lt;/object&gt;&lt;object type=&quot;3&quot; unique_id=&quot;11570&quot;&gt;&lt;property id=&quot;20148&quot; value=&quot;5&quot;/&gt;&lt;property id=&quot;20300&quot; value=&quot;Slide 117 - &amp;quot;Stepwise Regression in Minitab&amp;quot;&quot;/&gt;&lt;property id=&quot;20307&quot; value=&quot;620&quot;/&gt;&lt;/object&gt;&lt;object type=&quot;3&quot; unique_id=&quot;11571&quot;&gt;&lt;property id=&quot;20148&quot; value=&quot;5&quot;/&gt;&lt;property id=&quot;20300&quot; value=&quot;Slide 118 - &amp;quot;Stepwise Regression in Minitab&amp;quot;&quot;/&gt;&lt;property id=&quot;20307&quot; value=&quot;621&quot;/&gt;&lt;/object&gt;&lt;object type=&quot;3&quot; unique_id=&quot;11572&quot;&gt;&lt;property id=&quot;20148&quot; value=&quot;5&quot;/&gt;&lt;property id=&quot;20300&quot; value=&quot;Slide 119 - &amp;quot;Stepwise Regression in Minitab&amp;quot;&quot;/&gt;&lt;property id=&quot;20307&quot; value=&quot;1797&quot;/&gt;&lt;/object&gt;&lt;object type=&quot;3&quot; unique_id=&quot;11573&quot;&gt;&lt;property id=&quot;20148&quot; value=&quot;5&quot;/&gt;&lt;property id=&quot;20300&quot; value=&quot;Slide 120 - &amp;quot;Stepwise Regression in Minitab&amp;quot;&quot;/&gt;&lt;property id=&quot;20307&quot; value=&quot;1798&quot;/&gt;&lt;/object&gt;&lt;object type=&quot;3&quot; unique_id=&quot;11574&quot;&gt;&lt;property id=&quot;20148&quot; value=&quot;5&quot;/&gt;&lt;property id=&quot;20300&quot; value=&quot;Slide 121 - &amp;quot;Stepwise Regression in Minitab&amp;quot;&quot;/&gt;&lt;property id=&quot;20307&quot; value=&quot;1799&quot;/&gt;&lt;/object&gt;&lt;object type=&quot;3&quot; unique_id=&quot;11575&quot;&gt;&lt;property id=&quot;20148&quot; value=&quot;5&quot;/&gt;&lt;property id=&quot;20300&quot; value=&quot;Slide 122 - &amp;quot;Stepwise Regression in Minitab&amp;quot;&quot;/&gt;&lt;property id=&quot;20307&quot; value=&quot;623&quot;/&gt;&lt;/object&gt;&lt;object type=&quot;3&quot; unique_id=&quot;11576&quot;&gt;&lt;property id=&quot;20148&quot; value=&quot;5&quot;/&gt;&lt;property id=&quot;20300&quot; value=&quot;Slide 123 - &amp;quot;Stepwise Regression in Minitab&amp;quot;&quot;/&gt;&lt;property id=&quot;20307&quot; value=&quot;1800&quot;/&gt;&lt;/object&gt;&lt;object type=&quot;3&quot; unique_id=&quot;11577&quot;&gt;&lt;property id=&quot;20148&quot; value=&quot;5&quot;/&gt;&lt;property id=&quot;20300&quot; value=&quot;Slide 124 - &amp;quot;Stepwise Regression Model&amp;quot;&quot;/&gt;&lt;property id=&quot;20307&quot; value=&quot;625&quot;/&gt;&lt;/object&gt;&lt;object type=&quot;3&quot; unique_id=&quot;11578&quot;&gt;&lt;property id=&quot;20148&quot; value=&quot;5&quot;/&gt;&lt;property id=&quot;20300&quot; value=&quot;Slide 125 - &amp;quot;Stepwise Regression Model&amp;quot;&quot;/&gt;&lt;property id=&quot;20307&quot; value=&quot;626&quot;/&gt;&lt;/object&gt;&lt;object type=&quot;3&quot; unique_id=&quot;11579&quot;&gt;&lt;property id=&quot;20148&quot; value=&quot;5&quot;/&gt;&lt;property id=&quot;20300&quot; value=&quot;Slide 126 - &amp;quot;Multiple Linear Regression&amp;quot;&quot;/&gt;&lt;property id=&quot;20307&quot; value=&quot;627&quot;/&gt;&lt;/object&gt;&lt;object type=&quot;3&quot; unique_id=&quot;11580&quot;&gt;&lt;property id=&quot;20148&quot; value=&quot;5&quot;/&gt;&lt;property id=&quot;20300&quot; value=&quot;Slide 127 - &amp;quot;Best Subsets in Minitab&amp;quot;&quot;/&gt;&lt;property id=&quot;20307&quot; value=&quot;1801&quot;/&gt;&lt;/object&gt;&lt;object type=&quot;3&quot; unique_id=&quot;11581&quot;&gt;&lt;property id=&quot;20148&quot; value=&quot;5&quot;/&gt;&lt;property id=&quot;20300&quot; value=&quot;Slide 128 - &amp;quot;Best Subsets for Multiple Linear Regression&amp;quot;&quot;/&gt;&lt;property id=&quot;20307&quot; value=&quot;631&quot;/&gt;&lt;/object&gt;&lt;object type=&quot;3&quot; unique_id=&quot;11582&quot;&gt;&lt;property id=&quot;20148&quot; value=&quot;5&quot;/&gt;&lt;property id=&quot;20300&quot; value=&quot;Slide 129 - &amp;quot;Best Subsets Model&amp;quot;&quot;/&gt;&lt;property id=&quot;20307&quot; value=&quot;1740&quot;/&gt;&lt;/object&gt;&lt;object type=&quot;3&quot; unique_id=&quot;11583&quot;&gt;&lt;property id=&quot;20148&quot; value=&quot;5&quot;/&gt;&lt;property id=&quot;20300&quot; value=&quot;Slide 130 - &amp;quot;Best Subsets Model&amp;quot;&quot;/&gt;&lt;property id=&quot;20307&quot; value=&quot;1741&quot;/&gt;&lt;/object&gt;&lt;object type=&quot;3&quot; unique_id=&quot;11584&quot;&gt;&lt;property id=&quot;20148&quot; value=&quot;5&quot;/&gt;&lt;property id=&quot;20300&quot; value=&quot;Slide 131 - &amp;quot;Regression Analysis&amp;quot;&quot;/&gt;&lt;property id=&quot;20307&quot; value=&quot;612&quot;/&gt;&lt;/object&gt;&lt;object type=&quot;3&quot; unique_id=&quot;11585&quot;&gt;&lt;property id=&quot;20148&quot; value=&quot;5&quot;/&gt;&lt;property id=&quot;20300&quot; value=&quot;Slide 132 - &amp;quot;HW#4 here&amp;quot;&quot;/&gt;&lt;property id=&quot;20307&quot; value=&quot;1715&quot;/&gt;&lt;/object&gt;&lt;object type=&quot;3&quot; unique_id=&quot;11586&quot;&gt;&lt;property id=&quot;20148&quot; value=&quot;5&quot;/&gt;&lt;property id=&quot;20300&quot; value=&quot;Slide 133 - &amp;quot;Analysis of data with “infinite” factor levels&amp;quot;&quot;/&gt;&lt;property id=&quot;20307&quot; value=&quot;1764&quot;/&gt;&lt;/object&gt;&lt;object type=&quot;3&quot; unique_id=&quot;11587&quot;&gt;&lt;property id=&quot;20148&quot; value=&quot;5&quot;/&gt;&lt;property id=&quot;20300&quot; value=&quot;Slide 134 - &amp;quot;Analysis of data with “infinite” factor levels&amp;quot;&quot;/&gt;&lt;property id=&quot;20307&quot; value=&quot;1784&quot;/&gt;&lt;/object&gt;&lt;object type=&quot;3&quot; unique_id=&quot;11588&quot;&gt;&lt;property id=&quot;20148&quot; value=&quot;5&quot;/&gt;&lt;property id=&quot;20300&quot; value=&quot;Slide 135 - &amp;quot;Analysis of data with “infinite” factor levels&amp;quot;&quot;/&gt;&lt;property id=&quot;20307&quot; value=&quot;1802&quot;/&gt;&lt;/object&gt;&lt;object type=&quot;3&quot; unique_id=&quot;11589&quot;&gt;&lt;property id=&quot;20148&quot; value=&quot;5&quot;/&gt;&lt;property id=&quot;20300&quot; value=&quot;Slide 136 - &amp;quot;Analysis of data with “infinite” factor levels&amp;quot;&quot;/&gt;&lt;property id=&quot;20307&quot; value=&quot;1783&quot;/&gt;&lt;/object&gt;&lt;object type=&quot;3&quot; unique_id=&quot;11590&quot;&gt;&lt;property id=&quot;20148&quot; value=&quot;5&quot;/&gt;&lt;property id=&quot;20300&quot; value=&quot;Slide 137 - &amp;quot;Analysis of data with “infinite” factor levels&amp;quot;&quot;/&gt;&lt;property id=&quot;20307&quot; value=&quot;1761&quot;/&gt;&lt;/object&gt;&lt;object type=&quot;3&quot; unique_id=&quot;11591&quot;&gt;&lt;property id=&quot;20148&quot; value=&quot;5&quot;/&gt;&lt;property id=&quot;20300&quot; value=&quot;Slide 138 - &amp;quot;Regression Interpretation&amp;quot;&quot;/&gt;&lt;property id=&quot;20307&quot; value=&quot;1759&quot;/&gt;&lt;/object&gt;&lt;object type=&quot;3&quot; unique_id=&quot;11592&quot;&gt;&lt;property id=&quot;20148&quot; value=&quot;5&quot;/&gt;&lt;property id=&quot;20300&quot; value=&quot;Slide 139 - &amp;quot;Regression Interpretation&amp;quot;&quot;/&gt;&lt;property id=&quot;20307&quot; value=&quot;1765&quot;/&gt;&lt;/object&gt;&lt;object type=&quot;3&quot; unique_id=&quot;11593&quot;&gt;&lt;property id=&quot;20148&quot; value=&quot;5&quot;/&gt;&lt;property id=&quot;20300&quot; value=&quot;Slide 140 - &amp;quot;Regression Interpretation&amp;quot;&quot;/&gt;&lt;property id=&quot;20307&quot; value=&quot;1766&quot;/&gt;&lt;/object&gt;&lt;/object&gt;&lt;object type=&quot;8&quot; unique_id=&quot;11735&quot;&gt;&lt;/object&gt;&lt;/object&gt;&lt;/database&gt;"/>
  <p:tag name="MMPROD_NEXTUNIQUEID" val="10010"/>
  <p:tag name="SECTOMILLISECCONVERTE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36153</TotalTime>
  <Words>24173</Words>
  <Application>Microsoft Office PowerPoint</Application>
  <PresentationFormat>On-screen Show (4:3)</PresentationFormat>
  <Paragraphs>4939</Paragraphs>
  <Slides>312</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312</vt:i4>
      </vt:variant>
    </vt:vector>
  </HeadingPairs>
  <TitlesOfParts>
    <vt:vector size="320" baseType="lpstr">
      <vt:lpstr>Arial</vt:lpstr>
      <vt:lpstr>Calibri</vt:lpstr>
      <vt:lpstr>Courier New</vt:lpstr>
      <vt:lpstr>Times New Roman</vt:lpstr>
      <vt:lpstr>Wingdings</vt:lpstr>
      <vt:lpstr>Default Design</vt:lpstr>
      <vt:lpstr>Equation</vt:lpstr>
      <vt:lpstr>Worksheet</vt:lpstr>
      <vt:lpstr>IE 563 Experimental Design in Engineering</vt:lpstr>
      <vt:lpstr>Chapter 4 Randomized Block Designs </vt:lpstr>
      <vt:lpstr>The Blocking Principle</vt:lpstr>
      <vt:lpstr>The Blocking Principle</vt:lpstr>
      <vt:lpstr>Heart Rate Reduction Example</vt:lpstr>
      <vt:lpstr>Heart Rate Reduction Example</vt:lpstr>
      <vt:lpstr>Wheat Example</vt:lpstr>
      <vt:lpstr>Wheat Example</vt:lpstr>
      <vt:lpstr>Randomized Block Designs</vt:lpstr>
      <vt:lpstr>Randomized Complete Block Design </vt:lpstr>
      <vt:lpstr>Randomized Complete Block Design</vt:lpstr>
      <vt:lpstr>Randomized Complete Block Design</vt:lpstr>
      <vt:lpstr>Randomized Complete Block Design</vt:lpstr>
      <vt:lpstr>Randomized Complete Block Design</vt:lpstr>
      <vt:lpstr>Heart Rate Reduction Example</vt:lpstr>
      <vt:lpstr>The Heart Rate Reduction Example</vt:lpstr>
      <vt:lpstr>Heart Rate Reduction Example</vt:lpstr>
      <vt:lpstr>Randomized Complete Block Design</vt:lpstr>
      <vt:lpstr>Randomized Complete Block Design</vt:lpstr>
      <vt:lpstr>Heart Rate Reduction Example</vt:lpstr>
      <vt:lpstr>Wheat Example</vt:lpstr>
      <vt:lpstr>RCBD: Residual Analysis</vt:lpstr>
      <vt:lpstr>RCBD: Residual Analysis</vt:lpstr>
      <vt:lpstr>Heart Rate Reduction Example</vt:lpstr>
      <vt:lpstr>Wheat Example</vt:lpstr>
      <vt:lpstr>RCBD: Comparison Among Factor Level Means</vt:lpstr>
      <vt:lpstr>Heart Rate Reduction Example</vt:lpstr>
      <vt:lpstr>Heart Rate Reduction Example</vt:lpstr>
      <vt:lpstr>Wheat Example</vt:lpstr>
      <vt:lpstr>Wheat Example</vt:lpstr>
      <vt:lpstr>Residual vs Factor Plot in Minitab</vt:lpstr>
      <vt:lpstr>RCB Design</vt:lpstr>
      <vt:lpstr>Chapter 5 Factorial Designs</vt:lpstr>
      <vt:lpstr>Factorial Designs</vt:lpstr>
      <vt:lpstr>Factorial Designs</vt:lpstr>
      <vt:lpstr>Factorial Designs</vt:lpstr>
      <vt:lpstr>Factorial Designs</vt:lpstr>
      <vt:lpstr>Factorial Designs</vt:lpstr>
      <vt:lpstr>Factorial Designs</vt:lpstr>
      <vt:lpstr>Interactions</vt:lpstr>
      <vt:lpstr>Factorial Designs</vt:lpstr>
      <vt:lpstr>OFAT Experiments</vt:lpstr>
      <vt:lpstr>OFAT Experiments</vt:lpstr>
      <vt:lpstr>OFAT Experiments (cont.)</vt:lpstr>
      <vt:lpstr>Factorial Design</vt:lpstr>
      <vt:lpstr>OFAT COSTS YOU $$</vt:lpstr>
      <vt:lpstr>Factorial Design</vt:lpstr>
      <vt:lpstr>General Two-Factor Factorial Design</vt:lpstr>
      <vt:lpstr>General Two-Factor Factorial Design</vt:lpstr>
      <vt:lpstr>General Two-Factor Factorial Design</vt:lpstr>
      <vt:lpstr>General Two-Factor Factorial Design</vt:lpstr>
      <vt:lpstr>General Two-Factor Factorial Design</vt:lpstr>
      <vt:lpstr>Two Factor Cake Baking Example</vt:lpstr>
      <vt:lpstr>Two Factor Cake Baking Example</vt:lpstr>
      <vt:lpstr>Factorial Design in Minitab</vt:lpstr>
      <vt:lpstr>General Two-Factor Factorial Design</vt:lpstr>
      <vt:lpstr>General Two-Factor Factorial Design</vt:lpstr>
      <vt:lpstr>General Two-Factor Factorial Design</vt:lpstr>
      <vt:lpstr>Two Factor Cake Baking Example</vt:lpstr>
      <vt:lpstr>Factorial Designs in Minitab</vt:lpstr>
      <vt:lpstr>Factorial Designs in Minitab</vt:lpstr>
      <vt:lpstr>Factorial Designs in Minitab</vt:lpstr>
      <vt:lpstr>Factorial Designs in Minitab</vt:lpstr>
      <vt:lpstr>Two-Factor Factorial Design: Residual Analysis</vt:lpstr>
      <vt:lpstr>Two Factor Cake Baking Example</vt:lpstr>
      <vt:lpstr>Interaction Interpretation</vt:lpstr>
      <vt:lpstr>Interaction and Main Effects Plots</vt:lpstr>
      <vt:lpstr>Interaction and Main Effects Plots</vt:lpstr>
      <vt:lpstr>Multiple Comparisons</vt:lpstr>
      <vt:lpstr>Multiple Comparisons</vt:lpstr>
      <vt:lpstr>Multiple Comparisons</vt:lpstr>
      <vt:lpstr>Multiple Comparisons</vt:lpstr>
      <vt:lpstr>Multiple Comparisons (cont)</vt:lpstr>
      <vt:lpstr>Tukey Test (continued)</vt:lpstr>
      <vt:lpstr>Tukey Test (continued)</vt:lpstr>
      <vt:lpstr>Tukey Test (continued)</vt:lpstr>
      <vt:lpstr>Tukey Test</vt:lpstr>
      <vt:lpstr>Multiple Comparisons</vt:lpstr>
      <vt:lpstr>Pairwise Comparisons</vt:lpstr>
      <vt:lpstr>Another Example</vt:lpstr>
      <vt:lpstr>Car Body Weld Example</vt:lpstr>
      <vt:lpstr>Car Body Weld Example</vt:lpstr>
      <vt:lpstr>Car Body Weld Example</vt:lpstr>
      <vt:lpstr>Car Body Weld Example</vt:lpstr>
      <vt:lpstr>Car Body Weld Example</vt:lpstr>
      <vt:lpstr>Car Body Weld Example</vt:lpstr>
      <vt:lpstr>RCB Design vs 2 Factor Factorial Design</vt:lpstr>
      <vt:lpstr>Factorial Design</vt:lpstr>
      <vt:lpstr>Factorial Design</vt:lpstr>
      <vt:lpstr>General Three-Factor Factorial Design</vt:lpstr>
      <vt:lpstr>General Three-Factor Factorial Design</vt:lpstr>
      <vt:lpstr>General Three-Factor Factorial Design</vt:lpstr>
      <vt:lpstr>General Three-Factor Factorial Design</vt:lpstr>
      <vt:lpstr>3-Factor Factorial Design</vt:lpstr>
      <vt:lpstr>Gas Mileage Example</vt:lpstr>
      <vt:lpstr>Gas Mileage Example</vt:lpstr>
      <vt:lpstr>Gas Mileage Example</vt:lpstr>
      <vt:lpstr>Gas Mileage Example</vt:lpstr>
      <vt:lpstr>Gas Mileage Example</vt:lpstr>
      <vt:lpstr>Gas Mileage Example</vt:lpstr>
      <vt:lpstr>Gas Mileage Example</vt:lpstr>
      <vt:lpstr>Gas Mileage Example</vt:lpstr>
      <vt:lpstr>Gas Mileage Example</vt:lpstr>
      <vt:lpstr>Gas Mileage Example</vt:lpstr>
      <vt:lpstr>Gas Mileage Example</vt:lpstr>
      <vt:lpstr>Gas Mileage Example</vt:lpstr>
      <vt:lpstr>Review: Analysis Procedure for Factorial Design with 2+ Replicates</vt:lpstr>
      <vt:lpstr>Sample Size for Factorial Design</vt:lpstr>
      <vt:lpstr>Sample Size for Factorial Design</vt:lpstr>
      <vt:lpstr>Multiple Linear Regression</vt:lpstr>
      <vt:lpstr>Multiple Linear Regression</vt:lpstr>
      <vt:lpstr>Multiple Linear Regression</vt:lpstr>
      <vt:lpstr>Regression: Forward Selection</vt:lpstr>
      <vt:lpstr>Regression: Backward Elimination</vt:lpstr>
      <vt:lpstr>Regression: Stepwise Regression</vt:lpstr>
      <vt:lpstr>Regression: Stepwise Regression</vt:lpstr>
      <vt:lpstr>Stepwise Regression in Minitab</vt:lpstr>
      <vt:lpstr>Stepwise Regression in Minitab</vt:lpstr>
      <vt:lpstr>Stepwise Regression in Minitab</vt:lpstr>
      <vt:lpstr>Stepwise Regression in Minitab</vt:lpstr>
      <vt:lpstr>Stepwise Regression in Minitab</vt:lpstr>
      <vt:lpstr>Stepwise Regression in Minitab</vt:lpstr>
      <vt:lpstr>Stepwise Regression in Minitab</vt:lpstr>
      <vt:lpstr>Stepwise Regression Model</vt:lpstr>
      <vt:lpstr>Stepwise Regression Model</vt:lpstr>
      <vt:lpstr>Multiple Linear Regression</vt:lpstr>
      <vt:lpstr>Best Subsets in Minitab</vt:lpstr>
      <vt:lpstr>Best Subsets for Multiple Linear Regression</vt:lpstr>
      <vt:lpstr>Best Subsets Model</vt:lpstr>
      <vt:lpstr>Best Subsets Model</vt:lpstr>
      <vt:lpstr>Regression Analysis</vt:lpstr>
      <vt:lpstr>HW#4 here</vt:lpstr>
      <vt:lpstr>Analysis of data with “infinite” factor levels</vt:lpstr>
      <vt:lpstr>Analysis of data with “infinite” factor levels</vt:lpstr>
      <vt:lpstr>Analysis of data with “infinite” factor levels</vt:lpstr>
      <vt:lpstr>Analysis of data with “infinite” factor levels</vt:lpstr>
      <vt:lpstr>Analysis of data with “infinite” factor levels</vt:lpstr>
      <vt:lpstr>Regression Interpretation</vt:lpstr>
      <vt:lpstr>Regression Interpretation</vt:lpstr>
      <vt:lpstr>Regression Interpretation</vt:lpstr>
      <vt:lpstr>Qualitative/Categorical Factor Levels</vt:lpstr>
      <vt:lpstr>Qualitative/Categorical Factor Levels</vt:lpstr>
      <vt:lpstr>Regression: Qualitative Factor Levels</vt:lpstr>
      <vt:lpstr>Regression: Qualitative Factor Levels</vt:lpstr>
      <vt:lpstr>Regression: Qualitative Factor Levels</vt:lpstr>
      <vt:lpstr>Regression: Qualitative Factor Levels</vt:lpstr>
      <vt:lpstr>Regression: Qualitative Factor Levels</vt:lpstr>
      <vt:lpstr>Indicator Variables</vt:lpstr>
      <vt:lpstr>Indicator Variables</vt:lpstr>
      <vt:lpstr>Indicator Variables</vt:lpstr>
      <vt:lpstr>Minitab Coding for Indicator Variables</vt:lpstr>
      <vt:lpstr>Minitab Coding for Indicator Variables</vt:lpstr>
      <vt:lpstr>Indicator Variables</vt:lpstr>
      <vt:lpstr>Indicator Variables</vt:lpstr>
      <vt:lpstr>Indicator Variables</vt:lpstr>
      <vt:lpstr>Indicator Variables</vt:lpstr>
      <vt:lpstr>Indicator Variables</vt:lpstr>
      <vt:lpstr>Indicator Variables</vt:lpstr>
      <vt:lpstr>Indicator Variables</vt:lpstr>
      <vt:lpstr>Indicator Variables</vt:lpstr>
      <vt:lpstr>Indicator Variables</vt:lpstr>
      <vt:lpstr>Indicator Variables</vt:lpstr>
      <vt:lpstr>PowerPoint Presentation</vt:lpstr>
      <vt:lpstr>Indicator Variables</vt:lpstr>
      <vt:lpstr>PowerPoint Presentation</vt:lpstr>
      <vt:lpstr>Indicator Variables</vt:lpstr>
      <vt:lpstr>Indicator Variables</vt:lpstr>
      <vt:lpstr>Indicator Variables</vt:lpstr>
      <vt:lpstr>Indicator Variables</vt:lpstr>
      <vt:lpstr>Indicator Variables</vt:lpstr>
      <vt:lpstr>PowerPoint Presentation</vt:lpstr>
      <vt:lpstr>Indicator Variables</vt:lpstr>
      <vt:lpstr>Indicator Variables</vt:lpstr>
      <vt:lpstr>Analysis of data with “infinite” factor levels</vt:lpstr>
      <vt:lpstr>1-mile run example</vt:lpstr>
      <vt:lpstr>1-mile run example</vt:lpstr>
      <vt:lpstr>1-mile run example</vt:lpstr>
      <vt:lpstr>1-mile run example</vt:lpstr>
      <vt:lpstr>1-mile run example</vt:lpstr>
      <vt:lpstr>Regression Interpretation</vt:lpstr>
      <vt:lpstr>Indicator Variables</vt:lpstr>
      <vt:lpstr>Indicator Variables</vt:lpstr>
      <vt:lpstr>Minitab ANOVA output</vt:lpstr>
      <vt:lpstr>IE 563 project</vt:lpstr>
      <vt:lpstr>Experimental Designs</vt:lpstr>
      <vt:lpstr>Factorial Designs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General Two-Factor Factorial Design with Blocking</vt:lpstr>
      <vt:lpstr>HW#5 here</vt:lpstr>
      <vt:lpstr>Experimental Designs</vt:lpstr>
      <vt:lpstr>PowerPoint Presentation</vt:lpstr>
      <vt:lpstr>Two-Stage Nested Design</vt:lpstr>
      <vt:lpstr>Nested vs. Factorial Designs</vt:lpstr>
      <vt:lpstr>Two-Stage Nested Design Example</vt:lpstr>
      <vt:lpstr>Two-Stage Nested Design Example</vt:lpstr>
      <vt:lpstr>Two-Stage Nested Design</vt:lpstr>
      <vt:lpstr>Two-Stage Nested Design</vt:lpstr>
      <vt:lpstr>Two-Stage Nested Design</vt:lpstr>
      <vt:lpstr>Two-Stage Nested Design Example</vt:lpstr>
      <vt:lpstr>Two-Stage Nested Design Example</vt:lpstr>
      <vt:lpstr>Two-Stage Nested Design Example</vt:lpstr>
      <vt:lpstr>Two-Stage Nested Design Example</vt:lpstr>
      <vt:lpstr>Two-Stage Nested Design Example</vt:lpstr>
      <vt:lpstr>Two-Stage Nested Design Example Minitab</vt:lpstr>
      <vt:lpstr>Two-Stage Nested Design Example Minitab</vt:lpstr>
      <vt:lpstr>Two-Stage Nested Design Example Residuals</vt:lpstr>
      <vt:lpstr>Two-Stage Nested Design Example Residuals</vt:lpstr>
      <vt:lpstr>Two-Stage Nested Design</vt:lpstr>
      <vt:lpstr>Two-Stage Nested Design Example</vt:lpstr>
      <vt:lpstr>Two-Stage Nested Design Example</vt:lpstr>
      <vt:lpstr>Two-Stage Nested Design Example</vt:lpstr>
      <vt:lpstr>Two-Stage Nested Design Example</vt:lpstr>
      <vt:lpstr>Two-Stage Nested Design Example</vt:lpstr>
      <vt:lpstr>Two-Stage Nested Design</vt:lpstr>
      <vt:lpstr>m-Stage Nested Design</vt:lpstr>
      <vt:lpstr>3-Stage Nested Design Example</vt:lpstr>
      <vt:lpstr>3-Stage Nested Design</vt:lpstr>
      <vt:lpstr>3-Stage Nested Design Example</vt:lpstr>
      <vt:lpstr>3-Stage Nested Design Example</vt:lpstr>
      <vt:lpstr>3-Stage Nested Design Example</vt:lpstr>
      <vt:lpstr>3-Stage Nested Design Example</vt:lpstr>
      <vt:lpstr>3-Stage Nested Design Example</vt:lpstr>
      <vt:lpstr>3-Stage Nested Design Example</vt:lpstr>
      <vt:lpstr>3-Stage Nested Design</vt:lpstr>
      <vt:lpstr>3-Stage Nested Design Example</vt:lpstr>
      <vt:lpstr>3-Stage Nested Design Example</vt:lpstr>
      <vt:lpstr>3-Stage Nested Design Example</vt:lpstr>
      <vt:lpstr>Designs with both Nested and Factorial Factors</vt:lpstr>
      <vt:lpstr>Nested &amp; Factorial Design Example</vt:lpstr>
      <vt:lpstr>Nested &amp; Factorial Design Example</vt:lpstr>
      <vt:lpstr>Nested &amp; Factorial Design Example</vt:lpstr>
      <vt:lpstr>Nested &amp; Factorial Design Example</vt:lpstr>
      <vt:lpstr>Nested &amp; Factorial Design Example</vt:lpstr>
      <vt:lpstr>Nested &amp; Factorial Design Example</vt:lpstr>
      <vt:lpstr>Nested &amp; Factorial Design Example</vt:lpstr>
      <vt:lpstr>Nested &amp; Factorial Design Example</vt:lpstr>
      <vt:lpstr>Split-Plot Designs</vt:lpstr>
      <vt:lpstr>Split-Plot Designs</vt:lpstr>
      <vt:lpstr>CRD vs Split-Plot</vt:lpstr>
      <vt:lpstr>CRD vs Split-Plot</vt:lpstr>
      <vt:lpstr>Split-Plot Designs</vt:lpstr>
      <vt:lpstr>Split-Plot Designs</vt:lpstr>
      <vt:lpstr>Split-Plot Designs</vt:lpstr>
      <vt:lpstr>Split-Plot Designs</vt:lpstr>
      <vt:lpstr>Split-Plot Designs</vt:lpstr>
      <vt:lpstr>Split-Plot Design  1 WP factor, multiple SP factors, CRD at WP level</vt:lpstr>
      <vt:lpstr>Split-Plot Design </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CRD at WP level</vt:lpstr>
      <vt:lpstr>Split-Plot Design  1 WP factor, multiple SP factors, WP blocks</vt:lpstr>
      <vt:lpstr>Split-Plot Design  1 WP factor, multiple SP factors, WP blocks</vt:lpstr>
      <vt:lpstr>Split-Plot Design</vt:lpstr>
      <vt:lpstr>Split-Plot Design  1 WP factor, multiple SP factors, WP blocks</vt:lpstr>
      <vt:lpstr>Split-Plot Design  1 WP factor, multiple SP factors, WP blocks</vt:lpstr>
      <vt:lpstr>Split-Plot Design  1 WP factor, multiple SP factors, WP blocks</vt:lpstr>
      <vt:lpstr>Split-Plot Design  1 WP factor, multiple SP factors, WP blocks</vt:lpstr>
      <vt:lpstr>Split-Plot Design  1 WP factor, multiple SP factors, WP blocks</vt:lpstr>
      <vt:lpstr>Split-Plot Design  1 WP factor, multiple SP factors, WP blocks</vt:lpstr>
      <vt:lpstr>Split-Plot Design  1 WP factor, multiple SP factors, WP blocks</vt:lpstr>
      <vt:lpstr>Split-Plot Design  1 WP factor, multiple SP factors, WP blocks</vt:lpstr>
      <vt:lpstr>Split-Plot Design  multiple WP factors, multiple SP factors, CRD at WP level</vt:lpstr>
      <vt:lpstr>Split-Plot Design  multiple WP factors, multiple SP factors, CRD at WP level</vt:lpstr>
      <vt:lpstr>PowerPoint Presentation</vt:lpstr>
      <vt:lpstr>Split-Plot Design  multiple WP factors, multiple SP factors, CRD at WP level</vt:lpstr>
      <vt:lpstr>Split-Plot Design  multiple WP factors, multiple SP factors, CRD at WP level</vt:lpstr>
      <vt:lpstr>Split-Plot Design  multiple WP factors, multiple SP factors, CRD at WP level</vt:lpstr>
      <vt:lpstr>Split-Plot Design  multiple WP factors, multiple SP factors, CRD at WP level</vt:lpstr>
      <vt:lpstr>Split-Plot Design  multiple WP factors, multiple SP factors, CRD at WP level</vt:lpstr>
      <vt:lpstr>Split-Plot Design  multiple WP factors, multiple SP factors, CRD at WP level</vt:lpstr>
      <vt:lpstr>Split-Plot Designs</vt:lpstr>
      <vt:lpstr>Split-Plot Design  multiple WP factors, multiple SP factors, CRD at WP level</vt:lpstr>
      <vt:lpstr>Split-Plot Design  multiple WP factors, multiple SP factors, CRD at WP level</vt:lpstr>
      <vt:lpstr>Split-Plot Design  multiple WP factors, multiple SP factors, CRD at WP level</vt:lpstr>
      <vt:lpstr>Easy Split-Plot Design in Minitab</vt:lpstr>
      <vt:lpstr>Easy Split-Plot Design in Minitab  multiple WP factors, multiple SP factors, CRD at WP level</vt:lpstr>
      <vt:lpstr>Easy Split-Plot Design in Minitab  multiple WP factors, multiple SP factors, CRD at WP level</vt:lpstr>
      <vt:lpstr>Easy Split-Plot Design in Minitab  multiple WP factors, multiple SP factors, CRD at WP level</vt:lpstr>
      <vt:lpstr>Easy Split-Plot Design in Minitab  multiple WP factors, multiple SP factors, CRD at WP level</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Easy Split-Plot Design in Minitab  1 WP factor, multiple SP factors, WP blocks</vt:lpstr>
      <vt:lpstr>HW#6 here</vt:lpstr>
      <vt:lpstr>Test #2</vt:lpstr>
      <vt:lpstr>Topics on Test #2</vt:lpstr>
      <vt:lpstr>Experimental Designs</vt:lpstr>
    </vt:vector>
  </TitlesOfParts>
  <Company>University of Louisville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 563 Experimental Design in Engineering</dc:title>
  <dc:creator>dePuy</dc:creator>
  <cp:lastModifiedBy>Gerber,Erin Lynn</cp:lastModifiedBy>
  <cp:revision>1966</cp:revision>
  <dcterms:created xsi:type="dcterms:W3CDTF">2005-05-18T14:28:10Z</dcterms:created>
  <dcterms:modified xsi:type="dcterms:W3CDTF">2016-08-31T19:49:59Z</dcterms:modified>
</cp:coreProperties>
</file>